
<file path=[Content_Types].xml><?xml version="1.0" encoding="utf-8"?>
<Types xmlns="http://schemas.openxmlformats.org/package/2006/content-types"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6" r:id="rId3"/>
    <p:sldId id="258" r:id="rId4"/>
    <p:sldId id="264" r:id="rId5"/>
    <p:sldId id="268" r:id="rId6"/>
    <p:sldId id="269" r:id="rId7"/>
    <p:sldId id="260" r:id="rId8"/>
    <p:sldId id="266" r:id="rId9"/>
    <p:sldId id="267" r:id="rId10"/>
    <p:sldId id="265" r:id="rId11"/>
    <p:sldId id="261" r:id="rId12"/>
    <p:sldId id="262" r:id="rId13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1" d="100"/>
          <a:sy n="91" d="100"/>
        </p:scale>
        <p:origin x="1100" y="5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CAFE25-DE0A-42BE-A5EC-1113E5009703}" type="datetimeFigureOut">
              <a:rPr lang="zh-CN" altLang="en-US" smtClean="0"/>
              <a:t>2021/5/30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F7E94B6-A4E7-4F43-8F24-A18E48C66A0E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196752"/>
            <a:ext cx="8229600" cy="1143000"/>
          </a:xfrm>
        </p:spPr>
        <p:txBody>
          <a:bodyPr>
            <a:normAutofit/>
          </a:bodyPr>
          <a:lstStyle/>
          <a:p>
            <a:r>
              <a:rPr lang="zh-CN" altLang="en-US" sz="5400" b="1" dirty="0"/>
              <a:t>听音乐  谈谈你的感受</a:t>
            </a:r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4305068"/>
            <a:ext cx="9144000" cy="25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356"/>
          <a:stretch>
            <a:fillRect/>
          </a:stretch>
        </p:blipFill>
        <p:spPr>
          <a:xfrm>
            <a:off x="0" y="-171400"/>
            <a:ext cx="9144000" cy="70294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627784" y="4221088"/>
            <a:ext cx="525658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600" b="1" dirty="0">
                <a:latin typeface="隶书" panose="02010509060101010101" pitchFamily="49" charset="-122"/>
                <a:ea typeface="隶书" panose="02010509060101010101" pitchFamily="49" charset="-122"/>
              </a:rPr>
              <a:t>黄河颂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436096" y="5517232"/>
            <a:ext cx="410445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6000" b="1" dirty="0">
                <a:latin typeface="隶书" panose="02010509060101010101" pitchFamily="49" charset="-122"/>
                <a:ea typeface="隶书" panose="02010509060101010101" pitchFamily="49" charset="-122"/>
              </a:rPr>
              <a:t>光未然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556792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b="1" dirty="0"/>
              <a:t>         用自己</a:t>
            </a:r>
            <a:r>
              <a:rPr lang="zh-CN" altLang="en-US" b="1" dirty="0">
                <a:solidFill>
                  <a:srgbClr val="FF0000"/>
                </a:solidFill>
              </a:rPr>
              <a:t>喜欢的方式</a:t>
            </a:r>
            <a:r>
              <a:rPr lang="zh-CN" altLang="en-US" b="1" dirty="0"/>
              <a:t>读诗，感受诗歌的感情基调。</a:t>
            </a:r>
          </a:p>
        </p:txBody>
      </p:sp>
      <p:pic>
        <p:nvPicPr>
          <p:cNvPr id="1026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4305068"/>
            <a:ext cx="9144000" cy="25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4E809BF-05C0-45E0-84CB-E5E358E6E5BE}"/>
              </a:ext>
            </a:extLst>
          </p:cNvPr>
          <p:cNvSpPr txBox="1"/>
          <p:nvPr/>
        </p:nvSpPr>
        <p:spPr>
          <a:xfrm>
            <a:off x="251520" y="476672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5400" b="1" dirty="0"/>
              <a:t>学会朗读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29600" cy="2664296"/>
          </a:xfrm>
        </p:spPr>
        <p:txBody>
          <a:bodyPr>
            <a:normAutofit/>
          </a:bodyPr>
          <a:lstStyle/>
          <a:p>
            <a:pPr algn="l"/>
            <a:r>
              <a:rPr lang="zh-CN" altLang="en-US" b="1" dirty="0"/>
              <a:t>四人小组进行</a:t>
            </a:r>
            <a:r>
              <a:rPr lang="zh-CN" altLang="en-US" b="1" dirty="0">
                <a:solidFill>
                  <a:srgbClr val="FF0000"/>
                </a:solidFill>
              </a:rPr>
              <a:t>朗读交流</a:t>
            </a:r>
            <a:r>
              <a:rPr lang="zh-CN" altLang="en-US" b="1" dirty="0"/>
              <a:t>，相互做出评价。</a:t>
            </a:r>
            <a:br>
              <a:rPr lang="en-US" altLang="zh-CN" b="1" dirty="0"/>
            </a:br>
            <a:endParaRPr lang="zh-CN" altLang="en-US" b="1" dirty="0"/>
          </a:p>
        </p:txBody>
      </p:sp>
      <p:pic>
        <p:nvPicPr>
          <p:cNvPr id="1026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4305068"/>
            <a:ext cx="9144000" cy="25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4E809BF-05C0-45E0-84CB-E5E358E6E5BE}"/>
              </a:ext>
            </a:extLst>
          </p:cNvPr>
          <p:cNvSpPr txBox="1"/>
          <p:nvPr/>
        </p:nvSpPr>
        <p:spPr>
          <a:xfrm>
            <a:off x="251520" y="476672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学会朗读</a:t>
            </a:r>
          </a:p>
        </p:txBody>
      </p:sp>
    </p:spTree>
    <p:extLst>
      <p:ext uri="{BB962C8B-B14F-4D97-AF65-F5344CB8AC3E}">
        <p14:creationId xmlns:p14="http://schemas.microsoft.com/office/powerpoint/2010/main" val="2161088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35860" y="1772816"/>
            <a:ext cx="8229600" cy="1143000"/>
          </a:xfrm>
        </p:spPr>
        <p:txBody>
          <a:bodyPr>
            <a:noAutofit/>
          </a:bodyPr>
          <a:lstStyle/>
          <a:p>
            <a:pPr algn="l"/>
            <a:r>
              <a:rPr lang="zh-CN" altLang="en-US" sz="3600" b="1" dirty="0"/>
              <a:t>和你的同伴合作，用批注的方式设计本诗（全诗或一小节）的朗读方式。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21539" y="3193681"/>
            <a:ext cx="8229600" cy="2304256"/>
          </a:xfrm>
        </p:spPr>
        <p:txBody>
          <a:bodyPr/>
          <a:lstStyle/>
          <a:p>
            <a:r>
              <a:rPr lang="zh-CN" altLang="en-US" dirty="0"/>
              <a:t>朗诵形式：合诵   领诵   轮诵 </a:t>
            </a:r>
            <a:endParaRPr lang="en-US" altLang="zh-CN" dirty="0"/>
          </a:p>
          <a:p>
            <a:r>
              <a:rPr lang="zh-CN" altLang="en-US" dirty="0"/>
              <a:t>朗读技巧：轻音  重音  延长  重复</a:t>
            </a:r>
            <a:endParaRPr lang="en-US" altLang="zh-CN" dirty="0"/>
          </a:p>
          <a:p>
            <a:r>
              <a:rPr lang="zh-CN" altLang="en-US" dirty="0"/>
              <a:t>朗读的节奏：急切  舒缓</a:t>
            </a:r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5566092"/>
            <a:ext cx="9144000" cy="12610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A3FE52C-7955-47B8-BDCA-125B06D146BB}"/>
              </a:ext>
            </a:extLst>
          </p:cNvPr>
          <p:cNvSpPr txBox="1"/>
          <p:nvPr/>
        </p:nvSpPr>
        <p:spPr>
          <a:xfrm>
            <a:off x="251520" y="476672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学会朗读</a:t>
            </a:r>
          </a:p>
        </p:txBody>
      </p:sp>
    </p:spTree>
    <p:extLst>
      <p:ext uri="{BB962C8B-B14F-4D97-AF65-F5344CB8AC3E}">
        <p14:creationId xmlns:p14="http://schemas.microsoft.com/office/powerpoint/2010/main" val="309141434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95536" y="1340768"/>
            <a:ext cx="8229600" cy="2664296"/>
          </a:xfrm>
        </p:spPr>
        <p:txBody>
          <a:bodyPr>
            <a:normAutofit/>
          </a:bodyPr>
          <a:lstStyle/>
          <a:p>
            <a:pPr algn="l"/>
            <a:r>
              <a:rPr lang="zh-CN" altLang="en-US" b="1" dirty="0">
                <a:solidFill>
                  <a:srgbClr val="FF0000"/>
                </a:solidFill>
              </a:rPr>
              <a:t>朗读展示</a:t>
            </a:r>
            <a:r>
              <a:rPr lang="zh-CN" altLang="en-US" b="1" dirty="0"/>
              <a:t>，聆听点评。</a:t>
            </a:r>
          </a:p>
        </p:txBody>
      </p:sp>
      <p:pic>
        <p:nvPicPr>
          <p:cNvPr id="1026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4305068"/>
            <a:ext cx="9144000" cy="25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4E809BF-05C0-45E0-84CB-E5E358E6E5BE}"/>
              </a:ext>
            </a:extLst>
          </p:cNvPr>
          <p:cNvSpPr txBox="1"/>
          <p:nvPr/>
        </p:nvSpPr>
        <p:spPr>
          <a:xfrm>
            <a:off x="251520" y="476672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学会朗读</a:t>
            </a:r>
          </a:p>
        </p:txBody>
      </p:sp>
    </p:spTree>
    <p:extLst>
      <p:ext uri="{BB962C8B-B14F-4D97-AF65-F5344CB8AC3E}">
        <p14:creationId xmlns:p14="http://schemas.microsoft.com/office/powerpoint/2010/main" val="193900007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340768"/>
            <a:ext cx="8661648" cy="2958715"/>
          </a:xfrm>
        </p:spPr>
        <p:txBody>
          <a:bodyPr>
            <a:noAutofit/>
          </a:bodyPr>
          <a:lstStyle/>
          <a:p>
            <a:pPr algn="l"/>
            <a:r>
              <a:rPr lang="en-US" altLang="zh-CN" sz="2800" b="1" dirty="0"/>
              <a:t>(</a:t>
            </a:r>
            <a:r>
              <a:rPr lang="zh-CN" altLang="en-US" sz="2800" b="1" dirty="0"/>
              <a:t>一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解题。本课题目是</a:t>
            </a:r>
            <a:r>
              <a:rPr lang="en-US" altLang="zh-CN" sz="2800" b="1" dirty="0"/>
              <a:t>《</a:t>
            </a:r>
            <a:r>
              <a:rPr lang="zh-CN" altLang="en-US" sz="2800" b="1" dirty="0"/>
              <a:t>黄河颂</a:t>
            </a:r>
            <a:r>
              <a:rPr lang="en-US" altLang="zh-CN" sz="2800" b="1" dirty="0"/>
              <a:t>》</a:t>
            </a:r>
            <a:r>
              <a:rPr lang="zh-CN" altLang="en-US" sz="2800" b="1" dirty="0"/>
              <a:t>，哪个词是关键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r>
              <a:rPr lang="en-US" altLang="zh-CN" sz="2800" b="1" dirty="0"/>
              <a:t>(</a:t>
            </a:r>
            <a:r>
              <a:rPr lang="zh-CN" altLang="en-US" sz="2800" b="1" dirty="0"/>
              <a:t>二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全诗分成朗诵词和歌词两大部分，朗诵词可以看作是一个序曲，它的主要内容和作用是什么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r>
              <a:rPr lang="en-US" altLang="zh-CN" sz="2800" b="1" dirty="0"/>
              <a:t>(</a:t>
            </a:r>
            <a:r>
              <a:rPr lang="zh-CN" altLang="en-US" sz="2800" b="1" dirty="0"/>
              <a:t>三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歌词部分在“颂黄河”之前，对黄河进行了怎样的描写，哪一个词总领，表现了黄河怎样的特点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br>
              <a:rPr lang="en-US" altLang="zh-CN" sz="2800" b="1" dirty="0"/>
            </a:br>
            <a:endParaRPr lang="en-US" altLang="zh-CN" sz="2800" b="1" dirty="0"/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089"/>
            <a:ext cx="9144000" cy="26188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46811F7-8749-478B-94FA-42389D3C219B}"/>
              </a:ext>
            </a:extLst>
          </p:cNvPr>
          <p:cNvSpPr txBox="1"/>
          <p:nvPr/>
        </p:nvSpPr>
        <p:spPr>
          <a:xfrm>
            <a:off x="251520" y="188640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5400" b="1" dirty="0"/>
              <a:t>内容研讨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046349"/>
            <a:ext cx="8661648" cy="3318755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/>
              <a:t>(</a:t>
            </a:r>
            <a:r>
              <a:rPr lang="zh-CN" altLang="en-US" sz="2800" b="1" dirty="0"/>
              <a:t>四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品尝“颂黄河”部分。</a:t>
            </a:r>
            <a:br>
              <a:rPr lang="en-US" altLang="zh-CN" sz="2800" b="1" dirty="0"/>
            </a:br>
            <a:r>
              <a:rPr lang="zh-CN" altLang="en-US" sz="2800" b="1" dirty="0"/>
              <a:t>　</a:t>
            </a:r>
            <a:r>
              <a:rPr lang="en-US" altLang="zh-CN" sz="2800" b="1" dirty="0"/>
              <a:t>1</a:t>
            </a:r>
            <a:r>
              <a:rPr lang="zh-CN" altLang="en-US" sz="2800" b="1" dirty="0"/>
              <a:t>、歌颂黄河的部分能分为几个层次</a:t>
            </a:r>
            <a:r>
              <a:rPr lang="en-US" altLang="zh-CN" sz="2800" b="1" dirty="0"/>
              <a:t>?</a:t>
            </a:r>
            <a:r>
              <a:rPr lang="zh-CN" altLang="en-US" sz="2800" b="1" dirty="0"/>
              <a:t>分别是从那些方面进行赞颂的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r>
              <a:rPr lang="zh-CN" altLang="en-US" sz="2800" b="1" dirty="0"/>
              <a:t>　</a:t>
            </a:r>
            <a:r>
              <a:rPr lang="en-US" altLang="zh-CN" sz="2800" b="1" dirty="0"/>
              <a:t>2</a:t>
            </a:r>
            <a:r>
              <a:rPr lang="zh-CN" altLang="en-US" sz="2800" b="1" dirty="0"/>
              <a:t>、歌词中反复出现的“啊</a:t>
            </a:r>
            <a:r>
              <a:rPr lang="en-US" altLang="zh-CN" sz="2800" b="1" dirty="0"/>
              <a:t>!</a:t>
            </a:r>
            <a:r>
              <a:rPr lang="zh-CN" altLang="en-US" sz="2800" b="1" dirty="0"/>
              <a:t>黄河</a:t>
            </a:r>
            <a:r>
              <a:rPr lang="en-US" altLang="zh-CN" sz="2800" b="1" dirty="0"/>
              <a:t>!”</a:t>
            </a:r>
            <a:r>
              <a:rPr lang="zh-CN" altLang="en-US" sz="2800" b="1" dirty="0"/>
              <a:t>起了什么样的作用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r>
              <a:rPr lang="zh-CN" altLang="en-US" sz="2800" b="1" dirty="0"/>
              <a:t>　</a:t>
            </a:r>
            <a:r>
              <a:rPr lang="en-US" altLang="zh-CN" sz="2800" b="1" dirty="0"/>
              <a:t>3</a:t>
            </a:r>
            <a:r>
              <a:rPr lang="zh-CN" altLang="en-US" sz="2800" b="1" dirty="0"/>
              <a:t>、如何理解黄河是“摇篮”，是“屏障”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endParaRPr lang="en-US" altLang="zh-CN" sz="2800" b="1" dirty="0"/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3"/>
            <a:ext cx="9144000" cy="240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46811F7-8749-478B-94FA-42389D3C219B}"/>
              </a:ext>
            </a:extLst>
          </p:cNvPr>
          <p:cNvSpPr txBox="1"/>
          <p:nvPr/>
        </p:nvSpPr>
        <p:spPr>
          <a:xfrm>
            <a:off x="251520" y="188640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内容研讨</a:t>
            </a:r>
          </a:p>
        </p:txBody>
      </p:sp>
    </p:spTree>
    <p:extLst>
      <p:ext uri="{BB962C8B-B14F-4D97-AF65-F5344CB8AC3E}">
        <p14:creationId xmlns:p14="http://schemas.microsoft.com/office/powerpoint/2010/main" val="29728678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07504" y="1046349"/>
            <a:ext cx="8661648" cy="3174739"/>
          </a:xfrm>
        </p:spPr>
        <p:txBody>
          <a:bodyPr>
            <a:normAutofit/>
          </a:bodyPr>
          <a:lstStyle/>
          <a:p>
            <a:pPr algn="l"/>
            <a:r>
              <a:rPr lang="en-US" altLang="zh-CN" sz="2800" b="1" dirty="0"/>
              <a:t>(</a:t>
            </a:r>
            <a:r>
              <a:rPr lang="zh-CN" altLang="en-US" sz="2800" b="1" dirty="0"/>
              <a:t>五</a:t>
            </a:r>
            <a:r>
              <a:rPr lang="en-US" altLang="zh-CN" sz="2800" b="1" dirty="0"/>
              <a:t>)“</a:t>
            </a:r>
            <a:r>
              <a:rPr lang="zh-CN" altLang="en-US" sz="2800" b="1" dirty="0"/>
              <a:t>颂黄河”之后，作者又加了一个尾声，想想看，这一尾声起什么作用</a:t>
            </a:r>
            <a:r>
              <a:rPr lang="en-US" altLang="zh-CN" sz="2800" b="1" dirty="0"/>
              <a:t>?</a:t>
            </a:r>
            <a:r>
              <a:rPr lang="zh-CN" altLang="en-US" sz="2800" b="1" dirty="0"/>
              <a:t>诗歌最后两句采用什么修辞方法，起什么作用，表达了什么感情</a:t>
            </a:r>
            <a:r>
              <a:rPr lang="en-US" altLang="zh-CN" sz="2800" b="1" dirty="0"/>
              <a:t>?</a:t>
            </a:r>
            <a:br>
              <a:rPr lang="en-US" altLang="zh-CN" sz="2800" b="1" dirty="0"/>
            </a:br>
            <a:r>
              <a:rPr lang="en-US" altLang="zh-CN" sz="2800" b="1" dirty="0"/>
              <a:t>(</a:t>
            </a:r>
            <a:r>
              <a:rPr lang="zh-CN" altLang="en-US" sz="2800" b="1" dirty="0"/>
              <a:t>六</a:t>
            </a:r>
            <a:r>
              <a:rPr lang="en-US" altLang="zh-CN" sz="2800" b="1" dirty="0"/>
              <a:t>)</a:t>
            </a:r>
            <a:r>
              <a:rPr lang="zh-CN" altLang="en-US" sz="2800" b="1" dirty="0"/>
              <a:t>品赏诗歌的语言特点和风格。学生谈一谈：你认为这首诗的风格属于哪一种</a:t>
            </a:r>
            <a:r>
              <a:rPr lang="en-US" altLang="zh-CN" sz="2800" b="1" dirty="0"/>
              <a:t>?</a:t>
            </a:r>
            <a:r>
              <a:rPr lang="zh-CN" altLang="en-US" sz="2800" b="1" dirty="0"/>
              <a:t>为什么</a:t>
            </a:r>
            <a:r>
              <a:rPr lang="en-US" altLang="zh-CN" sz="2800" b="1" dirty="0"/>
              <a:t>?</a:t>
            </a:r>
            <a:r>
              <a:rPr lang="zh-CN" altLang="en-US" sz="2800" b="1" dirty="0"/>
              <a:t>你还能从学过的诗歌中再举出一两例吗</a:t>
            </a:r>
            <a:r>
              <a:rPr lang="en-US" altLang="zh-CN" sz="2800" b="1" dirty="0"/>
              <a:t>?</a:t>
            </a:r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437113"/>
            <a:ext cx="9144000" cy="2402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本框 6">
            <a:extLst>
              <a:ext uri="{FF2B5EF4-FFF2-40B4-BE49-F238E27FC236}">
                <a16:creationId xmlns:a16="http://schemas.microsoft.com/office/drawing/2014/main" id="{A46811F7-8749-478B-94FA-42389D3C219B}"/>
              </a:ext>
            </a:extLst>
          </p:cNvPr>
          <p:cNvSpPr txBox="1"/>
          <p:nvPr/>
        </p:nvSpPr>
        <p:spPr>
          <a:xfrm>
            <a:off x="251520" y="188640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内容研讨</a:t>
            </a:r>
          </a:p>
        </p:txBody>
      </p:sp>
    </p:spTree>
    <p:extLst>
      <p:ext uri="{BB962C8B-B14F-4D97-AF65-F5344CB8AC3E}">
        <p14:creationId xmlns:p14="http://schemas.microsoft.com/office/powerpoint/2010/main" val="227056576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59532" y="1124744"/>
            <a:ext cx="8424936" cy="4248472"/>
          </a:xfrm>
        </p:spPr>
        <p:txBody>
          <a:bodyPr>
            <a:noAutofit/>
          </a:bodyPr>
          <a:lstStyle/>
          <a:p>
            <a:pPr algn="l"/>
            <a:r>
              <a:rPr lang="zh-CN" altLang="en-US" sz="2800" b="1" dirty="0">
                <a:solidFill>
                  <a:srgbClr val="FF0000"/>
                </a:solidFill>
              </a:rPr>
              <a:t>序曲：</a:t>
            </a:r>
            <a:r>
              <a:rPr lang="zh-CN" altLang="en-US" sz="2800" b="1" dirty="0"/>
              <a:t>描绘雄姿和气势</a:t>
            </a:r>
            <a:br>
              <a:rPr lang="zh-CN" altLang="en-US" sz="2800" b="1" dirty="0"/>
            </a:br>
            <a:r>
              <a:rPr lang="zh-CN" altLang="en-US" sz="2800" b="1" dirty="0">
                <a:solidFill>
                  <a:srgbClr val="FF0000"/>
                </a:solidFill>
              </a:rPr>
              <a:t>主体：</a:t>
            </a:r>
            <a:r>
              <a:rPr lang="zh-CN" altLang="en-US" sz="2800" b="1" dirty="0"/>
              <a:t>歌颂悠久的历史、灿烂的文化、英雄的业绩、伟大坚强团结一致的精神。</a:t>
            </a:r>
            <a:br>
              <a:rPr lang="zh-CN" altLang="en-US" sz="2800" b="1" dirty="0"/>
            </a:br>
            <a:r>
              <a:rPr lang="zh-CN" altLang="en-US" sz="2800" b="1" dirty="0">
                <a:solidFill>
                  <a:srgbClr val="FF0000"/>
                </a:solidFill>
              </a:rPr>
              <a:t>尾声：</a:t>
            </a:r>
            <a:r>
              <a:rPr lang="zh-CN" altLang="en-US" sz="2800" b="1" dirty="0"/>
              <a:t>表达强烈的愿望和坚定的信念。</a:t>
            </a:r>
            <a:br>
              <a:rPr lang="zh-CN" altLang="en-US" sz="2800" b="1" dirty="0"/>
            </a:br>
            <a:r>
              <a:rPr lang="zh-CN" altLang="en-US" sz="2800" b="1" dirty="0"/>
              <a:t>             黄河</a:t>
            </a:r>
            <a:r>
              <a:rPr lang="en-US" altLang="zh-CN" sz="2800" b="1" dirty="0"/>
              <a:t>——(</a:t>
            </a:r>
            <a:r>
              <a:rPr lang="zh-CN" altLang="en-US" sz="2800" b="1" dirty="0"/>
              <a:t>象征</a:t>
            </a:r>
            <a:r>
              <a:rPr lang="en-US" altLang="zh-CN" sz="2800" b="1" dirty="0"/>
              <a:t>)——</a:t>
            </a:r>
            <a:r>
              <a:rPr lang="zh-CN" altLang="en-US" sz="2800" b="1" dirty="0"/>
              <a:t>中华民族</a:t>
            </a:r>
            <a:br>
              <a:rPr lang="en-US" altLang="zh-CN" sz="2800" b="1" dirty="0"/>
            </a:br>
            <a:br>
              <a:rPr lang="zh-CN" altLang="en-US" sz="2800" b="1" dirty="0"/>
            </a:br>
            <a:r>
              <a:rPr lang="zh-CN" altLang="en-US" sz="2800" b="1" dirty="0"/>
              <a:t>课文中值得学习借鉴的表现技法主要有：</a:t>
            </a:r>
            <a:r>
              <a:rPr lang="en-US" altLang="zh-CN" sz="2800" b="1" dirty="0"/>
              <a:t>(1)</a:t>
            </a:r>
            <a:r>
              <a:rPr lang="zh-CN" altLang="en-US" sz="2800" b="1" dirty="0"/>
              <a:t>呼告</a:t>
            </a:r>
            <a:r>
              <a:rPr lang="en-US" altLang="zh-CN" sz="2800" b="1" dirty="0"/>
              <a:t>(2)</a:t>
            </a:r>
            <a:r>
              <a:rPr lang="zh-CN" altLang="en-US" sz="2800" b="1" dirty="0"/>
              <a:t>反复</a:t>
            </a:r>
            <a:r>
              <a:rPr lang="en-US" altLang="zh-CN" sz="2800" b="1" dirty="0"/>
              <a:t>(3)</a:t>
            </a:r>
            <a:r>
              <a:rPr lang="zh-CN" altLang="en-US" sz="2800" b="1" dirty="0"/>
              <a:t>比喻拟人</a:t>
            </a:r>
            <a:br>
              <a:rPr lang="zh-CN" altLang="en-US" sz="2800" b="1" dirty="0"/>
            </a:br>
            <a:endParaRPr lang="zh-CN" altLang="en-US" sz="2800" b="1" dirty="0"/>
          </a:p>
        </p:txBody>
      </p:sp>
      <p:pic>
        <p:nvPicPr>
          <p:cNvPr id="1026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5085184"/>
            <a:ext cx="9144000" cy="17419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74E809BF-05C0-45E0-84CB-E5E358E6E5BE}"/>
              </a:ext>
            </a:extLst>
          </p:cNvPr>
          <p:cNvSpPr txBox="1"/>
          <p:nvPr/>
        </p:nvSpPr>
        <p:spPr>
          <a:xfrm>
            <a:off x="251520" y="237340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5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宋体" panose="02010600030101010101" pitchFamily="2" charset="-122"/>
                <a:cs typeface="+mn-cs"/>
              </a:rPr>
              <a:t>小结</a:t>
            </a:r>
          </a:p>
        </p:txBody>
      </p:sp>
    </p:spTree>
    <p:extLst>
      <p:ext uri="{BB962C8B-B14F-4D97-AF65-F5344CB8AC3E}">
        <p14:creationId xmlns:p14="http://schemas.microsoft.com/office/powerpoint/2010/main" val="267483487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1196752"/>
            <a:ext cx="8229600" cy="1791072"/>
          </a:xfrm>
        </p:spPr>
        <p:txBody>
          <a:bodyPr>
            <a:normAutofit fontScale="90000"/>
          </a:bodyPr>
          <a:lstStyle/>
          <a:p>
            <a:pPr algn="l"/>
            <a:r>
              <a:rPr lang="zh-CN" altLang="en-US" b="1" dirty="0"/>
              <a:t>       同学交流心得，谈谈我们应为振兴中华作出怎样的贡献，我们现在应该怎么做</a:t>
            </a:r>
            <a:r>
              <a:rPr lang="en-US" altLang="zh-CN" b="1" dirty="0"/>
              <a:t>?</a:t>
            </a:r>
            <a:endParaRPr lang="zh-CN" altLang="en-US" b="1" dirty="0"/>
          </a:p>
        </p:txBody>
      </p:sp>
      <p:pic>
        <p:nvPicPr>
          <p:cNvPr id="4" name="Picture 2" descr="http://www.chaojizuowen.com/uploadfile/2015/0918/201509181012101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2" y="4305068"/>
            <a:ext cx="9144000" cy="252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文本框 5">
            <a:extLst>
              <a:ext uri="{FF2B5EF4-FFF2-40B4-BE49-F238E27FC236}">
                <a16:creationId xmlns:a16="http://schemas.microsoft.com/office/drawing/2014/main" id="{199F7F38-832F-4C6A-956A-F9D8C3718A66}"/>
              </a:ext>
            </a:extLst>
          </p:cNvPr>
          <p:cNvSpPr txBox="1"/>
          <p:nvPr/>
        </p:nvSpPr>
        <p:spPr>
          <a:xfrm>
            <a:off x="251520" y="188640"/>
            <a:ext cx="4575490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zh-CN" altLang="en-US" sz="5400" b="1" dirty="0"/>
              <a:t>拓展延伸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/>
              <a:t>今日作业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zh-CN" altLang="en-US" dirty="0"/>
              <a:t>在父母面前大声朗诵本诗。</a:t>
            </a:r>
            <a:endParaRPr lang="en-US" altLang="zh-CN" dirty="0"/>
          </a:p>
          <a:p>
            <a:endParaRPr lang="en-US" altLang="zh-CN" dirty="0"/>
          </a:p>
          <a:p>
            <a:pPr marL="0" indent="0">
              <a:buNone/>
            </a:pPr>
            <a:endParaRPr lang="en-US" altLang="zh-CN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448</Words>
  <Application>Microsoft Office PowerPoint</Application>
  <PresentationFormat>全屏显示(4:3)</PresentationFormat>
  <Paragraphs>26</Paragraphs>
  <Slides>12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12</vt:i4>
      </vt:variant>
    </vt:vector>
  </HeadingPairs>
  <TitlesOfParts>
    <vt:vector size="16" baseType="lpstr">
      <vt:lpstr>隶书</vt:lpstr>
      <vt:lpstr>Arial</vt:lpstr>
      <vt:lpstr>Calibri</vt:lpstr>
      <vt:lpstr>Office 主题​​</vt:lpstr>
      <vt:lpstr>听音乐  谈谈你的感受</vt:lpstr>
      <vt:lpstr>PowerPoint 演示文稿</vt:lpstr>
      <vt:lpstr>         用自己喜欢的方式读诗，感受诗歌的感情基调。</vt:lpstr>
      <vt:lpstr>四人小组进行朗读交流，相互做出评价。 </vt:lpstr>
      <vt:lpstr>和你的同伴合作，用批注的方式设计本诗（全诗或一小节）的朗读方式。</vt:lpstr>
      <vt:lpstr>朗读展示，聆听点评。</vt:lpstr>
      <vt:lpstr>(一)解题。本课题目是《黄河颂》，哪个词是关键? (二)全诗分成朗诵词和歌词两大部分，朗诵词可以看作是一个序曲，它的主要内容和作用是什么? (三)歌词部分在“颂黄河”之前，对黄河进行了怎样的描写，哪一个词总领，表现了黄河怎样的特点?  </vt:lpstr>
      <vt:lpstr>(四)品尝“颂黄河”部分。 　1、歌颂黄河的部分能分为几个层次?分别是从那些方面进行赞颂的? 　2、歌词中反复出现的“啊!黄河!”起了什么样的作用? 　3、如何理解黄河是“摇篮”，是“屏障”? </vt:lpstr>
      <vt:lpstr>(五)“颂黄河”之后，作者又加了一个尾声，想想看，这一尾声起什么作用?诗歌最后两句采用什么修辞方法，起什么作用，表达了什么感情? (六)品赏诗歌的语言特点和风格。学生谈一谈：你认为这首诗的风格属于哪一种?为什么?你还能从学过的诗歌中再举出一两例吗?</vt:lpstr>
      <vt:lpstr>序曲：描绘雄姿和气势 主体：歌颂悠久的历史、灿烂的文化、英雄的业绩、伟大坚强团结一致的精神。 尾声：表达强烈的愿望和坚定的信念。              黄河——(象征)——中华民族  课文中值得学习借鉴的表现技法主要有：(1)呼告(2)反复(3)比喻拟人 </vt:lpstr>
      <vt:lpstr>       同学交流心得，谈谈我们应为振兴中华作出怎样的贡献，我们现在应该怎么做?</vt:lpstr>
      <vt:lpstr>今日作业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听音乐  谈谈你的感受</dc:title>
  <dc:creator>yuwen18</dc:creator>
  <cp:lastModifiedBy>黄 嵩昕</cp:lastModifiedBy>
  <cp:revision>18</cp:revision>
  <dcterms:created xsi:type="dcterms:W3CDTF">2016-03-08T02:48:00Z</dcterms:created>
  <dcterms:modified xsi:type="dcterms:W3CDTF">2021-05-30T14:54:40Z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2052-11.1.0.9912</vt:lpwstr>
  </property>
</Properties>
</file>