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83" r:id="rId2"/>
    <p:sldId id="257" r:id="rId3"/>
    <p:sldId id="258" r:id="rId4"/>
    <p:sldId id="259" r:id="rId5"/>
    <p:sldId id="264" r:id="rId6"/>
    <p:sldId id="261" r:id="rId7"/>
    <p:sldId id="284" r:id="rId8"/>
    <p:sldId id="277" r:id="rId9"/>
    <p:sldId id="286" r:id="rId10"/>
    <p:sldId id="285" r:id="rId11"/>
    <p:sldId id="287" r:id="rId12"/>
    <p:sldId id="279" r:id="rId13"/>
    <p:sldId id="280" r:id="rId14"/>
    <p:sldId id="281" r:id="rId15"/>
    <p:sldId id="282" r:id="rId16"/>
    <p:sldId id="288" r:id="rId17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96" autoAdjust="0"/>
    <p:restoredTop sz="94660"/>
  </p:normalViewPr>
  <p:slideViewPr>
    <p:cSldViewPr snapToGrid="0">
      <p:cViewPr varScale="1">
        <p:scale>
          <a:sx n="94" d="100"/>
          <a:sy n="94" d="100"/>
        </p:scale>
        <p:origin x="56" y="10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F2F77-9648-4DF8-980C-D6B05A160140}" type="datetimeFigureOut">
              <a:rPr lang="zh-CN" altLang="en-US" smtClean="0"/>
              <a:t>2021/5/30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AAEC6-788A-4F0E-8942-F2F1BBF2C0A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F2F77-9648-4DF8-980C-D6B05A160140}" type="datetimeFigureOut">
              <a:rPr lang="zh-CN" altLang="en-US" smtClean="0"/>
              <a:t>2021/5/30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AAEC6-788A-4F0E-8942-F2F1BBF2C0A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F2F77-9648-4DF8-980C-D6B05A160140}" type="datetimeFigureOut">
              <a:rPr lang="zh-CN" altLang="en-US" smtClean="0"/>
              <a:t>2021/5/30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AAEC6-788A-4F0E-8942-F2F1BBF2C0A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F2F77-9648-4DF8-980C-D6B05A160140}" type="datetimeFigureOut">
              <a:rPr lang="zh-CN" altLang="en-US" smtClean="0"/>
              <a:t>2021/5/30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AAEC6-788A-4F0E-8942-F2F1BBF2C0A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F2F77-9648-4DF8-980C-D6B05A160140}" type="datetimeFigureOut">
              <a:rPr lang="zh-CN" altLang="en-US" smtClean="0"/>
              <a:t>2021/5/30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AAEC6-788A-4F0E-8942-F2F1BBF2C0A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F2F77-9648-4DF8-980C-D6B05A160140}" type="datetimeFigureOut">
              <a:rPr lang="zh-CN" altLang="en-US" smtClean="0"/>
              <a:t>2021/5/30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AAEC6-788A-4F0E-8942-F2F1BBF2C0A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F2F77-9648-4DF8-980C-D6B05A160140}" type="datetimeFigureOut">
              <a:rPr lang="zh-CN" altLang="en-US" smtClean="0"/>
              <a:t>2021/5/30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AAEC6-788A-4F0E-8942-F2F1BBF2C0A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F2F77-9648-4DF8-980C-D6B05A160140}" type="datetimeFigureOut">
              <a:rPr lang="zh-CN" altLang="en-US" smtClean="0"/>
              <a:t>2021/5/30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AAEC6-788A-4F0E-8942-F2F1BBF2C0A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F2F77-9648-4DF8-980C-D6B05A160140}" type="datetimeFigureOut">
              <a:rPr lang="zh-CN" altLang="en-US" smtClean="0"/>
              <a:t>2021/5/30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AAEC6-788A-4F0E-8942-F2F1BBF2C0A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F2F77-9648-4DF8-980C-D6B05A160140}" type="datetimeFigureOut">
              <a:rPr lang="zh-CN" altLang="en-US" smtClean="0"/>
              <a:t>2021/5/30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AAEC6-788A-4F0E-8942-F2F1BBF2C0A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F2F77-9648-4DF8-980C-D6B05A160140}" type="datetimeFigureOut">
              <a:rPr lang="zh-CN" altLang="en-US" smtClean="0"/>
              <a:t>2021/5/30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AAEC6-788A-4F0E-8942-F2F1BBF2C0A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BF2F77-9648-4DF8-980C-D6B05A160140}" type="datetimeFigureOut">
              <a:rPr lang="zh-CN" altLang="en-US" smtClean="0"/>
              <a:t>2021/5/30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BAAEC6-788A-4F0E-8942-F2F1BBF2C0A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5" descr="图形4">
            <a:extLst>
              <a:ext uri="{FF2B5EF4-FFF2-40B4-BE49-F238E27FC236}">
                <a16:creationId xmlns:a16="http://schemas.microsoft.com/office/drawing/2014/main" id="{380E9383-A52E-4E21-9B43-C97DEA9EBF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内容占位符 2">
            <a:extLst>
              <a:ext uri="{FF2B5EF4-FFF2-40B4-BE49-F238E27FC236}">
                <a16:creationId xmlns:a16="http://schemas.microsoft.com/office/drawing/2014/main" id="{187C070C-82CC-40F8-8675-BF1D0C021F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0746" y="704427"/>
            <a:ext cx="11250507" cy="5906345"/>
          </a:xfrm>
        </p:spPr>
        <p:txBody>
          <a:bodyPr>
            <a:normAutofit lnSpcReduction="10000"/>
          </a:bodyPr>
          <a:lstStyle/>
          <a:p>
            <a:pPr indent="0" algn="l">
              <a:lnSpc>
                <a:spcPts val="2700"/>
              </a:lnSpc>
              <a:buNone/>
            </a:pPr>
            <a:r>
              <a:rPr lang="en-US" altLang="zh-CN" sz="2800" kern="100" dirty="0">
                <a:solidFill>
                  <a:srgbClr val="1E1E1E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                     </a:t>
            </a:r>
            <a:r>
              <a:rPr lang="zh-CN" altLang="zh-CN" sz="2800" kern="100" dirty="0">
                <a:solidFill>
                  <a:srgbClr val="FF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《人力车夫》</a:t>
            </a:r>
            <a:endParaRPr lang="zh-CN" altLang="zh-CN" sz="1800" kern="100" dirty="0">
              <a:solidFill>
                <a:srgbClr val="FF00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 algn="l">
              <a:lnSpc>
                <a:spcPct val="150000"/>
              </a:lnSpc>
              <a:buNone/>
            </a:pPr>
            <a:r>
              <a:rPr lang="zh-CN" altLang="zh-CN" sz="2800" kern="100" dirty="0">
                <a:solidFill>
                  <a:srgbClr val="1E1E1E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两个轮子</a:t>
            </a:r>
            <a:r>
              <a:rPr lang="en-US" altLang="zh-CN" sz="2800" kern="100" dirty="0">
                <a:solidFill>
                  <a:srgbClr val="1E1E1E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\</a:t>
            </a:r>
            <a:r>
              <a:rPr lang="zh-CN" altLang="zh-CN" sz="2800" kern="100" dirty="0">
                <a:solidFill>
                  <a:srgbClr val="1E1E1E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承载着全家的嘱托</a:t>
            </a:r>
            <a:r>
              <a:rPr lang="en-US" altLang="zh-CN" sz="2800" kern="100" dirty="0">
                <a:solidFill>
                  <a:srgbClr val="1E1E1E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\</a:t>
            </a:r>
            <a:r>
              <a:rPr lang="zh-CN" altLang="zh-CN" sz="2800" kern="100" dirty="0">
                <a:solidFill>
                  <a:srgbClr val="1E1E1E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车夫的背，压得微驼。</a:t>
            </a:r>
            <a:br>
              <a:rPr lang="en-US" altLang="zh-CN" sz="2800" kern="100" dirty="0">
                <a:solidFill>
                  <a:srgbClr val="1E1E1E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lang="zh-CN" altLang="zh-CN" sz="2800" kern="100" dirty="0">
                <a:solidFill>
                  <a:srgbClr val="1E1E1E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风里来，雨里去</a:t>
            </a:r>
            <a:r>
              <a:rPr lang="en-US" altLang="zh-CN" sz="2800" kern="100" dirty="0">
                <a:solidFill>
                  <a:srgbClr val="1E1E1E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\</a:t>
            </a:r>
            <a:r>
              <a:rPr lang="zh-CN" altLang="zh-CN" sz="2800" kern="100" dirty="0">
                <a:solidFill>
                  <a:srgbClr val="1E1E1E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一次次颠簸之后</a:t>
            </a:r>
            <a:r>
              <a:rPr lang="en-US" altLang="zh-CN" sz="2800" kern="100" dirty="0">
                <a:solidFill>
                  <a:srgbClr val="1E1E1E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\</a:t>
            </a:r>
            <a:r>
              <a:rPr lang="zh-CN" altLang="zh-CN" sz="2800" kern="100" dirty="0">
                <a:solidFill>
                  <a:srgbClr val="1E1E1E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熟记了城里的每一个坎坷。</a:t>
            </a:r>
            <a:br>
              <a:rPr lang="en-US" altLang="zh-CN" sz="2800" kern="100" dirty="0">
                <a:solidFill>
                  <a:srgbClr val="1E1E1E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lang="zh-CN" altLang="zh-CN" sz="2800" kern="100" dirty="0">
                <a:solidFill>
                  <a:srgbClr val="1E1E1E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夏天的汗滴</a:t>
            </a:r>
            <a:r>
              <a:rPr lang="en-US" altLang="zh-CN" sz="2800" kern="100" dirty="0">
                <a:solidFill>
                  <a:srgbClr val="1E1E1E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\</a:t>
            </a:r>
            <a:r>
              <a:rPr lang="zh-CN" altLang="zh-CN" sz="2800" kern="100" dirty="0">
                <a:solidFill>
                  <a:srgbClr val="1E1E1E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已凝结成严冬的寒霜</a:t>
            </a:r>
            <a:r>
              <a:rPr lang="en-US" altLang="zh-CN" sz="2800" kern="100" dirty="0">
                <a:solidFill>
                  <a:srgbClr val="1E1E1E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\</a:t>
            </a:r>
            <a:r>
              <a:rPr lang="zh-CN" altLang="zh-CN" sz="2800" kern="100" dirty="0">
                <a:solidFill>
                  <a:srgbClr val="1E1E1E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染得两鬓</a:t>
            </a:r>
            <a:r>
              <a:rPr lang="en-US" altLang="zh-CN" sz="2800" kern="100" dirty="0">
                <a:solidFill>
                  <a:srgbClr val="1E1E1E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\</a:t>
            </a:r>
            <a:r>
              <a:rPr lang="zh-CN" altLang="zh-CN" sz="2800" kern="100" dirty="0">
                <a:solidFill>
                  <a:srgbClr val="1E1E1E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一片斑白。</a:t>
            </a:r>
            <a:br>
              <a:rPr lang="en-US" altLang="zh-CN" sz="2800" kern="100" dirty="0">
                <a:solidFill>
                  <a:srgbClr val="1E1E1E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lang="zh-CN" altLang="zh-CN" sz="2800" kern="100" dirty="0">
                <a:solidFill>
                  <a:srgbClr val="1E1E1E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轮子始终在缓慢的旋转</a:t>
            </a:r>
            <a:r>
              <a:rPr lang="en-US" altLang="zh-CN" sz="2800" kern="100" dirty="0">
                <a:solidFill>
                  <a:srgbClr val="1E1E1E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\</a:t>
            </a:r>
            <a:r>
              <a:rPr lang="zh-CN" altLang="zh-CN" sz="2800" kern="100" dirty="0">
                <a:solidFill>
                  <a:srgbClr val="1E1E1E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终点又成了起点</a:t>
            </a:r>
            <a:r>
              <a:rPr lang="en-US" altLang="zh-CN" sz="2800" kern="100" dirty="0">
                <a:solidFill>
                  <a:srgbClr val="1E1E1E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\</a:t>
            </a:r>
            <a:r>
              <a:rPr lang="zh-CN" altLang="zh-CN" sz="2800" kern="100" dirty="0">
                <a:solidFill>
                  <a:srgbClr val="1E1E1E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怎么也量不尽眼前的路。</a:t>
            </a:r>
            <a:endParaRPr lang="zh-CN" altLang="zh-CN" sz="1800" kern="100" dirty="0"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 algn="l">
              <a:lnSpc>
                <a:spcPct val="150000"/>
              </a:lnSpc>
              <a:buNone/>
            </a:pPr>
            <a:r>
              <a:rPr lang="zh-CN" altLang="zh-CN" sz="2800" kern="100" dirty="0">
                <a:solidFill>
                  <a:srgbClr val="1E1E1E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但车夫喜欢这样</a:t>
            </a:r>
            <a:r>
              <a:rPr lang="en-US" altLang="zh-CN" sz="2800" kern="100" dirty="0">
                <a:solidFill>
                  <a:srgbClr val="1E1E1E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\</a:t>
            </a:r>
            <a:r>
              <a:rPr lang="zh-CN" altLang="zh-CN" sz="2800" kern="100" dirty="0">
                <a:solidFill>
                  <a:srgbClr val="1E1E1E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有路就意味着</a:t>
            </a:r>
            <a:r>
              <a:rPr lang="en-US" altLang="zh-CN" sz="2800" kern="100" dirty="0">
                <a:solidFill>
                  <a:srgbClr val="1E1E1E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——</a:t>
            </a:r>
            <a:r>
              <a:rPr lang="zh-CN" altLang="zh-CN" sz="2800" kern="100" dirty="0">
                <a:solidFill>
                  <a:srgbClr val="1E1E1E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有了生活的希望！</a:t>
            </a:r>
            <a:endParaRPr lang="zh-CN" altLang="zh-CN" sz="1800" kern="100" dirty="0"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 algn="l">
              <a:lnSpc>
                <a:spcPct val="150000"/>
              </a:lnSpc>
              <a:buNone/>
            </a:pPr>
            <a:r>
              <a:rPr lang="zh-CN" altLang="zh-CN" sz="2800" kern="100" dirty="0">
                <a:solidFill>
                  <a:srgbClr val="1E1E1E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生活有时也很简单：</a:t>
            </a:r>
            <a:endParaRPr lang="zh-CN" altLang="zh-CN" sz="1800" kern="100" dirty="0"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 algn="l">
              <a:lnSpc>
                <a:spcPct val="150000"/>
              </a:lnSpc>
              <a:buNone/>
            </a:pPr>
            <a:r>
              <a:rPr lang="zh-CN" altLang="zh-CN" sz="2800" kern="100" dirty="0">
                <a:solidFill>
                  <a:srgbClr val="1E1E1E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一口干涩的馒头</a:t>
            </a:r>
            <a:r>
              <a:rPr lang="en-US" altLang="zh-CN" sz="2800" kern="100" dirty="0">
                <a:solidFill>
                  <a:srgbClr val="1E1E1E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\</a:t>
            </a:r>
            <a:r>
              <a:rPr lang="zh-CN" altLang="zh-CN" sz="2800" kern="100" dirty="0">
                <a:solidFill>
                  <a:srgbClr val="1E1E1E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一瓶浑浊的冷茶</a:t>
            </a:r>
            <a:r>
              <a:rPr lang="en-US" altLang="zh-CN" sz="2800" kern="100" dirty="0">
                <a:solidFill>
                  <a:srgbClr val="1E1E1E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\</a:t>
            </a:r>
            <a:r>
              <a:rPr lang="zh-CN" altLang="zh-CN" sz="2800" kern="100" dirty="0">
                <a:solidFill>
                  <a:srgbClr val="1E1E1E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一抔干燥的黄土</a:t>
            </a:r>
            <a:br>
              <a:rPr lang="en-US" altLang="zh-CN" sz="2800" kern="100" dirty="0">
                <a:solidFill>
                  <a:srgbClr val="1E1E1E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</a:br>
            <a:r>
              <a:rPr lang="zh-CN" altLang="zh-CN" sz="2800" kern="100" dirty="0">
                <a:solidFill>
                  <a:srgbClr val="1E1E1E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就能给自己的灵魂</a:t>
            </a:r>
            <a:r>
              <a:rPr lang="en-US" altLang="zh-CN" sz="2800" kern="100" dirty="0">
                <a:solidFill>
                  <a:srgbClr val="1E1E1E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\</a:t>
            </a:r>
            <a:r>
              <a:rPr lang="zh-CN" altLang="zh-CN" sz="2800" kern="100" dirty="0">
                <a:solidFill>
                  <a:srgbClr val="1E1E1E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带来永久的宁静。</a:t>
            </a:r>
            <a:endParaRPr lang="zh-CN" altLang="zh-CN" sz="1800" kern="100" dirty="0"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0847365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1" descr="图形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4" descr="课本插图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4612" y="836612"/>
            <a:ext cx="4321175" cy="51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00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0" name="Text Box 7"/>
          <p:cNvSpPr txBox="1">
            <a:spLocks noChangeArrowheads="1"/>
          </p:cNvSpPr>
          <p:nvPr/>
        </p:nvSpPr>
        <p:spPr bwMode="auto">
          <a:xfrm>
            <a:off x="4299189" y="3789363"/>
            <a:ext cx="861774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华文行楷" panose="02010800040101010101" pitchFamily="2" charset="-122"/>
                <a:cs typeface="+mn-cs"/>
              </a:rPr>
              <a:t>杨 绛</a:t>
            </a:r>
          </a:p>
        </p:txBody>
      </p:sp>
      <p:sp>
        <p:nvSpPr>
          <p:cNvPr id="4101" name="Text Box 12"/>
          <p:cNvSpPr txBox="1">
            <a:spLocks noChangeArrowheads="1"/>
          </p:cNvSpPr>
          <p:nvPr/>
        </p:nvSpPr>
        <p:spPr bwMode="auto">
          <a:xfrm>
            <a:off x="2783008" y="1484313"/>
            <a:ext cx="1661993" cy="417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9600" b="1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方正大标宋简体" pitchFamily="2" charset="-122"/>
                <a:ea typeface="方正大标宋简体" pitchFamily="2" charset="-122"/>
                <a:cs typeface="+mn-cs"/>
              </a:rPr>
              <a:t>老</a:t>
            </a:r>
            <a:r>
              <a:rPr kumimoji="0" lang="en-US" altLang="zh-CN" sz="9600" b="1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方正大标宋简体" pitchFamily="2" charset="-122"/>
                <a:ea typeface="方正大标宋简体" pitchFamily="2" charset="-122"/>
                <a:cs typeface="+mn-cs"/>
              </a:rPr>
              <a:t> </a:t>
            </a:r>
            <a:r>
              <a:rPr kumimoji="0" lang="zh-CN" altLang="en-US" sz="9600" b="1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方正大标宋简体" pitchFamily="2" charset="-122"/>
                <a:ea typeface="方正大标宋简体" pitchFamily="2" charset="-122"/>
                <a:cs typeface="+mn-cs"/>
              </a:rPr>
              <a:t>王</a:t>
            </a:r>
          </a:p>
        </p:txBody>
      </p:sp>
    </p:spTree>
    <p:extLst>
      <p:ext uri="{BB962C8B-B14F-4D97-AF65-F5344CB8AC3E}">
        <p14:creationId xmlns:p14="http://schemas.microsoft.com/office/powerpoint/2010/main" val="349104300"/>
      </p:ext>
    </p:extLst>
  </p:cSld>
  <p:clrMapOvr>
    <a:masterClrMapping/>
  </p:clrMapOvr>
  <p:transition spd="slow">
    <p:cover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6" descr="图形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Text Box 4"/>
          <p:cNvSpPr txBox="1">
            <a:spLocks noChangeArrowheads="1"/>
          </p:cNvSpPr>
          <p:nvPr/>
        </p:nvSpPr>
        <p:spPr bwMode="auto">
          <a:xfrm>
            <a:off x="800207" y="779300"/>
            <a:ext cx="6048375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0" lang="zh-CN" altLang="en-US" sz="5400" dirty="0">
                <a:solidFill>
                  <a:srgbClr val="FF0000"/>
                </a:solidFill>
                <a:ea typeface="华文行楷" panose="02010800040101010101" pitchFamily="2" charset="-122"/>
              </a:rPr>
              <a:t>活动一 认识老王</a:t>
            </a:r>
          </a:p>
        </p:txBody>
      </p:sp>
      <p:pic>
        <p:nvPicPr>
          <p:cNvPr id="5124" name="Picture 8" descr="课本插图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4309" y="661036"/>
            <a:ext cx="2657475" cy="3960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00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矩形 1"/>
          <p:cNvSpPr>
            <a:spLocks noChangeArrowheads="1"/>
          </p:cNvSpPr>
          <p:nvPr/>
        </p:nvSpPr>
        <p:spPr bwMode="auto">
          <a:xfrm>
            <a:off x="223521" y="2349501"/>
            <a:ext cx="8840788" cy="1624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0"/>
              </a:spcBef>
              <a:buNone/>
            </a:pPr>
            <a:r>
              <a:rPr kumimoji="0"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请学生默读全文，作者向我们介绍了老王的哪些情况？完成表格。</a:t>
            </a:r>
            <a:endParaRPr kumimoji="0" lang="zh-CN" altLang="en-US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85" descr="图形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84" descr="课本插图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23053" y="909637"/>
            <a:ext cx="1690688" cy="251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00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8" name="矩形 1"/>
          <p:cNvSpPr>
            <a:spLocks noChangeArrowheads="1"/>
          </p:cNvSpPr>
          <p:nvPr/>
        </p:nvSpPr>
        <p:spPr bwMode="auto">
          <a:xfrm>
            <a:off x="637647" y="5448482"/>
            <a:ext cx="968245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小结：他靠着</a:t>
            </a:r>
            <a:r>
              <a:rPr kumimoji="0"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活命</a:t>
            </a:r>
            <a:r>
              <a:rPr kumimoji="0"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的只是一辆破旧的三轮车。</a:t>
            </a:r>
            <a:r>
              <a:rPr kumimoji="0" lang="zh-CN" altLang="zh-CN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kumimoji="0" lang="zh-CN" altLang="en-US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2" name="表格 1">
            <a:extLst>
              <a:ext uri="{FF2B5EF4-FFF2-40B4-BE49-F238E27FC236}">
                <a16:creationId xmlns:a16="http://schemas.microsoft.com/office/drawing/2014/main" id="{ACD61FFD-5AFF-49B6-BFAA-444B4B2C089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0108774"/>
              </p:ext>
            </p:extLst>
          </p:nvPr>
        </p:nvGraphicFramePr>
        <p:xfrm>
          <a:off x="1117600" y="2053381"/>
          <a:ext cx="8148320" cy="2606671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1964900">
                  <a:extLst>
                    <a:ext uri="{9D8B030D-6E8A-4147-A177-3AD203B41FA5}">
                      <a16:colId xmlns:a16="http://schemas.microsoft.com/office/drawing/2014/main" val="872835873"/>
                    </a:ext>
                  </a:extLst>
                </a:gridCol>
                <a:gridCol w="6183420">
                  <a:extLst>
                    <a:ext uri="{9D8B030D-6E8A-4147-A177-3AD203B41FA5}">
                      <a16:colId xmlns:a16="http://schemas.microsoft.com/office/drawing/2014/main" val="1281940379"/>
                    </a:ext>
                  </a:extLst>
                </a:gridCol>
              </a:tblGrid>
              <a:tr h="520235">
                <a:tc>
                  <a:txBody>
                    <a:bodyPr/>
                    <a:lstStyle/>
                    <a:p>
                      <a:pPr algn="l">
                        <a:lnSpc>
                          <a:spcPts val="2700"/>
                        </a:lnSpc>
                      </a:pPr>
                      <a:r>
                        <a:rPr lang="zh-CN" sz="2800" kern="100"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姓</a:t>
                      </a:r>
                      <a:r>
                        <a:rPr lang="en-US" sz="2800" kern="100"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   </a:t>
                      </a:r>
                      <a:r>
                        <a:rPr lang="zh-CN" sz="2800" kern="100"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名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700"/>
                        </a:lnSpc>
                      </a:pPr>
                      <a:r>
                        <a:rPr lang="en-US" sz="2800" kern="100" dirty="0"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                       </a:t>
                      </a:r>
                      <a:endParaRPr lang="zh-CN" sz="2800" kern="100" dirty="0"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15163114"/>
                  </a:ext>
                </a:extLst>
              </a:tr>
              <a:tr h="520235">
                <a:tc>
                  <a:txBody>
                    <a:bodyPr/>
                    <a:lstStyle/>
                    <a:p>
                      <a:pPr algn="l">
                        <a:lnSpc>
                          <a:spcPts val="2700"/>
                        </a:lnSpc>
                      </a:pPr>
                      <a:r>
                        <a:rPr lang="zh-CN" sz="2800" kern="100"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职</a:t>
                      </a:r>
                      <a:r>
                        <a:rPr lang="en-US" sz="2800" kern="100"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   </a:t>
                      </a:r>
                      <a:r>
                        <a:rPr lang="zh-CN" sz="2800" kern="100"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业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700"/>
                        </a:lnSpc>
                      </a:pPr>
                      <a:r>
                        <a:rPr lang="en-US" sz="2800" kern="100"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                       </a:t>
                      </a:r>
                      <a:endParaRPr lang="zh-CN" sz="2800" kern="100"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34072609"/>
                  </a:ext>
                </a:extLst>
              </a:tr>
              <a:tr h="522067">
                <a:tc>
                  <a:txBody>
                    <a:bodyPr/>
                    <a:lstStyle/>
                    <a:p>
                      <a:pPr algn="l">
                        <a:lnSpc>
                          <a:spcPts val="2700"/>
                        </a:lnSpc>
                      </a:pPr>
                      <a:r>
                        <a:rPr lang="zh-CN" sz="2800" kern="100" dirty="0"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家庭成员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700"/>
                        </a:lnSpc>
                      </a:pPr>
                      <a:r>
                        <a:rPr lang="en-US" sz="2800" kern="100"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 </a:t>
                      </a:r>
                      <a:endParaRPr lang="zh-CN" sz="2800" kern="100"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78617808"/>
                  </a:ext>
                </a:extLst>
              </a:tr>
              <a:tr h="522067">
                <a:tc>
                  <a:txBody>
                    <a:bodyPr/>
                    <a:lstStyle/>
                    <a:p>
                      <a:pPr algn="l">
                        <a:lnSpc>
                          <a:spcPts val="2700"/>
                        </a:lnSpc>
                      </a:pPr>
                      <a:r>
                        <a:rPr lang="zh-CN" sz="2800" kern="100"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外貌特征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700"/>
                        </a:lnSpc>
                      </a:pPr>
                      <a:r>
                        <a:rPr lang="en-US" sz="2800" kern="100" dirty="0"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 </a:t>
                      </a:r>
                      <a:endParaRPr lang="zh-CN" sz="2800" kern="100" dirty="0"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0883156"/>
                  </a:ext>
                </a:extLst>
              </a:tr>
              <a:tr h="522067">
                <a:tc>
                  <a:txBody>
                    <a:bodyPr/>
                    <a:lstStyle/>
                    <a:p>
                      <a:pPr algn="l">
                        <a:lnSpc>
                          <a:spcPts val="2700"/>
                        </a:lnSpc>
                      </a:pPr>
                      <a:r>
                        <a:rPr lang="zh-CN" sz="2800" kern="100"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家庭住址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700"/>
                        </a:lnSpc>
                      </a:pPr>
                      <a:r>
                        <a:rPr lang="en-US" sz="2800" kern="100" dirty="0"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 </a:t>
                      </a:r>
                      <a:endParaRPr lang="zh-CN" sz="2800" kern="100" dirty="0"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87954737"/>
                  </a:ext>
                </a:extLst>
              </a:tr>
            </a:tbl>
          </a:graphicData>
        </a:graphic>
      </p:graphicFrame>
      <p:sp>
        <p:nvSpPr>
          <p:cNvPr id="7" name="文本框 6">
            <a:extLst>
              <a:ext uri="{FF2B5EF4-FFF2-40B4-BE49-F238E27FC236}">
                <a16:creationId xmlns:a16="http://schemas.microsoft.com/office/drawing/2014/main" id="{AD8E226C-0DB2-4D35-B04C-754A6184FDFD}"/>
              </a:ext>
            </a:extLst>
          </p:cNvPr>
          <p:cNvSpPr txBox="1"/>
          <p:nvPr/>
        </p:nvSpPr>
        <p:spPr>
          <a:xfrm>
            <a:off x="3390265" y="1154877"/>
            <a:ext cx="616373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个人基本情况表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请用“只有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……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，没有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……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”写一组排比的句子，表现老王的生活状态</a:t>
            </a:r>
          </a:p>
        </p:txBody>
      </p:sp>
      <p:pic>
        <p:nvPicPr>
          <p:cNvPr id="4" name="Picture 8" descr="课本插图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6898" y="2476905"/>
            <a:ext cx="2657475" cy="3960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00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11">
            <a:extLst>
              <a:ext uri="{FF2B5EF4-FFF2-40B4-BE49-F238E27FC236}">
                <a16:creationId xmlns:a16="http://schemas.microsoft.com/office/drawing/2014/main" id="{2E4F36D3-2381-4166-B2E5-EC6F8726A1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40144" y="4286461"/>
            <a:ext cx="6048375" cy="155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0" lang="zh-CN" altLang="en-US" sz="4000" b="1" dirty="0">
                <a:solidFill>
                  <a:srgbClr val="000000"/>
                </a:solidFill>
              </a:rPr>
              <a:t>老王生活之</a:t>
            </a:r>
            <a:r>
              <a:rPr kumimoji="0" lang="en-US" altLang="zh-CN" sz="4000" dirty="0">
                <a:solidFill>
                  <a:srgbClr val="000000"/>
                </a:solidFill>
              </a:rPr>
              <a:t>——</a:t>
            </a:r>
            <a:r>
              <a:rPr kumimoji="0" lang="zh-CN" altLang="en-US" sz="9600" dirty="0">
                <a:solidFill>
                  <a:srgbClr val="000000"/>
                </a:solidFill>
                <a:ea typeface="华文行楷" panose="02010800040101010101" pitchFamily="2" charset="-122"/>
              </a:rPr>
              <a:t>苦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8" descr="图形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9" descr="课本插图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4789" y="1412876"/>
            <a:ext cx="2657475" cy="3960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00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4" name="Rectangle 6"/>
          <p:cNvSpPr>
            <a:spLocks noChangeArrowheads="1"/>
          </p:cNvSpPr>
          <p:nvPr/>
        </p:nvSpPr>
        <p:spPr bwMode="auto">
          <a:xfrm>
            <a:off x="2711451" y="3500439"/>
            <a:ext cx="54006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0" lang="zh-CN" altLang="en-US" sz="4000" b="1">
                <a:solidFill>
                  <a:srgbClr val="000000"/>
                </a:solidFill>
              </a:rPr>
              <a:t>老王心地之</a:t>
            </a:r>
            <a:r>
              <a:rPr kumimoji="0" lang="en-US" altLang="zh-CN" sz="4000">
                <a:solidFill>
                  <a:srgbClr val="000000"/>
                </a:solidFill>
              </a:rPr>
              <a:t>——</a:t>
            </a:r>
            <a:endParaRPr kumimoji="0" lang="zh-CN" altLang="en-US" sz="9600">
              <a:solidFill>
                <a:srgbClr val="FF0000"/>
              </a:solidFill>
              <a:ea typeface="华文行楷" panose="02010800040101010101" pitchFamily="2" charset="-122"/>
            </a:endParaRPr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6383339" y="2924175"/>
            <a:ext cx="5400675" cy="155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0" lang="zh-CN" altLang="en-US" sz="9600">
                <a:solidFill>
                  <a:srgbClr val="FF0000"/>
                </a:solidFill>
                <a:ea typeface="华文行楷" panose="02010800040101010101" pitchFamily="2" charset="-122"/>
              </a:rPr>
              <a:t>善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图形4">
            <a:extLst>
              <a:ext uri="{FF2B5EF4-FFF2-40B4-BE49-F238E27FC236}">
                <a16:creationId xmlns:a16="http://schemas.microsoft.com/office/drawing/2014/main" id="{44FEFBF3-4404-4E2C-BA01-CDB05C8407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1FB0538-8BC3-4C87-A994-1ED93B30A8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4040" y="1676611"/>
            <a:ext cx="7432040" cy="1752389"/>
          </a:xfrm>
        </p:spPr>
        <p:txBody>
          <a:bodyPr/>
          <a:lstStyle/>
          <a:p>
            <a:pPr marL="0" indent="0">
              <a:buNone/>
            </a:pP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作者主要选取了老王的哪些事情来表现他的善？用尽可能</a:t>
            </a:r>
            <a:r>
              <a:rPr lang="zh-CN" altLang="en-US" sz="36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简洁、精炼</a:t>
            </a: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的语言概括。</a:t>
            </a:r>
          </a:p>
          <a:p>
            <a:endParaRPr lang="zh-CN" altLang="en-US" dirty="0"/>
          </a:p>
        </p:txBody>
      </p:sp>
      <p:pic>
        <p:nvPicPr>
          <p:cNvPr id="5" name="Picture 8" descr="课本插图">
            <a:extLst>
              <a:ext uri="{FF2B5EF4-FFF2-40B4-BE49-F238E27FC236}">
                <a16:creationId xmlns:a16="http://schemas.microsoft.com/office/drawing/2014/main" id="{4CD87A21-7FFA-41D7-878D-34088A706A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39431" y="844531"/>
            <a:ext cx="2657475" cy="3960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00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04047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图形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Picture 5" descr="课本插图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4825" y="3573464"/>
            <a:ext cx="1931988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00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8" name="Rectangle 6"/>
          <p:cNvSpPr>
            <a:spLocks noChangeArrowheads="1"/>
          </p:cNvSpPr>
          <p:nvPr/>
        </p:nvSpPr>
        <p:spPr bwMode="auto">
          <a:xfrm>
            <a:off x="1524000" y="2708276"/>
            <a:ext cx="47879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0" lang="zh-CN" altLang="en-US" sz="4000" b="1">
                <a:solidFill>
                  <a:srgbClr val="000000"/>
                </a:solidFill>
              </a:rPr>
              <a:t>老王心地之</a:t>
            </a:r>
            <a:r>
              <a:rPr kumimoji="0" lang="en-US" altLang="zh-CN" sz="4000">
                <a:solidFill>
                  <a:srgbClr val="000000"/>
                </a:solidFill>
              </a:rPr>
              <a:t>——</a:t>
            </a:r>
            <a:endParaRPr kumimoji="0" lang="zh-CN" altLang="en-US" sz="7200">
              <a:solidFill>
                <a:srgbClr val="FF0000"/>
              </a:solidFill>
              <a:ea typeface="华文行楷" panose="02010800040101010101" pitchFamily="2" charset="-122"/>
            </a:endParaRPr>
          </a:p>
        </p:txBody>
      </p:sp>
      <p:sp>
        <p:nvSpPr>
          <p:cNvPr id="11269" name="AutoShape 9"/>
          <p:cNvSpPr/>
          <p:nvPr/>
        </p:nvSpPr>
        <p:spPr bwMode="auto">
          <a:xfrm>
            <a:off x="6138863" y="1412876"/>
            <a:ext cx="533400" cy="3313113"/>
          </a:xfrm>
          <a:prstGeom prst="leftBrace">
            <a:avLst>
              <a:gd name="adj1" fmla="val 51761"/>
              <a:gd name="adj2" fmla="val 50000"/>
            </a:avLst>
          </a:prstGeom>
          <a:noFill/>
          <a:ln w="28575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Tx/>
              <a:buNone/>
            </a:pPr>
            <a:endParaRPr lang="zh-CN" altLang="en-US" sz="2400" b="1">
              <a:latin typeface="Times New Roman" panose="02020603050405020304" pitchFamily="18" charset="0"/>
            </a:endParaRPr>
          </a:p>
        </p:txBody>
      </p:sp>
      <p:sp>
        <p:nvSpPr>
          <p:cNvPr id="11270" name="Text Box 10"/>
          <p:cNvSpPr txBox="1">
            <a:spLocks noChangeArrowheads="1"/>
          </p:cNvSpPr>
          <p:nvPr/>
        </p:nvSpPr>
        <p:spPr bwMode="auto">
          <a:xfrm>
            <a:off x="6816726" y="1268413"/>
            <a:ext cx="255587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送冰</a:t>
            </a:r>
          </a:p>
        </p:txBody>
      </p:sp>
      <p:sp>
        <p:nvSpPr>
          <p:cNvPr id="11271" name="Text Box 11"/>
          <p:cNvSpPr txBox="1">
            <a:spLocks noChangeArrowheads="1"/>
          </p:cNvSpPr>
          <p:nvPr/>
        </p:nvSpPr>
        <p:spPr bwMode="auto">
          <a:xfrm>
            <a:off x="6743701" y="2781301"/>
            <a:ext cx="288131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送钱先生</a:t>
            </a:r>
          </a:p>
        </p:txBody>
      </p:sp>
      <p:sp>
        <p:nvSpPr>
          <p:cNvPr id="11272" name="Text Box 12">
            <a:hlinkClick r:id="" action="ppaction://noaction" highlightClick="1"/>
          </p:cNvPr>
          <p:cNvSpPr txBox="1">
            <a:spLocks noChangeArrowheads="1"/>
          </p:cNvSpPr>
          <p:nvPr/>
        </p:nvSpPr>
        <p:spPr bwMode="auto">
          <a:xfrm>
            <a:off x="6743701" y="4292601"/>
            <a:ext cx="30956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0" lang="zh-CN" altLang="en-US" sz="2800" b="1">
                <a:solidFill>
                  <a:srgbClr val="FF0000"/>
                </a:solidFill>
              </a:rPr>
              <a:t>送香油、鸡蛋</a:t>
            </a:r>
          </a:p>
        </p:txBody>
      </p:sp>
      <p:sp>
        <p:nvSpPr>
          <p:cNvPr id="11273" name="Rectangle 6"/>
          <p:cNvSpPr>
            <a:spLocks noChangeArrowheads="1"/>
          </p:cNvSpPr>
          <p:nvPr/>
        </p:nvSpPr>
        <p:spPr bwMode="auto">
          <a:xfrm>
            <a:off x="5159375" y="2349500"/>
            <a:ext cx="4787900" cy="1189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0" lang="zh-CN" altLang="en-US" sz="7200">
                <a:solidFill>
                  <a:srgbClr val="FF0000"/>
                </a:solidFill>
                <a:ea typeface="华文行楷" panose="02010800040101010101" pitchFamily="2" charset="-122"/>
              </a:rPr>
              <a:t>善</a:t>
            </a:r>
          </a:p>
        </p:txBody>
      </p:sp>
      <p:sp>
        <p:nvSpPr>
          <p:cNvPr id="10" name="Rectangle 6"/>
          <p:cNvSpPr>
            <a:spLocks noChangeArrowheads="1"/>
          </p:cNvSpPr>
          <p:nvPr/>
        </p:nvSpPr>
        <p:spPr bwMode="auto">
          <a:xfrm>
            <a:off x="9480550" y="1628775"/>
            <a:ext cx="4787900" cy="303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ts val="2375"/>
              </a:lnSpc>
              <a:spcBef>
                <a:spcPct val="50000"/>
              </a:spcBef>
              <a:buNone/>
            </a:pPr>
            <a:r>
              <a:rPr kumimoji="0" lang="zh-CN" altLang="en-US" sz="4400">
                <a:solidFill>
                  <a:srgbClr val="0000FF"/>
                </a:solidFill>
                <a:ea typeface="华文行楷" panose="02010800040101010101" pitchFamily="2" charset="-122"/>
              </a:rPr>
              <a:t>渐</a:t>
            </a:r>
            <a:endParaRPr kumimoji="0" lang="en-US" altLang="zh-CN" sz="4400">
              <a:solidFill>
                <a:srgbClr val="0000FF"/>
              </a:solidFill>
              <a:ea typeface="华文行楷" panose="02010800040101010101" pitchFamily="2" charset="-122"/>
            </a:endParaRPr>
          </a:p>
          <a:p>
            <a:pPr>
              <a:lnSpc>
                <a:spcPts val="2375"/>
              </a:lnSpc>
              <a:spcBef>
                <a:spcPct val="50000"/>
              </a:spcBef>
              <a:buNone/>
            </a:pPr>
            <a:r>
              <a:rPr kumimoji="0" lang="zh-CN" altLang="en-US" sz="4400">
                <a:solidFill>
                  <a:srgbClr val="0000FF"/>
                </a:solidFill>
                <a:ea typeface="华文行楷" panose="02010800040101010101" pitchFamily="2" charset="-122"/>
              </a:rPr>
              <a:t>进</a:t>
            </a:r>
            <a:endParaRPr kumimoji="0" lang="en-US" altLang="zh-CN" sz="4400">
              <a:solidFill>
                <a:srgbClr val="0000FF"/>
              </a:solidFill>
              <a:ea typeface="华文行楷" panose="02010800040101010101" pitchFamily="2" charset="-122"/>
            </a:endParaRPr>
          </a:p>
          <a:p>
            <a:pPr>
              <a:lnSpc>
                <a:spcPts val="2375"/>
              </a:lnSpc>
              <a:spcBef>
                <a:spcPct val="50000"/>
              </a:spcBef>
              <a:buNone/>
            </a:pPr>
            <a:r>
              <a:rPr kumimoji="0" lang="zh-CN" altLang="en-US" sz="4400">
                <a:solidFill>
                  <a:srgbClr val="0000FF"/>
                </a:solidFill>
                <a:ea typeface="华文行楷" panose="02010800040101010101" pitchFamily="2" charset="-122"/>
              </a:rPr>
              <a:t>反</a:t>
            </a:r>
            <a:endParaRPr kumimoji="0" lang="en-US" altLang="zh-CN" sz="4400">
              <a:solidFill>
                <a:srgbClr val="0000FF"/>
              </a:solidFill>
              <a:ea typeface="华文行楷" panose="02010800040101010101" pitchFamily="2" charset="-122"/>
            </a:endParaRPr>
          </a:p>
          <a:p>
            <a:pPr>
              <a:lnSpc>
                <a:spcPts val="2375"/>
              </a:lnSpc>
              <a:spcBef>
                <a:spcPct val="50000"/>
              </a:spcBef>
              <a:buNone/>
            </a:pPr>
            <a:r>
              <a:rPr kumimoji="0" lang="zh-CN" altLang="en-US" sz="4400">
                <a:solidFill>
                  <a:srgbClr val="0000FF"/>
                </a:solidFill>
                <a:ea typeface="华文行楷" panose="02010800040101010101" pitchFamily="2" charset="-122"/>
              </a:rPr>
              <a:t>复</a:t>
            </a:r>
            <a:endParaRPr kumimoji="0" lang="en-US" altLang="zh-CN" sz="4400">
              <a:solidFill>
                <a:srgbClr val="0000FF"/>
              </a:solidFill>
              <a:ea typeface="华文行楷" panose="02010800040101010101" pitchFamily="2" charset="-122"/>
            </a:endParaRPr>
          </a:p>
          <a:p>
            <a:pPr>
              <a:lnSpc>
                <a:spcPts val="2375"/>
              </a:lnSpc>
              <a:spcBef>
                <a:spcPct val="50000"/>
              </a:spcBef>
              <a:buNone/>
            </a:pPr>
            <a:r>
              <a:rPr kumimoji="0" lang="zh-CN" altLang="en-US" sz="4400">
                <a:solidFill>
                  <a:srgbClr val="0000FF"/>
                </a:solidFill>
                <a:ea typeface="华文行楷" panose="02010800040101010101" pitchFamily="2" charset="-122"/>
              </a:rPr>
              <a:t>式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5" descr="图形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91254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7" name="Rectangle 4"/>
          <p:cNvSpPr>
            <a:spLocks noChangeArrowheads="1"/>
          </p:cNvSpPr>
          <p:nvPr/>
        </p:nvSpPr>
        <p:spPr bwMode="auto">
          <a:xfrm>
            <a:off x="253788" y="1858348"/>
            <a:ext cx="8856344" cy="18870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0"/>
              </a:spcBef>
              <a:buNone/>
            </a:pPr>
            <a:r>
              <a:rPr kumimoji="0" lang="en-US" altLang="zh-CN" sz="440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   </a:t>
            </a:r>
            <a:r>
              <a:rPr kumimoji="0" lang="zh-CN" altLang="en-US" sz="40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“</a:t>
            </a:r>
            <a:r>
              <a:rPr kumimoji="0" lang="zh-CN" altLang="en-US" sz="400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那是一个幸运的人对一个不幸者的愧怍。</a:t>
            </a:r>
            <a:r>
              <a:rPr kumimoji="0" lang="en-US" altLang="zh-CN" sz="400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</a:t>
            </a:r>
            <a:r>
              <a:rPr kumimoji="0" lang="zh-CN" altLang="en-US" sz="400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”</a:t>
            </a:r>
            <a:r>
              <a:rPr lang="zh-CN" altLang="en-US" sz="4000" dirty="0">
                <a:latin typeface="黑体" panose="02010609060101010101" pitchFamily="49" charset="-122"/>
                <a:ea typeface="黑体" panose="02010609060101010101" pitchFamily="49" charset="-122"/>
              </a:rPr>
              <a:t>品读全文，谈谈你的理解。</a:t>
            </a:r>
            <a:endParaRPr lang="en-US" altLang="zh-CN" sz="40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" name="Text Box 4">
            <a:extLst>
              <a:ext uri="{FF2B5EF4-FFF2-40B4-BE49-F238E27FC236}">
                <a16:creationId xmlns:a16="http://schemas.microsoft.com/office/drawing/2014/main" id="{17D26050-AF3D-41D0-A428-FD39D73409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1834" y="793646"/>
            <a:ext cx="6048375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0" lang="zh-CN" altLang="en-US" sz="5400" dirty="0">
                <a:solidFill>
                  <a:srgbClr val="FF0000"/>
                </a:solidFill>
                <a:ea typeface="华文行楷" panose="02010800040101010101" pitchFamily="2" charset="-122"/>
              </a:rPr>
              <a:t>活动二 品味情感</a:t>
            </a:r>
          </a:p>
        </p:txBody>
      </p:sp>
      <p:pic>
        <p:nvPicPr>
          <p:cNvPr id="7" name="Picture 84" descr="课本插图">
            <a:extLst>
              <a:ext uri="{FF2B5EF4-FFF2-40B4-BE49-F238E27FC236}">
                <a16:creationId xmlns:a16="http://schemas.microsoft.com/office/drawing/2014/main" id="{85C1BACF-98FF-4DEB-84CD-9AF9101D48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86171" y="841164"/>
            <a:ext cx="1690688" cy="251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00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文本框 8">
            <a:extLst>
              <a:ext uri="{FF2B5EF4-FFF2-40B4-BE49-F238E27FC236}">
                <a16:creationId xmlns:a16="http://schemas.microsoft.com/office/drawing/2014/main" id="{06564F81-0744-4664-8BCE-60FA5D614B9C}"/>
              </a:ext>
            </a:extLst>
          </p:cNvPr>
          <p:cNvSpPr txBox="1"/>
          <p:nvPr/>
        </p:nvSpPr>
        <p:spPr>
          <a:xfrm>
            <a:off x="506200" y="4301917"/>
            <a:ext cx="9369320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1" lang="zh-CN" altLang="en-US" sz="4000" dirty="0">
                <a:solidFill>
                  <a:schemeClr val="tx2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示例：我认为</a:t>
            </a:r>
            <a:r>
              <a:rPr kumimoji="1" lang="zh-CN" altLang="en-US" sz="4000" u="sng" dirty="0">
                <a:solidFill>
                  <a:schemeClr val="tx2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       </a:t>
            </a:r>
            <a:r>
              <a:rPr kumimoji="1" lang="zh-CN" altLang="en-US" sz="4000" dirty="0">
                <a:solidFill>
                  <a:schemeClr val="tx2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，</a:t>
            </a:r>
            <a:endParaRPr kumimoji="1" lang="en-US" altLang="zh-CN" sz="4000" dirty="0">
              <a:solidFill>
                <a:schemeClr val="tx2">
                  <a:lumMod val="7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kumimoji="1" lang="zh-CN" altLang="en-US" sz="4000" dirty="0">
                <a:solidFill>
                  <a:schemeClr val="tx2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理由是</a:t>
            </a:r>
            <a:r>
              <a:rPr kumimoji="1" lang="zh-CN" altLang="en-US" sz="4000" u="sng" dirty="0">
                <a:solidFill>
                  <a:schemeClr val="tx2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         </a:t>
            </a:r>
            <a:r>
              <a:rPr lang="zh-CN" altLang="en-US" sz="1800" dirty="0">
                <a:solidFill>
                  <a:schemeClr val="tx2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2561397530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3B8C66E4-E350-4A53-9195-FB8266D23C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7320" y="809624"/>
            <a:ext cx="12044680" cy="435133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   过了十多天，我碰见老王同院的老李。我问：“老王怎么了？好些没有？”</a:t>
            </a:r>
          </a:p>
          <a:p>
            <a:pPr marL="0" indent="0">
              <a:buNone/>
            </a:pP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36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“早埋了。”</a:t>
            </a:r>
          </a:p>
          <a:p>
            <a:pPr marL="0" indent="0">
              <a:buNone/>
            </a:pP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 “呀，他什么时候</a:t>
            </a:r>
            <a:r>
              <a:rPr lang="en-US" altLang="zh-CN" sz="3600" dirty="0">
                <a:latin typeface="黑体" panose="02010609060101010101" pitchFamily="49" charset="-122"/>
                <a:ea typeface="黑体" panose="02010609060101010101" pitchFamily="49" charset="-122"/>
              </a:rPr>
              <a:t>……”</a:t>
            </a:r>
          </a:p>
          <a:p>
            <a:pPr marL="0" indent="0">
              <a:buNone/>
            </a:pPr>
            <a:r>
              <a:rPr lang="en-US" altLang="zh-CN" sz="3600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zh-CN" sz="36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“</a:t>
            </a:r>
            <a:r>
              <a:rPr lang="zh-CN" altLang="en-US" sz="36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什么时候死的？就是到您那儿的第二天。”</a:t>
            </a:r>
          </a:p>
          <a:p>
            <a:pPr marL="0" indent="0">
              <a:buNone/>
            </a:pP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   他还讲老王身上缠了多少尺全新的白布</a:t>
            </a:r>
            <a:r>
              <a:rPr lang="en-US" altLang="zh-CN" sz="3600" dirty="0"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因为老王是回民，埋在什么沟里。我也不懂，没多问。</a:t>
            </a:r>
          </a:p>
          <a:p>
            <a:endParaRPr lang="zh-CN" altLang="en-US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2373181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5" descr="图形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7" name="Rectangle 4"/>
          <p:cNvSpPr>
            <a:spLocks noChangeArrowheads="1"/>
          </p:cNvSpPr>
          <p:nvPr/>
        </p:nvSpPr>
        <p:spPr bwMode="auto">
          <a:xfrm>
            <a:off x="5110269" y="1340236"/>
            <a:ext cx="6086475" cy="36413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      </a:t>
            </a:r>
            <a:r>
              <a:rPr kumimoji="0" lang="zh-CN" altLang="en-US" sz="6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感情的</a:t>
            </a:r>
            <a:r>
              <a:rPr kumimoji="0" lang="zh-CN" altLang="en-US" sz="6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不对等</a:t>
            </a:r>
            <a:endParaRPr kumimoji="0" lang="en-US" altLang="zh-CN" sz="6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6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地位的不平等</a:t>
            </a:r>
            <a:endParaRPr kumimoji="0" lang="en-US" altLang="zh-CN" sz="6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4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pic>
        <p:nvPicPr>
          <p:cNvPr id="21508" name="Picture 6" descr="课本插图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4825" y="1268414"/>
            <a:ext cx="3138488" cy="4681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00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76403220"/>
      </p:ext>
    </p:ext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4" descr="图形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162" name="Text Box 2"/>
          <p:cNvSpPr txBox="1">
            <a:spLocks noChangeArrowheads="1"/>
          </p:cNvSpPr>
          <p:nvPr/>
        </p:nvSpPr>
        <p:spPr bwMode="auto">
          <a:xfrm>
            <a:off x="697654" y="1557338"/>
            <a:ext cx="9150774" cy="3635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ts val="4665"/>
              </a:lnSpc>
              <a:spcBef>
                <a:spcPct val="50000"/>
              </a:spcBef>
              <a:buNone/>
            </a:pPr>
            <a:r>
              <a:rPr lang="en-US" altLang="zh-CN" sz="3600" dirty="0">
                <a:latin typeface="Times New Roman" panose="02020603050405020304" pitchFamily="18" charset="0"/>
              </a:rPr>
              <a:t>      </a:t>
            </a: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“文化大革命”时期，是一个</a:t>
            </a:r>
            <a:r>
              <a:rPr lang="zh-CN" altLang="en-US" sz="36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荒唐动乱</a:t>
            </a: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的年代。</a:t>
            </a:r>
            <a:r>
              <a:rPr lang="zh-CN" altLang="en-US" sz="3600" dirty="0">
                <a:latin typeface="宋体" panose="02010600030101010101" pitchFamily="2" charset="-122"/>
                <a:ea typeface="黑体" panose="02010609060101010101" pitchFamily="49" charset="-122"/>
              </a:rPr>
              <a:t>当时有很多高级知识分子受到了残酷迫害，钱钟书、杨绛夫妇此时也被打为“反动学术权威”，戴高帽，挂木板，受批斗，剃成阴阳头，被驱到大街上游行，最后被发配去扫厕所</a:t>
            </a:r>
            <a:r>
              <a:rPr lang="zh-CN" altLang="zh-CN" sz="3600" dirty="0">
                <a:latin typeface="宋体" panose="02010600030101010101" pitchFamily="2" charset="-122"/>
                <a:ea typeface="黑体" panose="02010609060101010101" pitchFamily="49" charset="-122"/>
              </a:rPr>
              <a:t>……</a:t>
            </a:r>
            <a:r>
              <a:rPr lang="zh-CN" altLang="en-US" sz="3600" dirty="0">
                <a:latin typeface="宋体" panose="02010600030101010101" pitchFamily="2" charset="-122"/>
                <a:ea typeface="黑体" panose="02010609060101010101" pitchFamily="49" charset="-122"/>
              </a:rPr>
              <a:t>经受了漫长的苦痛折磨。</a:t>
            </a:r>
            <a:endParaRPr lang="zh-CN" altLang="zh-CN" sz="3600" dirty="0">
              <a:latin typeface="宋体" panose="02010600030101010101" pitchFamily="2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48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62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4" descr="图形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162" name="Text Box 2"/>
          <p:cNvSpPr txBox="1">
            <a:spLocks noChangeArrowheads="1"/>
          </p:cNvSpPr>
          <p:nvPr/>
        </p:nvSpPr>
        <p:spPr bwMode="auto">
          <a:xfrm>
            <a:off x="54188" y="908050"/>
            <a:ext cx="10289964" cy="42122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ts val="2700"/>
              </a:lnSpc>
              <a:spcBef>
                <a:spcPct val="0"/>
              </a:spcBef>
              <a:buNone/>
            </a:pPr>
            <a:r>
              <a:rPr lang="zh-CN" altLang="en-US" sz="2000" dirty="0">
                <a:latin typeface="Verdana" panose="020B0604030504040204" pitchFamily="34" charset="0"/>
              </a:rPr>
              <a:t>      </a:t>
            </a:r>
            <a:r>
              <a:rPr lang="zh-CN" altLang="zh-CN" sz="2000" dirty="0">
                <a:latin typeface="黑体" panose="02010609060101010101" pitchFamily="49" charset="-122"/>
                <a:ea typeface="黑体" panose="02010609060101010101" pitchFamily="49" charset="-122"/>
              </a:rPr>
              <a:t>我们草草吃过晚饭，就像小学生做手工那样，认真制作自己的牌子……做好了牌子，工楷写上自己的一款款罪名，然后穿上绳子，各自挂在胸前……有一天大雨骤冷，忽有不知何处闯来的红卫兵，把各所“揪出来”的人都召到大席棚里，押上台去“示众”。还给我们都带上报纸做成的尖顶高帽。在群众愤怒的呵骂声中，我方知我们这一大群“示众”的都是“牛鬼蛇神”。我偷眼看见同伙帽子上都标着名目，如“黑帮”、“国民党特务”、“苏修特务”、“反动学术权威”、“资产阶级学术权威”等等。</a:t>
            </a:r>
            <a:endParaRPr lang="en-US" altLang="zh-CN" sz="20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ts val="2700"/>
              </a:lnSpc>
              <a:spcBef>
                <a:spcPct val="0"/>
              </a:spcBef>
              <a:buNone/>
            </a:pPr>
            <a:r>
              <a:rPr lang="zh-CN" altLang="zh-CN" sz="2000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2000" dirty="0"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r>
              <a:rPr lang="zh-CN" altLang="zh-CN" sz="2000" dirty="0">
                <a:latin typeface="黑体" panose="02010609060101010101" pitchFamily="49" charset="-122"/>
                <a:ea typeface="黑体" panose="02010609060101010101" pitchFamily="49" charset="-122"/>
              </a:rPr>
              <a:t>一位中年干部不知从哪里找来一块污水浸霉发黑的木板，络上绳子，叫我挂在颈上，木板是滑腻腻的，挂在脖子上很沉，我戴着高帽，举着铜锣，给群众押着先到稠人广众的食堂去绕一周，然后又在院内各条大道上“游街”。他们命我走几步就打两下锣，叫一声“我是资产阶级知识分子！”背后还跟着七长八短一队戴高帽子的“牛鬼蛇神”</a:t>
            </a:r>
            <a:r>
              <a:rPr lang="en-US" altLang="zh-CN" sz="2000" dirty="0">
                <a:latin typeface="黑体" panose="02010609060101010101" pitchFamily="49" charset="-122"/>
                <a:ea typeface="黑体" panose="02010609060101010101" pitchFamily="49" charset="-122"/>
              </a:rPr>
              <a:t>……</a:t>
            </a:r>
            <a:r>
              <a:rPr lang="en-US" altLang="zh-CN" sz="2000" dirty="0">
                <a:latin typeface="Verdana" panose="020B0604030504040204" pitchFamily="34" charset="0"/>
              </a:rPr>
              <a:t>                                 </a:t>
            </a:r>
          </a:p>
          <a:p>
            <a:pPr>
              <a:lnSpc>
                <a:spcPts val="2700"/>
              </a:lnSpc>
              <a:spcBef>
                <a:spcPct val="0"/>
              </a:spcBef>
              <a:buNone/>
            </a:pPr>
            <a:r>
              <a:rPr lang="en-US" altLang="zh-CN" sz="2000" dirty="0">
                <a:latin typeface="Verdana" panose="020B0604030504040204" pitchFamily="34" charset="0"/>
              </a:rPr>
              <a:t>                                                </a:t>
            </a:r>
            <a:r>
              <a:rPr lang="zh-CN" altLang="zh-CN" sz="20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──杨绛回顾文革岁月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48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62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5" descr="图形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7" name="Rectangle 4"/>
          <p:cNvSpPr>
            <a:spLocks noChangeArrowheads="1"/>
          </p:cNvSpPr>
          <p:nvPr/>
        </p:nvSpPr>
        <p:spPr bwMode="auto">
          <a:xfrm>
            <a:off x="5042536" y="1577857"/>
            <a:ext cx="6086475" cy="203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kumimoji="0" lang="en-US" altLang="zh-CN" sz="4400" b="1" dirty="0">
                <a:solidFill>
                  <a:srgbClr val="FF0000"/>
                </a:solidFill>
              </a:rPr>
              <a:t>       </a:t>
            </a:r>
            <a:r>
              <a:rPr kumimoji="0" lang="zh-CN" altLang="en-US"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那是一个幸运的人对一个不幸者的愧怍。</a:t>
            </a:r>
            <a:r>
              <a:rPr kumimoji="0" lang="en-US" altLang="zh-CN" sz="4000" b="1" dirty="0">
                <a:solidFill>
                  <a:srgbClr val="CC66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</a:p>
        </p:txBody>
      </p:sp>
      <p:pic>
        <p:nvPicPr>
          <p:cNvPr id="21508" name="Picture 6" descr="课本插图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4825" y="1268414"/>
            <a:ext cx="3138488" cy="4681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00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5" descr="图形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1" name="矩形 1"/>
          <p:cNvSpPr>
            <a:spLocks noChangeArrowheads="1"/>
          </p:cNvSpPr>
          <p:nvPr/>
        </p:nvSpPr>
        <p:spPr bwMode="auto">
          <a:xfrm>
            <a:off x="1266613" y="1039495"/>
            <a:ext cx="8927254" cy="32864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kumimoji="0"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   在我们的社会，文学创作毋需鼓吹嚣张、毋需宣张残忍、毋需吹捧权势，而</a:t>
            </a:r>
            <a:r>
              <a:rPr kumimoji="0" lang="zh-CN" altLang="en-US" sz="36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要同情弱者、关注底层、表达人性的善良与关爱。</a:t>
            </a:r>
            <a:endParaRPr kumimoji="0" lang="en-US" altLang="zh-CN" sz="36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kumimoji="0"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                           </a:t>
            </a:r>
            <a:r>
              <a:rPr kumimoji="0" lang="en-US" altLang="zh-CN" sz="3600" dirty="0"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kumimoji="0"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  杨绛</a:t>
            </a:r>
            <a:endParaRPr kumimoji="0" lang="zh-CN" altLang="zh-CN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2532" name="Picture 6" descr="杨绛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27" y="3692313"/>
            <a:ext cx="2408238" cy="273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3" name="Picture 84" descr="课本插图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6785" y="712471"/>
            <a:ext cx="1690688" cy="251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00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4A080A6-39D8-430D-90FF-E1AE7BEB8F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CN" altLang="en-US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作业布置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8B97A9A-9756-4DBB-B1A6-71393D8FB7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825625"/>
            <a:ext cx="11258973" cy="4351338"/>
          </a:xfrm>
        </p:spPr>
        <p:txBody>
          <a:bodyPr/>
          <a:lstStyle/>
          <a:p>
            <a:pPr marL="0" indent="0">
              <a:buNone/>
            </a:pPr>
            <a:endParaRPr lang="en-US" altLang="zh-CN" sz="32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仿句：爱心</a:t>
            </a:r>
            <a:r>
              <a:rPr lang="zh-CN" altLang="en-US" sz="3200" u="sng" dirty="0">
                <a:latin typeface="黑体" panose="02010609060101010101" pitchFamily="49" charset="-122"/>
                <a:ea typeface="黑体" panose="02010609060101010101" pitchFamily="49" charset="-122"/>
              </a:rPr>
              <a:t>是一纸愧怍的怀念，使我们领悟到反思的良善。 </a:t>
            </a:r>
            <a:endParaRPr lang="en-US" altLang="zh-CN" sz="3200" u="sng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zh-CN" altLang="en-US" sz="32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爱心是</a:t>
            </a:r>
            <a:r>
              <a:rPr lang="en-US" altLang="zh-CN" sz="3200" dirty="0">
                <a:latin typeface="黑体" panose="02010609060101010101" pitchFamily="49" charset="-122"/>
                <a:ea typeface="黑体" panose="02010609060101010101" pitchFamily="49" charset="-122"/>
              </a:rPr>
              <a:t>________________</a:t>
            </a: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＿＿＿＿＿＿＿＿＿　　　　　　　　　　　　　　　　</a:t>
            </a:r>
          </a:p>
          <a:p>
            <a:pPr marL="0" indent="0">
              <a:buNone/>
            </a:pP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爱心是</a:t>
            </a:r>
            <a:r>
              <a:rPr lang="en-US" altLang="zh-CN" sz="3200" dirty="0">
                <a:latin typeface="黑体" panose="02010609060101010101" pitchFamily="49" charset="-122"/>
                <a:ea typeface="黑体" panose="02010609060101010101" pitchFamily="49" charset="-122"/>
              </a:rPr>
              <a:t>____________________________</a:t>
            </a: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＿＿＿</a:t>
            </a:r>
            <a:endParaRPr lang="en-US" altLang="zh-CN" sz="32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7513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</TotalTime>
  <Words>799</Words>
  <Application>Microsoft Office PowerPoint</Application>
  <PresentationFormat>宽屏</PresentationFormat>
  <Paragraphs>60</Paragraphs>
  <Slides>16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25" baseType="lpstr">
      <vt:lpstr>方正大标宋简体</vt:lpstr>
      <vt:lpstr>黑体</vt:lpstr>
      <vt:lpstr>宋体</vt:lpstr>
      <vt:lpstr>Arial</vt:lpstr>
      <vt:lpstr>Calibri</vt:lpstr>
      <vt:lpstr>Calibri Light</vt:lpstr>
      <vt:lpstr>Times New Roman</vt:lpstr>
      <vt:lpstr>Verdana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作业布置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yc</dc:creator>
  <cp:lastModifiedBy>黄 嵩昕</cp:lastModifiedBy>
  <cp:revision>32</cp:revision>
  <dcterms:created xsi:type="dcterms:W3CDTF">2019-04-10T04:36:00Z</dcterms:created>
  <dcterms:modified xsi:type="dcterms:W3CDTF">2021-05-30T14:13:08Z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2052-11.1.0.9912</vt:lpwstr>
  </property>
</Properties>
</file>