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2" r:id="rId12"/>
    <p:sldId id="283" r:id="rId13"/>
    <p:sldId id="284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94" d="100"/>
          <a:sy n="94" d="100"/>
        </p:scale>
        <p:origin x="68" y="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FB2E7-13BE-408C-BF07-436A8AA60A76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6DB87-CE76-4A11-A5D8-A33BE2B323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9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老山界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6044" y="4028758"/>
            <a:ext cx="9144000" cy="1655762"/>
          </a:xfrm>
        </p:spPr>
        <p:txBody>
          <a:bodyPr>
            <a:normAutofit/>
          </a:bodyPr>
          <a:lstStyle/>
          <a:p>
            <a:r>
              <a:rPr lang="zh-CN" altLang="en-US" sz="4000" dirty="0"/>
              <a:t>陆定一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75758"/>
            <a:ext cx="10515600" cy="54421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3200" b="1" dirty="0"/>
              <a:t>七律</a:t>
            </a:r>
            <a:r>
              <a:rPr lang="en-US" altLang="zh-CN" sz="3200" b="1" dirty="0"/>
              <a:t>·</a:t>
            </a:r>
            <a:r>
              <a:rPr lang="zh-CN" altLang="en-US" sz="3200" b="1" dirty="0"/>
              <a:t>长征</a:t>
            </a:r>
          </a:p>
          <a:p>
            <a:pPr marL="0" indent="0" algn="ctr">
              <a:buNone/>
            </a:pPr>
            <a:r>
              <a:rPr lang="zh-CN" altLang="en-US" sz="3200" b="1" dirty="0"/>
              <a:t>毛泽东 红军不怕远征难，</a:t>
            </a:r>
          </a:p>
          <a:p>
            <a:pPr marL="0" indent="0" algn="ctr">
              <a:buNone/>
            </a:pPr>
            <a:r>
              <a:rPr lang="zh-CN" altLang="en-US" sz="3200" b="1" dirty="0"/>
              <a:t>万水千山只等闲。</a:t>
            </a:r>
          </a:p>
          <a:p>
            <a:pPr marL="0" indent="0" algn="ctr">
              <a:buNone/>
            </a:pPr>
            <a:r>
              <a:rPr lang="zh-CN" altLang="en-US" sz="3200" b="1" dirty="0"/>
              <a:t>五岭逶迤腾细浪，</a:t>
            </a:r>
          </a:p>
          <a:p>
            <a:pPr marL="0" indent="0" algn="ctr">
              <a:buNone/>
            </a:pPr>
            <a:r>
              <a:rPr lang="zh-CN" altLang="en-US" sz="3200" b="1" dirty="0"/>
              <a:t>乌蒙磅礴走泥丸。</a:t>
            </a:r>
          </a:p>
          <a:p>
            <a:pPr marL="0" indent="0" algn="ctr">
              <a:buNone/>
            </a:pPr>
            <a:r>
              <a:rPr lang="zh-CN" altLang="en-US" sz="3200" b="1" dirty="0"/>
              <a:t>金沙水拍云崖暖，</a:t>
            </a:r>
          </a:p>
          <a:p>
            <a:pPr marL="0" indent="0" algn="ctr">
              <a:buNone/>
            </a:pPr>
            <a:r>
              <a:rPr lang="zh-CN" altLang="en-US" sz="3200" b="1" dirty="0"/>
              <a:t>大渡桥横铁索寒。</a:t>
            </a:r>
          </a:p>
          <a:p>
            <a:pPr marL="0" indent="0" algn="ctr">
              <a:buNone/>
            </a:pPr>
            <a:r>
              <a:rPr lang="zh-CN" altLang="en-US" sz="3200" b="1" dirty="0"/>
              <a:t>更喜岷山千里雪，</a:t>
            </a:r>
          </a:p>
          <a:p>
            <a:pPr marL="0" indent="0" algn="ctr">
              <a:buNone/>
            </a:pPr>
            <a:r>
              <a:rPr lang="zh-CN" altLang="en-US" sz="3200" b="1" dirty="0"/>
              <a:t>三军过后尽开颜。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30A3605-2B56-4F1C-8FCB-A81E832445CC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400" b="1" dirty="0"/>
              <a:t>导入新课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9698E5-3AF4-4B79-8747-AE11E2326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320" y="4216261"/>
            <a:ext cx="4043681" cy="255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20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466" y="1197491"/>
            <a:ext cx="11914294" cy="5442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    </a:t>
            </a:r>
            <a:r>
              <a:rPr lang="zh-CN" altLang="zh-CN" b="1" kern="100" dirty="0">
                <a:effectLst/>
                <a:latin typeface="+mn-ea"/>
                <a:cs typeface="Times New Roman" panose="02020603050405020304" pitchFamily="18" charset="0"/>
              </a:rPr>
              <a:t>陆定一，生于</a:t>
            </a: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1906</a:t>
            </a:r>
            <a:r>
              <a:rPr lang="zh-CN" altLang="zh-CN" b="1" kern="100" dirty="0">
                <a:effectLst/>
                <a:latin typeface="+mn-ea"/>
                <a:cs typeface="Times New Roman" panose="02020603050405020304" pitchFamily="18" charset="0"/>
              </a:rPr>
              <a:t>年，江苏无锡市人。曾任八届中央政治局候补委员、中共中央宣传部部长、国务院副总理。中央顾问委员会常委。长征时，在红军第一方面军</a:t>
            </a: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"</a:t>
            </a:r>
            <a:r>
              <a:rPr lang="zh-CN" altLang="zh-CN" b="1" kern="100" dirty="0">
                <a:effectLst/>
                <a:latin typeface="+mn-ea"/>
                <a:cs typeface="Times New Roman" panose="02020603050405020304" pitchFamily="18" charset="0"/>
              </a:rPr>
              <a:t>红章</a:t>
            </a: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"</a:t>
            </a:r>
            <a:r>
              <a:rPr lang="zh-CN" altLang="zh-CN" b="1" kern="100" dirty="0">
                <a:effectLst/>
                <a:latin typeface="+mn-ea"/>
                <a:cs typeface="Times New Roman" panose="02020603050405020304" pitchFamily="18" charset="0"/>
              </a:rPr>
              <a:t>纵队政治部宣传部工作。</a:t>
            </a:r>
            <a:endParaRPr lang="en-US" altLang="zh-CN" b="1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 </a:t>
            </a:r>
            <a:endParaRPr lang="zh-CN" altLang="zh-CN" b="1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b="1" dirty="0">
                <a:latin typeface="+mn-ea"/>
              </a:rPr>
              <a:t>   老山界是当年红军长征途中翻越的第一座大山。其主峰海拔</a:t>
            </a:r>
            <a:r>
              <a:rPr lang="en-US" altLang="zh-CN" b="1" dirty="0">
                <a:latin typeface="+mn-ea"/>
              </a:rPr>
              <a:t>2141.5</a:t>
            </a:r>
            <a:r>
              <a:rPr lang="zh-CN" altLang="en-US" b="1" dirty="0">
                <a:latin typeface="+mn-ea"/>
              </a:rPr>
              <a:t>米，为华南第一高峰，素有“五岭极顶，华南之颠”之美誉。 </a:t>
            </a:r>
            <a:r>
              <a:rPr lang="en-US" altLang="zh-CN" b="1" dirty="0">
                <a:latin typeface="+mn-ea"/>
              </a:rPr>
              <a:t>1934</a:t>
            </a:r>
            <a:r>
              <a:rPr lang="zh-CN" altLang="en-US" b="1" dirty="0">
                <a:latin typeface="+mn-ea"/>
              </a:rPr>
              <a:t>年</a:t>
            </a:r>
            <a:r>
              <a:rPr lang="en-US" altLang="zh-CN" b="1" dirty="0">
                <a:latin typeface="+mn-ea"/>
              </a:rPr>
              <a:t>12</a:t>
            </a:r>
            <a:r>
              <a:rPr lang="zh-CN" altLang="en-US" b="1" dirty="0">
                <a:latin typeface="+mn-ea"/>
              </a:rPr>
              <a:t>月，中央红军在湘江与国民党军队经过惨烈的激战，损失惨重，退入了山高路险的猫儿山，开始了翻越老山界的艰难历程。毛泽东、周恩来、邓小平、朱德、叶剑英等一代革命伟人率中央红军三军团、中央军委纵队、后卫五军团、八军团日夜兼程翻越老山界。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30A3605-2B56-4F1C-8FCB-A81E832445CC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b="1" dirty="0">
                <a:effectLst/>
                <a:ea typeface="华文仿宋" panose="02010600040101010101" pitchFamily="2" charset="-122"/>
                <a:cs typeface="Times New Roman" panose="02020603050405020304" pitchFamily="18" charset="0"/>
              </a:rPr>
              <a:t>背景解读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3493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466" y="2497971"/>
            <a:ext cx="11914294" cy="990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kern="100" dirty="0">
                <a:effectLst/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en-US" b="1" kern="100" dirty="0">
                <a:effectLst/>
                <a:latin typeface="+mn-ea"/>
                <a:cs typeface="Times New Roman" panose="02020603050405020304" pitchFamily="18" charset="0"/>
              </a:rPr>
              <a:t>、请用一句话概括故事内容。</a:t>
            </a:r>
            <a:endParaRPr lang="en-US" altLang="zh-CN" b="1" kern="100" dirty="0"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30A3605-2B56-4F1C-8FCB-A81E832445CC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华文仿宋" panose="02010600040101010101" pitchFamily="2" charset="-122"/>
                <a:cs typeface="Times New Roman" panose="02020603050405020304" pitchFamily="18" charset="0"/>
              </a:rPr>
              <a:t>整体感知 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79C2C96-033E-4968-97DD-A5D989C96904}"/>
              </a:ext>
            </a:extLst>
          </p:cNvPr>
          <p:cNvSpPr txBox="1"/>
          <p:nvPr/>
        </p:nvSpPr>
        <p:spPr>
          <a:xfrm>
            <a:off x="135466" y="3515361"/>
            <a:ext cx="11738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kern="100" dirty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、怎么翻？（根据时间变化及地点转移） 提示：结合课后表格 </a:t>
            </a:r>
          </a:p>
        </p:txBody>
      </p:sp>
    </p:spTree>
    <p:extLst>
      <p:ext uri="{BB962C8B-B14F-4D97-AF65-F5344CB8AC3E}">
        <p14:creationId xmlns:p14="http://schemas.microsoft.com/office/powerpoint/2010/main" val="333553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" y="1520825"/>
            <a:ext cx="10515600" cy="21096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/>
              <a:t>1</a:t>
            </a:r>
            <a:r>
              <a:rPr lang="zh-CN" altLang="en-US" sz="3200" b="1" dirty="0"/>
              <a:t>、本文写翻越老山界，为什么一开始用了不少笔墨写有关瑶民大嫂的事？</a:t>
            </a:r>
            <a:endParaRPr lang="en-US" altLang="zh-CN" sz="32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30A3605-2B56-4F1C-8FCB-A81E832445CC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4400" b="1" dirty="0">
                <a:effectLst/>
                <a:ea typeface="华文仿宋" panose="02010600040101010101" pitchFamily="2" charset="-122"/>
                <a:cs typeface="Times New Roman" panose="02020603050405020304" pitchFamily="18" charset="0"/>
              </a:rPr>
              <a:t>思考探究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9698E5-3AF4-4B79-8747-AE11E2326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320" y="4216261"/>
            <a:ext cx="4043681" cy="255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54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960" y="2448772"/>
            <a:ext cx="10515600" cy="6466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①走路难：悬崖峭壁、山高路险 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882AC01-20D6-44B7-A5A3-0F55E26A29BF}"/>
              </a:ext>
            </a:extLst>
          </p:cNvPr>
          <p:cNvSpPr txBox="1"/>
          <p:nvPr/>
        </p:nvSpPr>
        <p:spPr>
          <a:xfrm>
            <a:off x="499533" y="3523808"/>
            <a:ext cx="10099040" cy="2436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altLang="zh-CN" sz="3200" b="1" dirty="0">
                <a:solidFill>
                  <a:prstClr val="black"/>
                </a:solidFill>
              </a:rPr>
              <a:t>【</a:t>
            </a:r>
            <a:r>
              <a:rPr lang="zh-CN" altLang="en-US" sz="3200" b="1" dirty="0">
                <a:solidFill>
                  <a:prstClr val="black"/>
                </a:solidFill>
              </a:rPr>
              <a:t>细读品味</a:t>
            </a:r>
            <a:r>
              <a:rPr lang="en-US" altLang="zh-CN" sz="3200" b="1" dirty="0">
                <a:solidFill>
                  <a:prstClr val="black"/>
                </a:solidFill>
              </a:rPr>
              <a:t>】</a:t>
            </a:r>
            <a:r>
              <a:rPr lang="zh-CN" altLang="en-US" sz="3200" b="1" dirty="0">
                <a:solidFill>
                  <a:prstClr val="black"/>
                </a:solidFill>
              </a:rPr>
              <a:t>满天都是星光，火把也亮起来了。从山脚往上望，只见火把排成许多“之”字形，一直连到天上，跟星光接起来，分不清是火把还是星星。这真是我生平没见过的奇观。（“奇观”奇在哪里</a:t>
            </a:r>
            <a:r>
              <a:rPr lang="en-US" altLang="zh-CN" sz="3200" b="1" dirty="0">
                <a:solidFill>
                  <a:prstClr val="black"/>
                </a:solidFill>
              </a:rPr>
              <a:t>?“</a:t>
            </a:r>
            <a:r>
              <a:rPr lang="zh-CN" altLang="en-US" sz="3200" b="1" dirty="0">
                <a:solidFill>
                  <a:prstClr val="black"/>
                </a:solidFill>
              </a:rPr>
              <a:t>奇观”一词蕴含</a:t>
            </a:r>
          </a:p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prstClr val="black"/>
                </a:solidFill>
              </a:rPr>
              <a:t>着怎样的情感？）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3BCB431-A308-42DA-BB80-D1D5A857D6F6}"/>
              </a:ext>
            </a:extLst>
          </p:cNvPr>
          <p:cNvSpPr txBox="1"/>
          <p:nvPr/>
        </p:nvSpPr>
        <p:spPr>
          <a:xfrm>
            <a:off x="242146" y="1208433"/>
            <a:ext cx="10099040" cy="978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、老山界是一座难翻的山，其“难”体现在哪些方面呢？课文是如何描述的？ </a:t>
            </a:r>
          </a:p>
        </p:txBody>
      </p:sp>
    </p:spTree>
    <p:extLst>
      <p:ext uri="{BB962C8B-B14F-4D97-AF65-F5344CB8AC3E}">
        <p14:creationId xmlns:p14="http://schemas.microsoft.com/office/powerpoint/2010/main" val="325603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" y="1319318"/>
            <a:ext cx="10515600" cy="21096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 ②睡觉难：路窄石硬、寒气逼人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 ③吃饭难：粮食奇缺、饥饿难耐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 ④处境难：敌人追击、枪声密集 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9698E5-3AF4-4B79-8747-AE11E2326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320" y="4216261"/>
            <a:ext cx="4043681" cy="255907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882AC01-20D6-44B7-A5A3-0F55E26A29BF}"/>
              </a:ext>
            </a:extLst>
          </p:cNvPr>
          <p:cNvSpPr txBox="1"/>
          <p:nvPr/>
        </p:nvSpPr>
        <p:spPr>
          <a:xfrm>
            <a:off x="384386" y="3349648"/>
            <a:ext cx="10099040" cy="142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altLang="zh-CN" sz="3200" b="1" dirty="0">
                <a:solidFill>
                  <a:prstClr val="black"/>
                </a:solidFill>
              </a:rPr>
              <a:t>【</a:t>
            </a:r>
            <a:r>
              <a:rPr lang="zh-CN" altLang="en-US" sz="3200" b="1" dirty="0">
                <a:solidFill>
                  <a:prstClr val="black"/>
                </a:solidFill>
              </a:rPr>
              <a:t>细读品味</a:t>
            </a:r>
            <a:r>
              <a:rPr lang="en-US" altLang="zh-CN" sz="3200" b="1" dirty="0">
                <a:solidFill>
                  <a:prstClr val="black"/>
                </a:solidFill>
              </a:rPr>
              <a:t>】</a:t>
            </a:r>
            <a:r>
              <a:rPr lang="zh-CN" altLang="en-US" sz="3200" b="1" dirty="0">
                <a:solidFill>
                  <a:prstClr val="black"/>
                </a:solidFill>
              </a:rPr>
              <a:t>远远地还听到敌人飞机的叹息，大概是在叹息自己的命运：为什么不到抗日的战线上去显显身手呢？（这句话有什么含义）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143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" y="1520825"/>
            <a:ext cx="10515600" cy="21096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/>
              <a:t> 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、面对这些困难，红军战士是如何对待的？</a:t>
            </a:r>
            <a:endParaRPr lang="en-US" altLang="zh-CN" sz="3200" b="1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9698E5-3AF4-4B79-8747-AE11E2326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320" y="4216261"/>
            <a:ext cx="4043681" cy="255907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882AC01-20D6-44B7-A5A3-0F55E26A29BF}"/>
              </a:ext>
            </a:extLst>
          </p:cNvPr>
          <p:cNvSpPr txBox="1"/>
          <p:nvPr/>
        </p:nvSpPr>
        <p:spPr>
          <a:xfrm>
            <a:off x="553720" y="2733275"/>
            <a:ext cx="10099040" cy="2249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①走路难：打趣逗笑、奋勇登山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②睡觉难：酣然入梦、观赏夜景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③吃饭难：鼓着勇气、继续前进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④处境难：毫不畏惧、嘲笑敌机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204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98D234-55BD-48EB-9286-E2CD383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" y="1520825"/>
            <a:ext cx="10515600" cy="21096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/>
              <a:t>4</a:t>
            </a:r>
            <a:r>
              <a:rPr lang="zh-CN" altLang="en-US" sz="3200" b="1" dirty="0"/>
              <a:t>、克服这些困难，表现了红军战士怎样的品格？ </a:t>
            </a:r>
            <a:endParaRPr lang="en-US" altLang="zh-CN" sz="3200" b="1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9698E5-3AF4-4B79-8747-AE11E2326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8320" y="4216261"/>
            <a:ext cx="4043681" cy="255907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882AC01-20D6-44B7-A5A3-0F55E26A29BF}"/>
              </a:ext>
            </a:extLst>
          </p:cNvPr>
          <p:cNvSpPr txBox="1"/>
          <p:nvPr/>
        </p:nvSpPr>
        <p:spPr>
          <a:xfrm>
            <a:off x="553720" y="2733275"/>
            <a:ext cx="10099040" cy="978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</a:rPr>
              <a:t>红军战士不怕困难、艰苦奋斗的顽强意志和革命的乐观主义精神，“红军不怕远征难，万水千山只等闲。”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498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84443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长征中翻越的山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81542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五岭山地的越城岭，</a:t>
            </a:r>
            <a:r>
              <a:rPr lang="en-US" altLang="zh-CN" sz="4000" dirty="0" err="1">
                <a:latin typeface="仿宋" panose="02010609060101010101" pitchFamily="49" charset="-122"/>
                <a:ea typeface="仿宋" panose="02010609060101010101" pitchFamily="49" charset="-122"/>
              </a:rPr>
              <a:t>云贵高原</a:t>
            </a:r>
            <a:r>
              <a:rPr lang="zh-CN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的苗岭、大娄山、乌蒙山、横断山脉东部的大雪山、夹金山、邛崃山、岷山、六盘山、蓝山、大凉山、芦山、终南山、罗山、名山、井冈山、岷山、英山。</a:t>
            </a:r>
            <a:endParaRPr lang="en-US" altLang="zh-CN" sz="40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endParaRPr lang="en-US" altLang="zh-CN" sz="4000" dirty="0"/>
          </a:p>
          <a:p>
            <a:r>
              <a:rPr lang="zh-CN" altLang="en-US" sz="4000" dirty="0">
                <a:solidFill>
                  <a:srgbClr val="FF0000"/>
                </a:solidFill>
              </a:rPr>
              <a:t>其中海拔最高的是藏巴拉山</a:t>
            </a:r>
            <a:r>
              <a:rPr lang="en-US" altLang="zh-CN" sz="4000" dirty="0">
                <a:solidFill>
                  <a:srgbClr val="FF0000"/>
                </a:solidFill>
              </a:rPr>
              <a:t>(4901</a:t>
            </a:r>
            <a:r>
              <a:rPr lang="zh-CN" altLang="en-US" sz="4000" dirty="0">
                <a:solidFill>
                  <a:srgbClr val="FF0000"/>
                </a:solidFill>
              </a:rPr>
              <a:t>米</a:t>
            </a:r>
            <a:r>
              <a:rPr lang="en-US" altLang="zh-CN" sz="4000" dirty="0">
                <a:solidFill>
                  <a:srgbClr val="FF0000"/>
                </a:solidFill>
              </a:rPr>
              <a:t>)</a:t>
            </a:r>
            <a:endParaRPr lang="zh-CN" altLang="zh-CN" sz="4000" dirty="0">
              <a:solidFill>
                <a:srgbClr val="FF0000"/>
              </a:solidFill>
            </a:endParaRPr>
          </a:p>
          <a:p>
            <a:endParaRPr lang="zh-CN" altLang="en-US" sz="40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66F52D0-FF94-4265-9665-C95BF4B2D631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华文仿宋" panose="02010600040101010101" pitchFamily="2" charset="-122"/>
                <a:cs typeface="Times New Roman" panose="02020603050405020304" pitchFamily="18" charset="0"/>
              </a:rPr>
              <a:t>拓展延伸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3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长征中翻越的山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8764" y="1470949"/>
            <a:ext cx="10855036" cy="515706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zh-CN" dirty="0"/>
              <a:t>1935</a:t>
            </a:r>
            <a:r>
              <a:rPr lang="zh-CN" altLang="en-US" dirty="0"/>
              <a:t>年</a:t>
            </a:r>
            <a:r>
              <a:rPr lang="en-US" altLang="zh-CN" dirty="0"/>
              <a:t>6</a:t>
            </a:r>
            <a:r>
              <a:rPr lang="zh-CN" altLang="en-US" dirty="0"/>
              <a:t>月</a:t>
            </a:r>
            <a:r>
              <a:rPr lang="en-US" altLang="zh-CN" dirty="0"/>
              <a:t>12</a:t>
            </a:r>
            <a:r>
              <a:rPr lang="zh-CN" altLang="en-US" dirty="0"/>
              <a:t>日，中央红军先头部队翻越第一座大雪山－四川夹金山（海拔</a:t>
            </a:r>
            <a:r>
              <a:rPr lang="en-US" altLang="zh-CN" dirty="0"/>
              <a:t>4114</a:t>
            </a:r>
            <a:r>
              <a:rPr lang="zh-CN" altLang="en-US" dirty="0"/>
              <a:t>米）。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 </a:t>
            </a:r>
            <a:r>
              <a:rPr lang="en-US" altLang="zh-CN" dirty="0"/>
              <a:t>1935</a:t>
            </a:r>
            <a:r>
              <a:rPr lang="zh-CN" altLang="en-US" dirty="0"/>
              <a:t>年</a:t>
            </a:r>
            <a:r>
              <a:rPr lang="en-US" altLang="zh-CN" dirty="0"/>
              <a:t>6</a:t>
            </a:r>
            <a:r>
              <a:rPr lang="zh-CN" altLang="en-US" dirty="0"/>
              <a:t>月</a:t>
            </a:r>
            <a:r>
              <a:rPr lang="en-US" altLang="zh-CN" dirty="0"/>
              <a:t>27</a:t>
            </a:r>
            <a:r>
              <a:rPr lang="zh-CN" altLang="en-US" dirty="0"/>
              <a:t>日，中央红军先头部队翻越第二座大雪山－四川梦笔山（海拔</a:t>
            </a:r>
            <a:r>
              <a:rPr lang="en-US" altLang="zh-CN" dirty="0"/>
              <a:t>4071</a:t>
            </a:r>
            <a:r>
              <a:rPr lang="zh-CN" altLang="en-US" dirty="0"/>
              <a:t>米）。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 </a:t>
            </a:r>
            <a:r>
              <a:rPr lang="en-US" altLang="zh-CN" dirty="0"/>
              <a:t>1935</a:t>
            </a:r>
            <a:r>
              <a:rPr lang="zh-CN" altLang="en-US" dirty="0"/>
              <a:t>年</a:t>
            </a:r>
            <a:r>
              <a:rPr lang="en-US" altLang="zh-CN" dirty="0"/>
              <a:t>7</a:t>
            </a:r>
            <a:r>
              <a:rPr lang="zh-CN" altLang="en-US" dirty="0"/>
              <a:t>月</a:t>
            </a:r>
            <a:r>
              <a:rPr lang="en-US" altLang="zh-CN" dirty="0"/>
              <a:t>2</a:t>
            </a:r>
            <a:r>
              <a:rPr lang="zh-CN" altLang="en-US" dirty="0"/>
              <a:t>日，翻越第三座大雪山－四川亚克夏雪山（又名长板山</a:t>
            </a:r>
            <a:r>
              <a:rPr lang="en-US" altLang="zh-CN" dirty="0"/>
              <a:t>,</a:t>
            </a:r>
            <a:r>
              <a:rPr lang="zh-CN" altLang="en-US" dirty="0"/>
              <a:t>海拔</a:t>
            </a:r>
            <a:r>
              <a:rPr lang="en-US" altLang="zh-CN" dirty="0"/>
              <a:t>4455</a:t>
            </a:r>
            <a:r>
              <a:rPr lang="zh-CN" altLang="en-US" dirty="0"/>
              <a:t>米）。 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en-US" altLang="zh-CN" dirty="0"/>
              <a:t>1935</a:t>
            </a:r>
            <a:r>
              <a:rPr lang="zh-CN" altLang="en-US" dirty="0"/>
              <a:t>年</a:t>
            </a:r>
            <a:r>
              <a:rPr lang="en-US" altLang="zh-CN" dirty="0"/>
              <a:t>7</a:t>
            </a:r>
            <a:r>
              <a:rPr lang="zh-CN" altLang="en-US" dirty="0"/>
              <a:t>月</a:t>
            </a:r>
            <a:r>
              <a:rPr lang="en-US" altLang="zh-CN" dirty="0"/>
              <a:t>6</a:t>
            </a:r>
            <a:r>
              <a:rPr lang="zh-CN" altLang="en-US" dirty="0"/>
              <a:t>日，翻越第四座大雪山－四川昌德山（海拔</a:t>
            </a:r>
            <a:r>
              <a:rPr lang="en-US" altLang="zh-CN" dirty="0"/>
              <a:t>4164</a:t>
            </a:r>
            <a:r>
              <a:rPr lang="zh-CN" altLang="en-US" dirty="0"/>
              <a:t>米）。 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en-US" altLang="zh-CN" dirty="0"/>
              <a:t>1935</a:t>
            </a:r>
            <a:r>
              <a:rPr lang="zh-CN" altLang="en-US" dirty="0"/>
              <a:t>年</a:t>
            </a:r>
            <a:r>
              <a:rPr lang="en-US" altLang="zh-CN" dirty="0"/>
              <a:t>7</a:t>
            </a:r>
            <a:r>
              <a:rPr lang="zh-CN" altLang="en-US" dirty="0"/>
              <a:t>月</a:t>
            </a:r>
            <a:r>
              <a:rPr lang="en-US" altLang="zh-CN" dirty="0"/>
              <a:t>7</a:t>
            </a:r>
            <a:r>
              <a:rPr lang="zh-CN" altLang="en-US" dirty="0"/>
              <a:t>日，翻越第五座大雪山－四川达古山（海拔</a:t>
            </a:r>
            <a:r>
              <a:rPr lang="en-US" altLang="zh-CN" dirty="0"/>
              <a:t>4484</a:t>
            </a:r>
            <a:r>
              <a:rPr lang="zh-CN" altLang="en-US" dirty="0"/>
              <a:t>米）。 </a:t>
            </a:r>
          </a:p>
        </p:txBody>
      </p:sp>
    </p:spTree>
    <p:extLst>
      <p:ext uri="{BB962C8B-B14F-4D97-AF65-F5344CB8AC3E}">
        <p14:creationId xmlns:p14="http://schemas.microsoft.com/office/powerpoint/2010/main" val="68537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十六字令三首    毛泽东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1396" y="1463040"/>
            <a:ext cx="10572404" cy="50098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山，快马加鞭未下鞍。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惊回首，离天三尺三。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山，倒海翻江卷巨澜。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奔腾急，万马战犹酣。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山，刺破青天锷未残。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天欲堕，赖以拄其间。</a:t>
            </a:r>
          </a:p>
        </p:txBody>
      </p:sp>
    </p:spTree>
    <p:extLst>
      <p:ext uri="{BB962C8B-B14F-4D97-AF65-F5344CB8AC3E}">
        <p14:creationId xmlns:p14="http://schemas.microsoft.com/office/powerpoint/2010/main" val="3357807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81542"/>
            <a:ext cx="10515600" cy="1476058"/>
          </a:xfrm>
        </p:spPr>
        <p:txBody>
          <a:bodyPr>
            <a:normAutofit/>
          </a:bodyPr>
          <a:lstStyle/>
          <a:p>
            <a:r>
              <a:rPr lang="en-US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4000" dirty="0">
                <a:latin typeface="仿宋" panose="02010609060101010101" pitchFamily="49" charset="-122"/>
                <a:ea typeface="仿宋" panose="02010609060101010101" pitchFamily="49" charset="-122"/>
              </a:rPr>
              <a:t>、自主摘抄</a:t>
            </a:r>
            <a:r>
              <a:rPr lang="en-US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4000" dirty="0">
                <a:latin typeface="仿宋" panose="02010609060101010101" pitchFamily="49" charset="-122"/>
                <a:ea typeface="仿宋" panose="02010609060101010101" pitchFamily="49" charset="-122"/>
              </a:rPr>
              <a:t>个好句； </a:t>
            </a:r>
          </a:p>
          <a:p>
            <a:r>
              <a:rPr lang="en-US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4000" dirty="0">
                <a:latin typeface="仿宋" panose="02010609060101010101" pitchFamily="49" charset="-122"/>
                <a:ea typeface="仿宋" panose="02010609060101010101" pitchFamily="49" charset="-122"/>
              </a:rPr>
              <a:t>、自主阅读推荐</a:t>
            </a:r>
            <a:r>
              <a:rPr lang="en-US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4000" dirty="0">
                <a:latin typeface="仿宋" panose="02010609060101010101" pitchFamily="49" charset="-122"/>
                <a:ea typeface="仿宋" panose="02010609060101010101" pitchFamily="49" charset="-122"/>
              </a:rPr>
              <a:t>红岩</a:t>
            </a:r>
            <a:r>
              <a:rPr lang="en-US" altLang="zh-CN" sz="4000" dirty="0">
                <a:latin typeface="仿宋" panose="02010609060101010101" pitchFamily="49" charset="-122"/>
                <a:ea typeface="仿宋" panose="02010609060101010101" pitchFamily="49" charset="-122"/>
              </a:rPr>
              <a:t>》 </a:t>
            </a:r>
            <a:endParaRPr lang="en-US" altLang="zh-CN" sz="4000" dirty="0"/>
          </a:p>
          <a:p>
            <a:pPr marL="0" indent="0">
              <a:buNone/>
            </a:pPr>
            <a:endParaRPr lang="zh-CN" altLang="en-US" sz="40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66F52D0-FF94-4265-9665-C95BF4B2D631}"/>
              </a:ext>
            </a:extLst>
          </p:cNvPr>
          <p:cNvSpPr txBox="1"/>
          <p:nvPr/>
        </p:nvSpPr>
        <p:spPr>
          <a:xfrm>
            <a:off x="135466" y="218347"/>
            <a:ext cx="27567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华文仿宋" panose="02010600040101010101" pitchFamily="2" charset="-122"/>
                <a:cs typeface="Times New Roman" panose="02020603050405020304" pitchFamily="18" charset="0"/>
              </a:rPr>
              <a:t>课后作业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449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790</Words>
  <Application>Microsoft Office PowerPoint</Application>
  <PresentationFormat>宽屏</PresentationFormat>
  <Paragraphs>57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仿宋</vt:lpstr>
      <vt:lpstr>宋体</vt:lpstr>
      <vt:lpstr>微软雅黑</vt:lpstr>
      <vt:lpstr>Arial</vt:lpstr>
      <vt:lpstr>Calibri</vt:lpstr>
      <vt:lpstr>Calibri Light</vt:lpstr>
      <vt:lpstr>Office 主题</vt:lpstr>
      <vt:lpstr>老山界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长征中翻越的山</vt:lpstr>
      <vt:lpstr>长征中翻越的山</vt:lpstr>
      <vt:lpstr>十六字令三首    毛泽东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老山界</dc:title>
  <dc:creator>yc</dc:creator>
  <cp:lastModifiedBy>黄 嵩昕</cp:lastModifiedBy>
  <cp:revision>18</cp:revision>
  <dcterms:created xsi:type="dcterms:W3CDTF">2019-03-16T08:27:00Z</dcterms:created>
  <dcterms:modified xsi:type="dcterms:W3CDTF">2021-05-30T15:33:27Z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