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52" r:id="rId2"/>
    <p:sldMasterId id="2147483655" r:id="rId3"/>
  </p:sldMasterIdLst>
  <p:notesMasterIdLst>
    <p:notesMasterId r:id="rId32"/>
  </p:notesMasterIdLst>
  <p:sldIdLst>
    <p:sldId id="2351" r:id="rId4"/>
    <p:sldId id="2352" r:id="rId5"/>
    <p:sldId id="2353" r:id="rId6"/>
    <p:sldId id="2036" r:id="rId7"/>
    <p:sldId id="2290" r:id="rId8"/>
    <p:sldId id="2354" r:id="rId9"/>
    <p:sldId id="2291" r:id="rId10"/>
    <p:sldId id="2292" r:id="rId11"/>
    <p:sldId id="2355" r:id="rId12"/>
    <p:sldId id="2366" r:id="rId13"/>
    <p:sldId id="2356" r:id="rId14"/>
    <p:sldId id="2357" r:id="rId15"/>
    <p:sldId id="2359" r:id="rId16"/>
    <p:sldId id="2360" r:id="rId17"/>
    <p:sldId id="2358" r:id="rId18"/>
    <p:sldId id="2364" r:id="rId19"/>
    <p:sldId id="2362" r:id="rId20"/>
    <p:sldId id="2363" r:id="rId21"/>
    <p:sldId id="2367" r:id="rId22"/>
    <p:sldId id="2368" r:id="rId23"/>
    <p:sldId id="2373" r:id="rId24"/>
    <p:sldId id="2370" r:id="rId25"/>
    <p:sldId id="2343" r:id="rId26"/>
    <p:sldId id="2374" r:id="rId27"/>
    <p:sldId id="2371" r:id="rId28"/>
    <p:sldId id="2377" r:id="rId29"/>
    <p:sldId id="2376" r:id="rId30"/>
    <p:sldId id="2375" r:id="rId31"/>
  </p:sldIdLst>
  <p:sldSz cx="12190413" cy="6858000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Calibri Light" panose="020F0302020204030204" pitchFamily="34" charset="0"/>
      <p:regular r:id="rId37"/>
      <p:italic r:id="rId38"/>
    </p:embeddedFont>
    <p:embeddedFont>
      <p:font typeface="Impact" panose="020B0806030902050204" pitchFamily="34" charset="0"/>
      <p:regular r:id="rId39"/>
    </p:embeddedFont>
    <p:embeddedFont>
      <p:font typeface="汉语拼音" panose="02010600030101010101" charset="0"/>
      <p:regular r:id="rId40"/>
    </p:embeddedFont>
    <p:embeddedFont>
      <p:font typeface="黑体" panose="02010609060101010101" pitchFamily="49" charset="-122"/>
      <p:regular r:id="rId41"/>
    </p:embeddedFont>
    <p:embeddedFont>
      <p:font typeface="华文行楷" panose="02010800040101010101" pitchFamily="2" charset="-122"/>
      <p:regular r:id="rId42"/>
    </p:embeddedFont>
    <p:embeddedFont>
      <p:font typeface="华文新魏" panose="02010800040101010101" pitchFamily="2" charset="-122"/>
      <p:regular r:id="rId43"/>
    </p:embeddedFont>
    <p:embeddedFont>
      <p:font typeface="楷体" panose="02010609060101010101" pitchFamily="49" charset="-122"/>
      <p:regular r:id="rId44"/>
    </p:embeddedFont>
  </p:embeddedFont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91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5F5F5F"/>
    <a:srgbClr val="808080"/>
    <a:srgbClr val="FFFF00"/>
    <a:srgbClr val="FF6600"/>
    <a:srgbClr val="0066CC"/>
    <a:srgbClr val="FF00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7" autoAdjust="0"/>
    <p:restoredTop sz="87222" autoAdjust="0"/>
  </p:normalViewPr>
  <p:slideViewPr>
    <p:cSldViewPr showGuides="1">
      <p:cViewPr varScale="1">
        <p:scale>
          <a:sx n="53" d="100"/>
          <a:sy n="53" d="100"/>
        </p:scale>
        <p:origin x="540" y="42"/>
      </p:cViewPr>
      <p:guideLst>
        <p:guide orient="horz" pos="2160"/>
        <p:guide pos="39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7.fntdata"/><Relationship Id="rId21" Type="http://schemas.openxmlformats.org/officeDocument/2006/relationships/slide" Target="slides/slide18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12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tableStyles" Target="tableStyle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20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b="0" noProof="1" dirty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x-none" sz="1200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日期占位符 20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b="0" noProof="1" dirty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x-none" sz="1200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6" name="幻灯片图像占位符 205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文本占位符 2052"/>
          <p:cNvSpPr>
            <a:spLocks noGrp="1" noRot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rPr>
              <a:t>Click to edit Master text styles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rPr>
              <a:t>Second level</a:t>
            </a: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rPr>
              <a:t>Third level</a:t>
            </a: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rPr>
              <a:t>Fourth level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rPr>
              <a:t>Fifth level</a:t>
            </a: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b="0" noProof="1" dirty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x-none" sz="1200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 b="0" noProof="1" dirty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D0BCA9B-B365-4B20-83C6-8B4744CD0C52}" type="slidenum">
              <a:rPr kumimoji="0" lang="zh-CN" altLang="x-none" sz="1200" b="0" i="0" u="none" strike="noStrike" kern="1200" cap="none" spc="0" normalizeH="0" baseline="0" noProof="1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x-none" sz="1200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algn="l" rtl="0" fontAlgn="base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algn="l" rtl="0" fontAlgn="base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algn="l" rtl="0" fontAlgn="base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algn="l" rtl="0" fontAlgn="base">
      <a:spcBef>
        <a:spcPct val="30000"/>
      </a:spcBef>
      <a:spcAft>
        <a:spcPct val="0"/>
      </a:spcAft>
      <a:buFont typeface="Arial" panose="020B0604020202020204" pitchFamily="34" charset="0"/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275175B-B3D5-445E-87CF-50B5FFD13E28}" type="slidenum">
              <a:rPr kumimoji="0" lang="zh-CN" altLang="en-US" sz="1200" b="1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advTm="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275175B-B3D5-445E-87CF-50B5FFD13E28}" type="slidenum">
              <a:rPr kumimoji="0" lang="zh-CN" altLang="en-US" sz="1200" b="1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advTm="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363"/>
            <a:ext cx="914281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02" y="3602038"/>
            <a:ext cx="914281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D2D5B-3EED-41BA-94D9-90B1F1B196BA}" type="datetimeFigureOut">
              <a:rPr lang="zh-CN" altLang="en-US" smtClean="0"/>
              <a:t>2021/5/29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B17AC-5819-47CE-B884-001938CF9D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advTm="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275175B-B3D5-445E-87CF-50B5FFD13E28}" type="slidenum">
              <a:rPr kumimoji="0" lang="zh-CN" altLang="en-US" sz="1200" b="1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advTm="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275175B-B3D5-445E-87CF-50B5FFD13E28}" type="slidenum">
              <a:rPr kumimoji="0" lang="zh-CN" altLang="en-US" sz="1200" b="1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advTm="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2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4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5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31.xml"/><Relationship Id="rId3" Type="http://schemas.openxmlformats.org/officeDocument/2006/relationships/slideLayout" Target="../slideLayouts/slideLayout8.xml"/><Relationship Id="rId21" Type="http://schemas.openxmlformats.org/officeDocument/2006/relationships/slideLayout" Target="../slideLayouts/slideLayout26.xml"/><Relationship Id="rId34" Type="http://schemas.openxmlformats.org/officeDocument/2006/relationships/theme" Target="../theme/theme3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17" Type="http://schemas.openxmlformats.org/officeDocument/2006/relationships/slideLayout" Target="../slideLayouts/slideLayout22.xml"/><Relationship Id="rId25" Type="http://schemas.openxmlformats.org/officeDocument/2006/relationships/slideLayout" Target="../slideLayouts/slideLayout30.xml"/><Relationship Id="rId3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7.xml"/><Relationship Id="rId16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5.xml"/><Relationship Id="rId29" Type="http://schemas.openxmlformats.org/officeDocument/2006/relationships/slideLayout" Target="../slideLayouts/slideLayout34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24" Type="http://schemas.openxmlformats.org/officeDocument/2006/relationships/slideLayout" Target="../slideLayouts/slideLayout29.xml"/><Relationship Id="rId32" Type="http://schemas.openxmlformats.org/officeDocument/2006/relationships/slideLayout" Target="../slideLayouts/slideLayout37.xml"/><Relationship Id="rId5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20.xml"/><Relationship Id="rId23" Type="http://schemas.openxmlformats.org/officeDocument/2006/relationships/slideLayout" Target="../slideLayouts/slideLayout28.xml"/><Relationship Id="rId28" Type="http://schemas.openxmlformats.org/officeDocument/2006/relationships/slideLayout" Target="../slideLayouts/slideLayout33.xml"/><Relationship Id="rId36" Type="http://schemas.openxmlformats.org/officeDocument/2006/relationships/image" Target="../media/image3.png"/><Relationship Id="rId10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24.xml"/><Relationship Id="rId31" Type="http://schemas.openxmlformats.org/officeDocument/2006/relationships/slideLayout" Target="../slideLayouts/slideLayout36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9.xml"/><Relationship Id="rId22" Type="http://schemas.openxmlformats.org/officeDocument/2006/relationships/slideLayout" Target="../slideLayouts/slideLayout27.xml"/><Relationship Id="rId27" Type="http://schemas.openxmlformats.org/officeDocument/2006/relationships/slideLayout" Target="../slideLayouts/slideLayout32.xml"/><Relationship Id="rId30" Type="http://schemas.openxmlformats.org/officeDocument/2006/relationships/slideLayout" Target="../slideLayouts/slideLayout35.xml"/><Relationship Id="rId35" Type="http://schemas.openxmlformats.org/officeDocument/2006/relationships/image" Target="../media/image2.jpeg"/><Relationship Id="rId8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4013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4013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noProof="1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3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013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noProof="1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275175B-B3D5-445E-87CF-50B5FFD13E28}" type="slidenum">
              <a:rPr kumimoji="0" lang="zh-CN" altLang="en-US" sz="1200" b="1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 advTm="2000">
    <p:zoom/>
  </p:transition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4013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4013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noProof="1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3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013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noProof="1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275175B-B3D5-445E-87CF-50B5FFD13E28}" type="slidenum">
              <a:rPr kumimoji="0" lang="zh-CN" altLang="en-US" sz="1200" b="1" i="0" u="none" strike="noStrike" kern="1200" cap="none" spc="0" normalizeH="0" baseline="0" noProof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1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transition advTm="2000">
    <p:zoom/>
  </p:transition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573013064820&amp;di=ad398b945af9a28cd905c236d510535e&amp;imgtype=0&amp;src=http%3A%2F%2Fimg.mp.itc.cn%2Fq_70%2Cc_zoom%2Cw_640%2Fupload%2F20170601%2F603b99abba274b4a934c21a8db6cf72c_th.jpg"/>
          <p:cNvPicPr>
            <a:picLocks noChangeAspect="1" noChangeArrowheads="1"/>
          </p:cNvPicPr>
          <p:nvPr userDrawn="1"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79" t="10056"/>
          <a:stretch>
            <a:fillRect/>
          </a:stretch>
        </p:blipFill>
        <p:spPr bwMode="auto">
          <a:xfrm>
            <a:off x="10606844" y="4896544"/>
            <a:ext cx="1549740" cy="19888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组合 1"/>
          <p:cNvGrpSpPr/>
          <p:nvPr userDrawn="1"/>
        </p:nvGrpSpPr>
        <p:grpSpPr>
          <a:xfrm>
            <a:off x="5999051" y="68627"/>
            <a:ext cx="6114856" cy="775429"/>
            <a:chOff x="4499991" y="51470"/>
            <a:chExt cx="4586859" cy="581572"/>
          </a:xfrm>
        </p:grpSpPr>
        <p:sp>
          <p:nvSpPr>
            <p:cNvPr id="9" name="矩形 6"/>
            <p:cNvSpPr>
              <a:spLocks noChangeArrowheads="1"/>
            </p:cNvSpPr>
            <p:nvPr userDrawn="1"/>
          </p:nvSpPr>
          <p:spPr bwMode="auto">
            <a:xfrm>
              <a:off x="4499991" y="69850"/>
              <a:ext cx="3201853" cy="436721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25" tIns="45712" rIns="91425" bIns="4571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kumimoji="1" lang="en-US" altLang="zh-CN" sz="3200" b="1" dirty="0">
                  <a:solidFill>
                    <a:srgbClr val="A11111"/>
                  </a:solidFill>
                  <a:latin typeface="宋体" panose="02010600030101010101" pitchFamily="2" charset="-122"/>
                </a:rPr>
                <a:t>13 </a:t>
              </a:r>
              <a:r>
                <a:rPr kumimoji="1" lang="zh-CN" altLang="en-US" sz="3200" b="1" dirty="0">
                  <a:solidFill>
                    <a:srgbClr val="A11111"/>
                  </a:solidFill>
                  <a:latin typeface="宋体" panose="02010600030101010101" pitchFamily="2" charset="-122"/>
                </a:rPr>
                <a:t>叶圣陶先生二三事</a:t>
              </a:r>
              <a:r>
                <a:rPr kumimoji="1" lang="en-US" altLang="zh-CN" sz="3200" b="1" dirty="0">
                  <a:solidFill>
                    <a:srgbClr val="A11111"/>
                  </a:solidFill>
                  <a:latin typeface="宋体" panose="02010600030101010101" pitchFamily="2" charset="-122"/>
                </a:rPr>
                <a:t>/</a:t>
              </a:r>
            </a:p>
          </p:txBody>
        </p:sp>
        <p:pic>
          <p:nvPicPr>
            <p:cNvPr id="6" name="Picture 2" descr="C:\Users\Administrator\Desktop\初中七彩课堂图标.png"/>
            <p:cNvPicPr>
              <a:picLocks noChangeAspect="1" noChangeArrowheads="1"/>
            </p:cNvPicPr>
            <p:nvPr userDrawn="1"/>
          </p:nvPicPr>
          <p:blipFill>
            <a:blip r:embed="rId3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6580" y="51470"/>
              <a:ext cx="1440270" cy="5815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  <p:sldLayoutId id="2147483674" r:id="rId19"/>
    <p:sldLayoutId id="2147483675" r:id="rId20"/>
    <p:sldLayoutId id="2147483676" r:id="rId21"/>
    <p:sldLayoutId id="2147483677" r:id="rId22"/>
    <p:sldLayoutId id="2147483678" r:id="rId23"/>
    <p:sldLayoutId id="2147483679" r:id="rId24"/>
    <p:sldLayoutId id="2147483680" r:id="rId25"/>
    <p:sldLayoutId id="2147483681" r:id="rId26"/>
    <p:sldLayoutId id="2147483682" r:id="rId27"/>
    <p:sldLayoutId id="2147483683" r:id="rId28"/>
    <p:sldLayoutId id="2147483684" r:id="rId29"/>
    <p:sldLayoutId id="2147483685" r:id="rId30"/>
    <p:sldLayoutId id="2147483686" r:id="rId31"/>
    <p:sldLayoutId id="2147483687" r:id="rId32"/>
    <p:sldLayoutId id="2147483688" r:id="rId33"/>
  </p:sldLayoutIdLst>
  <p:transition spd="slow">
    <p:random/>
  </p:transition>
  <p:hf sldNum="0" hdr="0" ftr="0" dt="0"/>
  <p:txStyles>
    <p:titleStyle>
      <a:lvl1pPr algn="ctr" defTabSz="9144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9pPr>
    </p:titleStyle>
    <p:bodyStyle>
      <a:lvl1pPr marL="342900" indent="-342900" algn="l" defTabSz="914400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6385" algn="l" defTabSz="914400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765" indent="-228600" algn="l" defTabSz="914400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4400" rtl="0" eaLnBrk="1" latinLnBrk="0" hangingPunct="1">
        <a:spcBef>
          <a:spcPts val="13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4400" rtl="0" eaLnBrk="1" latinLnBrk="0" hangingPunct="1">
        <a:spcBef>
          <a:spcPts val="13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4400" rtl="0" eaLnBrk="1" latinLnBrk="0" hangingPunct="1">
        <a:spcBef>
          <a:spcPts val="13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4400" rtl="0" eaLnBrk="1" latinLnBrk="0" hangingPunct="1">
        <a:spcBef>
          <a:spcPts val="13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38622" y="1052736"/>
            <a:ext cx="10226675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>
                <a:solidFill>
                  <a:schemeClr val="tx1"/>
                </a:solidFill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《叶圣陶先生二三事》</a:t>
            </a:r>
          </a:p>
          <a:p>
            <a:pPr algn="r"/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——张中行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FC529DB-036A-41CE-8FA4-EEDE192888E9}"/>
              </a:ext>
            </a:extLst>
          </p:cNvPr>
          <p:cNvSpPr txBox="1"/>
          <p:nvPr/>
        </p:nvSpPr>
        <p:spPr>
          <a:xfrm>
            <a:off x="2422798" y="4077072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00206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执教老师：四川省巴中中学   夏敏</a:t>
            </a:r>
          </a:p>
        </p:txBody>
      </p:sp>
    </p:spTree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6"/>
          <p:cNvSpPr txBox="1"/>
          <p:nvPr/>
        </p:nvSpPr>
        <p:spPr>
          <a:xfrm>
            <a:off x="1487256" y="1661595"/>
            <a:ext cx="1214902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mǎo</a:t>
            </a:r>
          </a:p>
        </p:txBody>
      </p:sp>
      <p:sp>
        <p:nvSpPr>
          <p:cNvPr id="16" name="TextBox 6"/>
          <p:cNvSpPr txBox="1"/>
          <p:nvPr/>
        </p:nvSpPr>
        <p:spPr>
          <a:xfrm>
            <a:off x="3215178" y="1661595"/>
            <a:ext cx="1634658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ɡōnɡ</a:t>
            </a:r>
          </a:p>
        </p:txBody>
      </p:sp>
      <p:sp>
        <p:nvSpPr>
          <p:cNvPr id="19" name="TextBox 6"/>
          <p:cNvSpPr txBox="1"/>
          <p:nvPr/>
        </p:nvSpPr>
        <p:spPr>
          <a:xfrm>
            <a:off x="8310547" y="1661595"/>
            <a:ext cx="1432336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zhuó</a:t>
            </a:r>
          </a:p>
        </p:txBody>
      </p:sp>
      <p:sp>
        <p:nvSpPr>
          <p:cNvPr id="23" name="TextBox 6"/>
          <p:cNvSpPr txBox="1"/>
          <p:nvPr/>
        </p:nvSpPr>
        <p:spPr>
          <a:xfrm>
            <a:off x="1025338" y="3138149"/>
            <a:ext cx="894787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pì</a:t>
            </a:r>
          </a:p>
        </p:txBody>
      </p:sp>
      <p:sp>
        <p:nvSpPr>
          <p:cNvPr id="24" name="TextBox 6"/>
          <p:cNvSpPr txBox="1"/>
          <p:nvPr/>
        </p:nvSpPr>
        <p:spPr>
          <a:xfrm>
            <a:off x="6190858" y="1661595"/>
            <a:ext cx="1152133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shū</a:t>
            </a:r>
          </a:p>
        </p:txBody>
      </p:sp>
      <p:sp>
        <p:nvSpPr>
          <p:cNvPr id="25" name="TextBox 6"/>
          <p:cNvSpPr txBox="1"/>
          <p:nvPr/>
        </p:nvSpPr>
        <p:spPr>
          <a:xfrm>
            <a:off x="3879455" y="3274401"/>
            <a:ext cx="1351631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zhuì</a:t>
            </a:r>
          </a:p>
        </p:txBody>
      </p:sp>
      <p:sp>
        <p:nvSpPr>
          <p:cNvPr id="26" name="TextBox 6"/>
          <p:cNvSpPr txBox="1"/>
          <p:nvPr/>
        </p:nvSpPr>
        <p:spPr>
          <a:xfrm>
            <a:off x="6401096" y="3217889"/>
            <a:ext cx="906638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tà</a:t>
            </a:r>
          </a:p>
        </p:txBody>
      </p:sp>
      <p:sp>
        <p:nvSpPr>
          <p:cNvPr id="27" name="TextBox 6"/>
          <p:cNvSpPr txBox="1"/>
          <p:nvPr/>
        </p:nvSpPr>
        <p:spPr>
          <a:xfrm>
            <a:off x="8577661" y="3293521"/>
            <a:ext cx="991292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tiē</a:t>
            </a:r>
          </a:p>
        </p:txBody>
      </p:sp>
      <p:sp>
        <p:nvSpPr>
          <p:cNvPr id="30" name="TextBox 6"/>
          <p:cNvSpPr txBox="1"/>
          <p:nvPr/>
        </p:nvSpPr>
        <p:spPr>
          <a:xfrm>
            <a:off x="573772" y="4733456"/>
            <a:ext cx="1504847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ménɡ</a:t>
            </a:r>
          </a:p>
        </p:txBody>
      </p:sp>
      <p:sp>
        <p:nvSpPr>
          <p:cNvPr id="31" name="TextBox 6"/>
          <p:cNvSpPr txBox="1"/>
          <p:nvPr/>
        </p:nvSpPr>
        <p:spPr>
          <a:xfrm>
            <a:off x="1737129" y="4772939"/>
            <a:ext cx="1478049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lónɡ</a:t>
            </a:r>
          </a:p>
        </p:txBody>
      </p:sp>
      <p:sp>
        <p:nvSpPr>
          <p:cNvPr id="32" name="TextBox 6"/>
          <p:cNvSpPr txBox="1"/>
          <p:nvPr/>
        </p:nvSpPr>
        <p:spPr>
          <a:xfrm>
            <a:off x="3455421" y="4714336"/>
            <a:ext cx="1079331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huì</a:t>
            </a:r>
          </a:p>
        </p:txBody>
      </p:sp>
      <p:sp>
        <p:nvSpPr>
          <p:cNvPr id="20" name="TextBox 6"/>
          <p:cNvSpPr txBox="1"/>
          <p:nvPr/>
        </p:nvSpPr>
        <p:spPr>
          <a:xfrm>
            <a:off x="9838878" y="1661595"/>
            <a:ext cx="1247944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shèn</a:t>
            </a:r>
          </a:p>
        </p:txBody>
      </p:sp>
      <p:sp>
        <p:nvSpPr>
          <p:cNvPr id="21" name="TextBox 6"/>
          <p:cNvSpPr txBox="1"/>
          <p:nvPr/>
        </p:nvSpPr>
        <p:spPr>
          <a:xfrm>
            <a:off x="9977299" y="3274401"/>
            <a:ext cx="1127584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kěn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880095" y="4733456"/>
            <a:ext cx="123086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 defTabSz="914400">
              <a:buClrTx/>
              <a:buSzTx/>
              <a:buFontTx/>
              <a:defRPr/>
            </a:pPr>
            <a:r>
              <a:rPr lang="en-US" altLang="zh-CN" sz="3200" noProof="0" dirty="0" err="1">
                <a:solidFill>
                  <a:srgbClr val="0000FF"/>
                </a:solidFill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  <a:sym typeface="+mn-ea"/>
              </a:rPr>
              <a:t>rǒng</a:t>
            </a:r>
          </a:p>
        </p:txBody>
      </p:sp>
      <p:sp>
        <p:nvSpPr>
          <p:cNvPr id="3" name="矩形 2"/>
          <p:cNvSpPr/>
          <p:nvPr/>
        </p:nvSpPr>
        <p:spPr>
          <a:xfrm>
            <a:off x="815286" y="2101317"/>
            <a:ext cx="130556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</a:rPr>
              <a:t>丁</a:t>
            </a:r>
            <a:r>
              <a:rPr lang="zh-CN" altLang="en-US" sz="4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卯</a:t>
            </a:r>
          </a:p>
        </p:txBody>
      </p:sp>
      <p:sp>
        <p:nvSpPr>
          <p:cNvPr id="4" name="矩形 3"/>
          <p:cNvSpPr/>
          <p:nvPr/>
        </p:nvSpPr>
        <p:spPr>
          <a:xfrm>
            <a:off x="3215178" y="2101317"/>
            <a:ext cx="130556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躬</a:t>
            </a:r>
            <a:r>
              <a:rPr lang="zh-CN" altLang="en-US" sz="44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</a:rPr>
              <a:t>行</a:t>
            </a:r>
          </a:p>
        </p:txBody>
      </p:sp>
      <p:sp>
        <p:nvSpPr>
          <p:cNvPr id="6" name="矩形 5"/>
          <p:cNvSpPr/>
          <p:nvPr/>
        </p:nvSpPr>
        <p:spPr>
          <a:xfrm>
            <a:off x="5519074" y="2072072"/>
            <a:ext cx="130556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</a:rPr>
              <a:t>生</a:t>
            </a:r>
            <a:r>
              <a:rPr lang="zh-CN" altLang="en-US" sz="4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疏</a:t>
            </a:r>
          </a:p>
        </p:txBody>
      </p:sp>
      <p:sp>
        <p:nvSpPr>
          <p:cNvPr id="8" name="矩形 7"/>
          <p:cNvSpPr/>
          <p:nvPr/>
        </p:nvSpPr>
        <p:spPr>
          <a:xfrm>
            <a:off x="7745035" y="2005321"/>
            <a:ext cx="130556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latin typeface="楷体" panose="02010609060101010101" charset="-122"/>
                <a:ea typeface="楷体" panose="02010609060101010101" charset="-122"/>
              </a:rPr>
              <a:t>商</a:t>
            </a:r>
            <a:r>
              <a:rPr lang="zh-CN" altLang="en-US" sz="4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酌</a:t>
            </a:r>
          </a:p>
        </p:txBody>
      </p:sp>
      <p:sp>
        <p:nvSpPr>
          <p:cNvPr id="9" name="矩形 8"/>
          <p:cNvSpPr/>
          <p:nvPr/>
        </p:nvSpPr>
        <p:spPr>
          <a:xfrm>
            <a:off x="9934874" y="2005321"/>
            <a:ext cx="130556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慎</a:t>
            </a:r>
            <a:r>
              <a:rPr lang="zh-CN" altLang="en-US" sz="4400" dirty="0">
                <a:latin typeface="楷体" panose="02010609060101010101" charset="-122"/>
                <a:ea typeface="楷体" panose="02010609060101010101" charset="-122"/>
              </a:rPr>
              <a:t>重</a:t>
            </a:r>
          </a:p>
        </p:txBody>
      </p:sp>
      <p:sp>
        <p:nvSpPr>
          <p:cNvPr id="10" name="矩形 9"/>
          <p:cNvSpPr/>
          <p:nvPr/>
        </p:nvSpPr>
        <p:spPr>
          <a:xfrm>
            <a:off x="883881" y="3618128"/>
            <a:ext cx="130556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譬</a:t>
            </a:r>
            <a:r>
              <a:rPr lang="zh-CN" altLang="en-US" sz="4400" dirty="0">
                <a:latin typeface="楷体" panose="02010609060101010101" charset="-122"/>
                <a:ea typeface="楷体" panose="02010609060101010101" charset="-122"/>
              </a:rPr>
              <a:t>如</a:t>
            </a:r>
          </a:p>
        </p:txBody>
      </p:sp>
      <p:sp>
        <p:nvSpPr>
          <p:cNvPr id="11" name="矩形 10"/>
          <p:cNvSpPr/>
          <p:nvPr/>
        </p:nvSpPr>
        <p:spPr>
          <a:xfrm>
            <a:off x="3233239" y="3618128"/>
            <a:ext cx="130556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latin typeface="楷体" panose="02010609060101010101" charset="-122"/>
                <a:ea typeface="楷体" panose="02010609060101010101" charset="-122"/>
              </a:rPr>
              <a:t>累</a:t>
            </a:r>
            <a:r>
              <a:rPr lang="zh-CN" altLang="en-US" sz="4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赘</a:t>
            </a:r>
          </a:p>
        </p:txBody>
      </p:sp>
      <p:sp>
        <p:nvSpPr>
          <p:cNvPr id="12" name="矩形 11"/>
          <p:cNvSpPr/>
          <p:nvPr/>
        </p:nvSpPr>
        <p:spPr>
          <a:xfrm>
            <a:off x="5651192" y="3522132"/>
            <a:ext cx="130556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latin typeface="楷体" panose="02010609060101010101" charset="-122"/>
                <a:ea typeface="楷体" panose="02010609060101010101" charset="-122"/>
              </a:rPr>
              <a:t>拖</a:t>
            </a:r>
            <a:r>
              <a:rPr lang="zh-CN" altLang="en-US" sz="4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沓</a:t>
            </a:r>
          </a:p>
        </p:txBody>
      </p:sp>
      <p:sp>
        <p:nvSpPr>
          <p:cNvPr id="14" name="矩形 13"/>
          <p:cNvSpPr/>
          <p:nvPr/>
        </p:nvSpPr>
        <p:spPr>
          <a:xfrm>
            <a:off x="7809294" y="3618128"/>
            <a:ext cx="130556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latin typeface="楷体" panose="02010609060101010101" charset="-122"/>
                <a:ea typeface="楷体" panose="02010609060101010101" charset="-122"/>
              </a:rPr>
              <a:t>妥</a:t>
            </a:r>
            <a:r>
              <a:rPr lang="zh-CN" altLang="en-US" sz="4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帖</a:t>
            </a:r>
          </a:p>
        </p:txBody>
      </p:sp>
      <p:sp>
        <p:nvSpPr>
          <p:cNvPr id="15" name="矩形 14"/>
          <p:cNvSpPr/>
          <p:nvPr/>
        </p:nvSpPr>
        <p:spPr>
          <a:xfrm>
            <a:off x="9952935" y="3637247"/>
            <a:ext cx="130556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恳</a:t>
            </a:r>
            <a:r>
              <a:rPr lang="zh-CN" altLang="en-US" sz="4400" dirty="0">
                <a:latin typeface="楷体" panose="02010609060101010101" charset="-122"/>
                <a:ea typeface="楷体" panose="02010609060101010101" charset="-122"/>
              </a:rPr>
              <a:t>切</a:t>
            </a:r>
          </a:p>
        </p:txBody>
      </p:sp>
      <p:sp>
        <p:nvSpPr>
          <p:cNvPr id="17" name="矩形 16"/>
          <p:cNvSpPr/>
          <p:nvPr/>
        </p:nvSpPr>
        <p:spPr>
          <a:xfrm>
            <a:off x="911282" y="5191081"/>
            <a:ext cx="130556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朦胧</a:t>
            </a:r>
          </a:p>
        </p:txBody>
      </p:sp>
      <p:sp>
        <p:nvSpPr>
          <p:cNvPr id="18" name="矩形 17"/>
          <p:cNvSpPr/>
          <p:nvPr/>
        </p:nvSpPr>
        <p:spPr>
          <a:xfrm>
            <a:off x="3407169" y="5173178"/>
            <a:ext cx="242824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诲</a:t>
            </a:r>
            <a:r>
              <a:rPr lang="zh-CN" altLang="en-US" sz="4400" dirty="0">
                <a:latin typeface="楷体" panose="02010609060101010101" charset="-122"/>
                <a:ea typeface="楷体" panose="02010609060101010101" charset="-122"/>
              </a:rPr>
              <a:t>人不倦</a:t>
            </a:r>
          </a:p>
        </p:txBody>
      </p:sp>
      <p:sp>
        <p:nvSpPr>
          <p:cNvPr id="43011" name="矩形 43010"/>
          <p:cNvSpPr/>
          <p:nvPr/>
        </p:nvSpPr>
        <p:spPr>
          <a:xfrm>
            <a:off x="6946357" y="5158238"/>
            <a:ext cx="130556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冗</a:t>
            </a:r>
            <a:r>
              <a:rPr lang="zh-CN" altLang="en-US" sz="4400" dirty="0">
                <a:latin typeface="楷体" panose="02010609060101010101" charset="-122"/>
                <a:ea typeface="楷体" panose="02010609060101010101" charset="-122"/>
              </a:rPr>
              <a:t>长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8639" t="36351" r="7352" b="37399"/>
          <a:stretch>
            <a:fillRect/>
          </a:stretch>
        </p:blipFill>
        <p:spPr>
          <a:xfrm>
            <a:off x="237490" y="123190"/>
            <a:ext cx="4478020" cy="13995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911225" y="251143"/>
            <a:ext cx="2665413" cy="1143000"/>
          </a:xfrm>
        </p:spPr>
        <p:txBody>
          <a:bodyPr vert="horz" wrap="square" lIns="91440" tIns="45720" rIns="91440" bIns="45720" anchor="ctr"/>
          <a:lstStyle/>
          <a:p>
            <a:pPr algn="l" eaLnBrk="1" hangingPunct="1"/>
            <a:r>
              <a:rPr lang="zh-CN" altLang="en-US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预习检测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9" grpId="0"/>
      <p:bldP spid="23" grpId="0"/>
      <p:bldP spid="24" grpId="0"/>
      <p:bldP spid="25" grpId="0"/>
      <p:bldP spid="26" grpId="0"/>
      <p:bldP spid="27" grpId="0"/>
      <p:bldP spid="30" grpId="0"/>
      <p:bldP spid="31" grpId="0"/>
      <p:bldP spid="32" grpId="0"/>
      <p:bldP spid="20" grpId="0"/>
      <p:bldP spid="21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94335" y="5494380"/>
            <a:ext cx="5536535" cy="7308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sz="3200" b="1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一笑了之，表示毫不介意。</a:t>
            </a:r>
            <a:endParaRPr lang="zh-CN" altLang="en-US" sz="3200" b="1" noProof="0" dirty="0">
              <a:ln>
                <a:noFill/>
              </a:ln>
              <a:effectLst/>
              <a:uLnTx/>
              <a:uFillTx/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" name="文本框 6"/>
          <p:cNvSpPr txBox="1"/>
          <p:nvPr/>
        </p:nvSpPr>
        <p:spPr>
          <a:xfrm>
            <a:off x="2063230" y="3841941"/>
            <a:ext cx="26327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3200" b="1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【</a:t>
            </a:r>
            <a:r>
              <a:rPr lang="zh-CN" altLang="en-US" sz="3200" b="1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鞠躬尽瘁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】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4" name="文本框 11"/>
          <p:cNvSpPr txBox="1"/>
          <p:nvPr/>
        </p:nvSpPr>
        <p:spPr>
          <a:xfrm>
            <a:off x="2063230" y="4816060"/>
            <a:ext cx="26327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3200" b="1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【</a:t>
            </a:r>
            <a:r>
              <a:rPr lang="zh-CN" altLang="en-US" sz="3200" b="1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诲人不倦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】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5" name="文本框 12"/>
          <p:cNvSpPr txBox="1"/>
          <p:nvPr/>
        </p:nvSpPr>
        <p:spPr>
          <a:xfrm>
            <a:off x="2063230" y="5641700"/>
            <a:ext cx="26327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3200" b="1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【</a:t>
            </a:r>
            <a:r>
              <a:rPr lang="zh-CN" altLang="en-US" sz="3200" b="1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付之一笑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】</a:t>
            </a:r>
            <a:endParaRPr lang="zh-CN" altLang="en-US" sz="3200" b="1" noProof="0" dirty="0">
              <a:ln>
                <a:noFill/>
              </a:ln>
              <a:effectLst/>
              <a:uLnTx/>
              <a:uFillTx/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498737" y="3841938"/>
            <a:ext cx="589915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zh-CN" sz="32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指小心谨慎，贡献出全部精力</a:t>
            </a:r>
            <a:r>
              <a:rPr lang="zh-CN" altLang="en-US" sz="32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。</a:t>
            </a:r>
            <a:endParaRPr lang="en-US" altLang="zh-CN" sz="3200" b="1" dirty="0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494236" y="4816057"/>
            <a:ext cx="5490845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zh-CN" sz="32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教育人极有耐心，从不厌倦</a:t>
            </a:r>
            <a:r>
              <a:rPr lang="zh-CN" altLang="en-US" sz="32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。</a:t>
            </a:r>
            <a:endParaRPr lang="en-US" altLang="zh-CN" sz="3200" b="1" dirty="0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4" name="文本框 6"/>
          <p:cNvSpPr txBox="1"/>
          <p:nvPr/>
        </p:nvSpPr>
        <p:spPr>
          <a:xfrm>
            <a:off x="2029178" y="2986819"/>
            <a:ext cx="26327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32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不耻下问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】</a:t>
            </a:r>
            <a:endParaRPr lang="zh-CN" altLang="en-US" sz="3200" b="1" dirty="0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494297" y="2986816"/>
            <a:ext cx="6307455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32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不以向地位低的人请教问题为耻。</a:t>
            </a:r>
            <a:endParaRPr lang="en-US" altLang="zh-CN" sz="3200" b="1" dirty="0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3"/>
          <a:srcRect l="8639" t="36351" r="7352" b="37399"/>
          <a:stretch>
            <a:fillRect/>
          </a:stretch>
        </p:blipFill>
        <p:spPr>
          <a:xfrm>
            <a:off x="181610" y="106045"/>
            <a:ext cx="4742815" cy="14820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4" name="标题 1"/>
          <p:cNvSpPr>
            <a:spLocks noGrp="1"/>
          </p:cNvSpPr>
          <p:nvPr/>
        </p:nvSpPr>
        <p:spPr>
          <a:xfrm>
            <a:off x="889000" y="275273"/>
            <a:ext cx="2665413" cy="11430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/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成语积累</a:t>
            </a:r>
          </a:p>
        </p:txBody>
      </p:sp>
      <p:sp>
        <p:nvSpPr>
          <p:cNvPr id="27" name="文本框 3"/>
          <p:cNvSpPr txBox="1"/>
          <p:nvPr/>
        </p:nvSpPr>
        <p:spPr>
          <a:xfrm>
            <a:off x="2029262" y="1780277"/>
            <a:ext cx="26327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32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不即不离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】</a:t>
            </a:r>
          </a:p>
        </p:txBody>
      </p:sp>
      <p:sp>
        <p:nvSpPr>
          <p:cNvPr id="28" name="矩形 27"/>
          <p:cNvSpPr/>
          <p:nvPr/>
        </p:nvSpPr>
        <p:spPr>
          <a:xfrm>
            <a:off x="4498975" y="1780540"/>
            <a:ext cx="6565900" cy="1076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800"/>
              </a:spcBef>
            </a:pPr>
            <a:r>
              <a:rPr lang="zh-CN" altLang="en-US" sz="32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指对人既不接近，也不疏远。多指对人似亲非亲、似疏非疏的关系。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19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rcRect l="8639" t="36351" r="7352" b="37399"/>
          <a:stretch>
            <a:fillRect/>
          </a:stretch>
        </p:blipFill>
        <p:spPr>
          <a:xfrm>
            <a:off x="0" y="71120"/>
            <a:ext cx="4690110" cy="14655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808355" y="232093"/>
            <a:ext cx="2665413" cy="1143000"/>
          </a:xfrm>
        </p:spPr>
        <p:txBody>
          <a:bodyPr vert="horz" wrap="square" lIns="91440" tIns="45720" rIns="91440" bIns="45720" anchor="ctr"/>
          <a:lstStyle/>
          <a:p>
            <a:pPr algn="l" eaLnBrk="1" hangingPunct="1"/>
            <a:r>
              <a:rPr lang="zh-CN" altLang="en-US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作者简介</a:t>
            </a:r>
          </a:p>
        </p:txBody>
      </p:sp>
      <p:pic>
        <p:nvPicPr>
          <p:cNvPr id="4098" name="Picture 2" descr="https://timgsa.baidu.com/timg?image&amp;quality=80&amp;size=b9999_10000&amp;sec=1573016495149&amp;di=323ae7620ea2b88e59dfa5bce216bf84&amp;imgtype=0&amp;src=http%3A%2F%2Fimg.takungpao.com%2F2018%2F0109%2F201801090315526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1693545"/>
            <a:ext cx="3435985" cy="4412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文本框 18"/>
          <p:cNvSpPr txBox="1"/>
          <p:nvPr/>
        </p:nvSpPr>
        <p:spPr>
          <a:xfrm>
            <a:off x="5298440" y="1536700"/>
            <a:ext cx="5835650" cy="45694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hangingPunct="1">
              <a:lnSpc>
                <a:spcPct val="130000"/>
              </a:lnSpc>
              <a:buFont typeface="Arial" panose="020B0604020202020204" pitchFamily="34" charset="0"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   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张中行</a:t>
            </a:r>
            <a:r>
              <a:rPr lang="zh-CN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（19</a:t>
            </a: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09—2006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年），</a:t>
            </a:r>
            <a:r>
              <a:rPr lang="zh-CN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原名张璇，学名张璿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。</a:t>
            </a:r>
            <a:r>
              <a:rPr lang="zh-CN" altLang="zh-CN" sz="2800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著名学者、哲学家、散文家</a:t>
            </a:r>
            <a:r>
              <a:rPr lang="zh-CN" altLang="zh-CN" sz="280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。</a:t>
            </a:r>
            <a:r>
              <a:rPr lang="zh-CN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主要从事语文、古典文学及思想史的研究。曾参加编写《汉语课本》《古代散文选》等，代表作品有《负暄琐话》等。</a:t>
            </a:r>
            <a:r>
              <a:rPr lang="zh-CN" altLang="zh-CN" sz="280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是</a:t>
            </a:r>
            <a:r>
              <a:rPr lang="zh-CN" altLang="zh-CN" sz="2800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二十世纪末未名湖畔三雅士之一</a:t>
            </a:r>
            <a:r>
              <a:rPr lang="zh-CN" altLang="zh-CN" sz="280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，与</a:t>
            </a:r>
            <a:r>
              <a:rPr lang="zh-CN" altLang="zh-CN" sz="2800" dirty="0">
                <a:solidFill>
                  <a:srgbClr val="C00000"/>
                </a:solidFill>
                <a:uFill>
                  <a:solidFill>
                    <a:srgbClr val="0000FF"/>
                  </a:solidFill>
                </a:u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季羡林、金克木合称“燕园三老”</a:t>
            </a:r>
            <a:r>
              <a:rPr lang="zh-CN" altLang="zh-CN" sz="280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。</a:t>
            </a:r>
          </a:p>
        </p:txBody>
      </p:sp>
    </p:spTree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15340" y="2553970"/>
            <a:ext cx="1083056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60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</a:rPr>
              <a:t>一、题目切入，走进文本世界</a:t>
            </a:r>
          </a:p>
        </p:txBody>
      </p:sp>
    </p:spTree>
  </p:cSld>
  <p:clrMapOvr>
    <a:masterClrMapping/>
  </p:clrMapOvr>
  <p:transition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0790" y="869950"/>
            <a:ext cx="10031095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sz="4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思考：</a:t>
            </a:r>
            <a:r>
              <a:rPr lang="zh-CN" sz="4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“叶圣陶先生二三事”这个标题告诉了我们哪些内容？</a:t>
            </a:r>
            <a:endParaRPr lang="zh-CN" altLang="en-US" sz="44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85570" y="2574290"/>
            <a:ext cx="921448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600" b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sz="3600" b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、交代主人公：叶圣陶。</a:t>
            </a:r>
            <a:endParaRPr lang="en-US" sz="3600" b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sz="3600" b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sz="3600" b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、“先生”一词表明作者对叶圣陶的尊敬。</a:t>
            </a:r>
            <a:endParaRPr lang="en-US" sz="3600" b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sz="3600" b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zh-CN" sz="3600" b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、“二三事”说明文章叙述了关于叶圣陶先生的好几件事情。</a:t>
            </a:r>
            <a:endParaRPr lang="zh-CN" altLang="en-US" sz="3600" b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74377" y="5139690"/>
            <a:ext cx="50800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sz="4400" b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文体：回忆性散文</a:t>
            </a:r>
            <a:endParaRPr lang="zh-CN" altLang="en-US" sz="4400" b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672465" y="1057275"/>
            <a:ext cx="6805930" cy="4742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0" latinLnBrk="0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叶圣陶（</a:t>
            </a:r>
            <a:r>
              <a:rPr lang="en-US" altLang="zh-CN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1894—1988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年）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zh-CN" altLang="en-US" sz="2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原名叶绍钧，字圣陶，江苏苏州人。</a:t>
            </a:r>
            <a:r>
              <a:rPr lang="zh-CN" altLang="en-US" sz="280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著名作家、编辑家、教育家，有“优秀的语言艺术家”之称。</a:t>
            </a:r>
            <a:r>
              <a:rPr lang="zh-CN" altLang="en-US" sz="2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早期代表作有</a:t>
            </a:r>
            <a:r>
              <a:rPr lang="zh-CN" altLang="en-US" sz="280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长篇小说</a:t>
            </a:r>
            <a:r>
              <a:rPr lang="en-US" altLang="zh-CN" sz="280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</a:t>
            </a:r>
            <a:r>
              <a:rPr lang="zh-CN" altLang="en-US" sz="280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倪焕之</a:t>
            </a:r>
            <a:r>
              <a:rPr lang="en-US" altLang="zh-CN" sz="280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》</a:t>
            </a:r>
            <a:r>
              <a:rPr lang="zh-CN" altLang="en-US" sz="2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。“九一八”事变后，他积极参加爱国抗日活动，发表了</a:t>
            </a:r>
            <a:r>
              <a:rPr lang="en-US" altLang="zh-CN" sz="2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</a:t>
            </a:r>
            <a:r>
              <a:rPr lang="zh-CN" altLang="en-US" sz="2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多收了三五斗</a:t>
            </a:r>
            <a:r>
              <a:rPr lang="en-US" altLang="zh-CN" sz="2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》</a:t>
            </a:r>
            <a:r>
              <a:rPr lang="zh-CN" altLang="en-US" sz="2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等著名的短篇小说，技巧日臻圆熟。</a:t>
            </a:r>
            <a:r>
              <a:rPr lang="zh-CN" altLang="en-US" sz="280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叶圣陶还是中国现代童话创作的拓荒者，著有我国第一部童话集《稻草人》。 </a:t>
            </a:r>
          </a:p>
        </p:txBody>
      </p:sp>
      <p:pic>
        <p:nvPicPr>
          <p:cNvPr id="2097153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8395" y="1057275"/>
            <a:ext cx="3702685" cy="4873625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72110" y="1287145"/>
            <a:ext cx="756348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32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参加遗体告别仪式之后，总想写点什么，一则说说自己的心情，二则作为纪念。可是一拖延就三个月过去了。</a:t>
            </a:r>
          </a:p>
          <a:p>
            <a:pPr algn="r"/>
            <a:r>
              <a:rPr lang="zh-CN" altLang="en-US" sz="32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—《谈文论语集》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395220" y="3799840"/>
            <a:ext cx="890841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sz="36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一是写与我有关的。（基于真情实感）</a:t>
            </a:r>
          </a:p>
          <a:p>
            <a:r>
              <a:rPr lang="zh-CN" sz="36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二是写不见于或是不明显见于高文典册的。</a:t>
            </a:r>
            <a:endParaRPr lang="zh-CN" altLang="en-US" sz="360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15340" y="2553970"/>
            <a:ext cx="10830560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54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</a:rPr>
              <a:t>二、调读课文，读散文“散”事</a:t>
            </a:r>
          </a:p>
        </p:txBody>
      </p:sp>
    </p:spTree>
  </p:cSld>
  <p:clrMapOvr>
    <a:masterClrMapping/>
  </p:clrMapOvr>
  <p:transition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文本框 1048650"/>
          <p:cNvSpPr txBox="1"/>
          <p:nvPr/>
        </p:nvSpPr>
        <p:spPr>
          <a:xfrm>
            <a:off x="1385570" y="1236980"/>
            <a:ext cx="10321925" cy="369252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en-US" sz="44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“略读”方法</a:t>
            </a:r>
            <a:r>
              <a:rPr lang="en-US" altLang="en-US" sz="4800">
                <a:solidFill>
                  <a:srgbClr val="0070C0"/>
                </a:solidFill>
              </a:rPr>
              <a:t> </a:t>
            </a:r>
            <a:endParaRPr lang="en-US" sz="480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zh-CN" sz="36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（1）读题目，知写作对象、写作内容。</a:t>
            </a:r>
          </a:p>
          <a:p>
            <a:pPr algn="l">
              <a:lnSpc>
                <a:spcPct val="150000"/>
              </a:lnSpc>
            </a:pPr>
            <a:r>
              <a:rPr lang="en-US" altLang="en-US" sz="3600">
                <a:solidFill>
                  <a:srgbClr val="36363D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（2）</a:t>
            </a:r>
            <a:r>
              <a:rPr lang="zh-CN" sz="36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关键语句，例如过渡句、概括性评价语句、段落主旨句、中心句等。</a:t>
            </a:r>
          </a:p>
        </p:txBody>
      </p:sp>
    </p:spTree>
  </p:cSld>
  <p:clrMapOvr>
    <a:masterClrMapping/>
  </p:clrMapOvr>
  <p:transition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39140" y="1863090"/>
            <a:ext cx="10626090" cy="25533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4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sz="4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快速阅读课文，找一找文中写了叶圣陶先生的哪些事？请用简洁的语言概括，并结合文中</a:t>
            </a:r>
            <a:r>
              <a:rPr lang="zh-CN" sz="40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关键语句（例如过渡句、概括性评价语句、段落主旨句、中心句等）</a:t>
            </a:r>
            <a:r>
              <a:rPr lang="zh-CN" sz="4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试着划分文章结构。</a:t>
            </a:r>
          </a:p>
        </p:txBody>
      </p:sp>
    </p:spTree>
  </p:cSld>
  <p:clrMapOvr>
    <a:masterClrMapping/>
  </p:clrMapOvr>
  <p:transition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913255" y="582295"/>
            <a:ext cx="7547610" cy="5692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第一部分（1）：叶老先生逝世我深感悲伤</a:t>
            </a:r>
          </a:p>
          <a:p>
            <a:r>
              <a:rPr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第二部分（2—8）：叶老先生待人宽待己严</a:t>
            </a:r>
          </a:p>
          <a:p>
            <a:pPr lvl="1"/>
            <a:r>
              <a:rPr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总写叶老先生品行</a:t>
            </a:r>
            <a:r>
              <a:rPr lang="zh-CN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sz="28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2"/>
            <a:r>
              <a:rPr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叶老待人宽厚</a:t>
            </a:r>
            <a:r>
              <a:rPr lang="zh-CN"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zh-CN"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sz="280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3"/>
            <a:r>
              <a:rPr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代描标点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sz="280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3"/>
            <a:r>
              <a:rPr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润改文章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sz="280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3"/>
            <a:r>
              <a:rPr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恭送客人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sz="280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3"/>
            <a:r>
              <a:rPr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真诚复信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sz="280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2"/>
            <a:r>
              <a:rPr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叶老待己严格</a:t>
            </a:r>
            <a:r>
              <a:rPr lang="zh-CN"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6</a:t>
            </a:r>
            <a:r>
              <a:rPr lang="zh-CN" sz="28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sz="280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3"/>
            <a:r>
              <a:rPr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写话重风格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6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sz="280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3"/>
            <a:r>
              <a:rPr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文风重简洁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7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sz="280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lvl="3"/>
            <a:r>
              <a:rPr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写作求完美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lang="en-US" alt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8</a:t>
            </a:r>
            <a:r>
              <a:rPr lang="zh-CN" sz="28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endParaRPr sz="280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第三部分（9）：学叶老先生为人为文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8080375" y="3724910"/>
            <a:ext cx="3521710" cy="1946910"/>
            <a:chOff x="12725" y="5866"/>
            <a:chExt cx="5546" cy="3066"/>
          </a:xfrm>
        </p:grpSpPr>
        <p:sp>
          <p:nvSpPr>
            <p:cNvPr id="3" name="圆角矩形 2"/>
            <p:cNvSpPr/>
            <p:nvPr/>
          </p:nvSpPr>
          <p:spPr>
            <a:xfrm>
              <a:off x="12725" y="5866"/>
              <a:ext cx="4459" cy="3066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13081" y="6297"/>
              <a:ext cx="5191" cy="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400">
                  <a:latin typeface="华文行楷" panose="02010800040101010101" charset="-122"/>
                  <a:ea typeface="华文行楷" panose="02010800040101010101" charset="-122"/>
                </a:rPr>
                <a:t>叙议结合</a:t>
              </a:r>
            </a:p>
            <a:p>
              <a:r>
                <a:rPr lang="zh-CN" altLang="en-US" sz="4400">
                  <a:latin typeface="华文行楷" panose="02010800040101010101" charset="-122"/>
                  <a:ea typeface="华文行楷" panose="02010800040101010101" charset="-122"/>
                </a:rPr>
                <a:t>首尾呼应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0790" y="618490"/>
            <a:ext cx="9886315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sz="4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思考：</a:t>
            </a:r>
            <a:r>
              <a:rPr lang="zh-CN" sz="4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文中所描写的这些事情有什么共同点呢？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343025" y="2189480"/>
            <a:ext cx="92144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1"/>
            <a:r>
              <a:rPr sz="3600" b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都是生活中的小事。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240790" y="2962275"/>
            <a:ext cx="10346690" cy="34766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sz="40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以小见大</a:t>
            </a:r>
            <a:r>
              <a:rPr lang="zh-CN" sz="3600" b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，见微知著，小事件可见大品格。叶圣陶的德行源于仁心，成于小节，并在任何情况下都能够保持，这是难能可贵的!作者摘取生活中的这些小事加以整合，更能展现真实的叶圣陶先生，他的形象也因这些片段和细节真切丰厚起来，更能引起普通读者强烈的情感共鸣。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359535" y="2417445"/>
            <a:ext cx="1083056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60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</a:rPr>
              <a:t>三、品读文字，读叶老其人</a:t>
            </a:r>
          </a:p>
        </p:txBody>
      </p:sp>
    </p:spTree>
  </p:cSld>
  <p:clrMapOvr>
    <a:masterClrMapping/>
  </p:clrMapOvr>
  <p:transition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454150" y="1783080"/>
            <a:ext cx="9282430" cy="3291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4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sz="4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文章所描绘的这些小事，哪一件最打动你？从中你可以看出叶圣陶先生是一个怎样的人？</a:t>
            </a:r>
            <a:r>
              <a:rPr lang="zh-CN" sz="4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找出最能表现他品德的语句，简要分析。</a:t>
            </a:r>
            <a:endParaRPr lang="zh-CN" altLang="en-US" sz="4400" dirty="0">
              <a:solidFill>
                <a:srgbClr val="A96A00"/>
              </a:solidFill>
            </a:endParaRPr>
          </a:p>
          <a:p>
            <a:endParaRPr lang="zh-CN" sz="44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624840" y="1068070"/>
            <a:ext cx="6743065" cy="2011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en-US" sz="32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待人厚，</a:t>
            </a:r>
            <a:r>
              <a:rPr lang="zh-CN" altLang="zh-CN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无论是在工作上还是生活中，对待他人都谦虚真诚、彬彬有礼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、</a:t>
            </a:r>
            <a:r>
              <a:rPr lang="zh-CN" altLang="zh-CN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宽厚温和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的人</a:t>
            </a:r>
            <a:r>
              <a:rPr lang="zh-CN" altLang="zh-CN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；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17525" y="3333115"/>
            <a:ext cx="6748780" cy="2011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en-US" sz="32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律己严，</a:t>
            </a:r>
            <a:r>
              <a:rPr lang="zh-CN" altLang="zh-CN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在文字方面对自己要求严格、追求完美、一丝不苟、以身作则、鞠躬尽瘁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、令人敬仰的人。</a:t>
            </a:r>
          </a:p>
        </p:txBody>
      </p:sp>
      <p:pic>
        <p:nvPicPr>
          <p:cNvPr id="2097156" name="图片 1"/>
          <p:cNvPicPr>
            <a:picLocks noChangeAspect="1"/>
          </p:cNvPicPr>
          <p:nvPr/>
        </p:nvPicPr>
        <p:blipFill>
          <a:blip r:embed="rId3"/>
          <a:srcRect r="19663"/>
          <a:stretch>
            <a:fillRect/>
          </a:stretch>
        </p:blipFill>
        <p:spPr>
          <a:xfrm>
            <a:off x="7600315" y="848995"/>
            <a:ext cx="3964305" cy="4888230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359535" y="2417445"/>
            <a:ext cx="1083056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6000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</a:rPr>
              <a:t>四、诵读咀嚼，品老张其情</a:t>
            </a:r>
          </a:p>
        </p:txBody>
      </p:sp>
    </p:spTree>
  </p:cSld>
  <p:clrMapOvr>
    <a:masterClrMapping/>
  </p:clrMapOvr>
  <p:transition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51890" y="2179955"/>
            <a:ext cx="9886315" cy="2122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sz="4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思考：</a:t>
            </a:r>
            <a:r>
              <a:rPr lang="zh-CN" sz="4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对于叶圣陶先生，作者有哪些高度的评价？并结合具体语句分析文中作者的情感。</a:t>
            </a:r>
          </a:p>
        </p:txBody>
      </p:sp>
    </p:spTree>
  </p:cSld>
  <p:clrMapOvr>
    <a:masterClrMapping/>
  </p:clrMapOvr>
  <p:transition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28345" y="1028700"/>
            <a:ext cx="1073340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sz="36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“躬行君子，则吾未之有得。”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87755" y="1860550"/>
            <a:ext cx="1091628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躬行：即事事皆求实践，不事空言。</a:t>
            </a:r>
          </a:p>
          <a:p>
            <a:r>
              <a:rPr lang="zh-CN" sz="32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做一个身体力行的君子，那我还没有做到。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96315" y="3323590"/>
            <a:ext cx="1046543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6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sz="36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学而不厌，诲人不倦，何有于我哉？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087755" y="4093845"/>
            <a:ext cx="970851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厌：满足；诲：教诲</a:t>
            </a:r>
          </a:p>
          <a:p>
            <a:r>
              <a:rPr lang="zh-CN" sz="32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何有于我哉：宾语前置句，“于我有何哉！”</a:t>
            </a:r>
          </a:p>
          <a:p>
            <a:r>
              <a:rPr lang="zh-CN" sz="320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学习不觉得满足，教人不知道疲倦，对我来说还有什么遗憾的呢！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44855" y="1016635"/>
            <a:ext cx="832104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457200"/>
            <a:r>
              <a:rPr lang="zh-CN" sz="4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思考：</a:t>
            </a:r>
            <a:r>
              <a:rPr lang="zh-CN" altLang="en-US" sz="4400" dirty="0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第一段</a:t>
            </a:r>
            <a:r>
              <a:rPr lang="en-US" altLang="zh-CN" sz="4400" dirty="0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lang="zh-CN" altLang="en-US" sz="4400" dirty="0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双层的悲哀</a:t>
            </a:r>
            <a:r>
              <a:rPr lang="en-US" altLang="zh-CN" sz="4400" dirty="0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”</a:t>
            </a:r>
            <a:r>
              <a:rPr lang="zh-CN" altLang="en-US" sz="4400" dirty="0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sym typeface="+mn-ea"/>
              </a:rPr>
              <a:t>有怎样的含义？</a:t>
            </a:r>
            <a:endParaRPr lang="zh-CN" altLang="en-US" sz="4400" dirty="0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048686" name="TextBox 5"/>
          <p:cNvSpPr txBox="1"/>
          <p:nvPr/>
        </p:nvSpPr>
        <p:spPr>
          <a:xfrm>
            <a:off x="1068070" y="2597785"/>
            <a:ext cx="1046353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en-US" altLang="en-US" sz="3200" b="0" dirty="0">
                <a:solidFill>
                  <a:srgbClr val="36363D"/>
                </a:solidFill>
                <a:latin typeface="楷体" panose="02010609060101010101" charset="-122"/>
                <a:ea typeface="楷体" panose="02010609060101010101" charset="-122"/>
              </a:rPr>
              <a:t>（1）</a:t>
            </a:r>
            <a:r>
              <a:rPr lang="zh-CN" altLang="en-US" sz="3200" b="0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叶老先生</a:t>
            </a:r>
            <a:r>
              <a:rPr lang="zh-CN" altLang="en-US" sz="3200" b="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对我国的教育事业做出了巨大的贡献，他的离世</a:t>
            </a:r>
            <a:r>
              <a:rPr lang="zh-CN" altLang="en-US" sz="3200" b="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不仅是</a:t>
            </a:r>
            <a:r>
              <a:rPr lang="en-US" altLang="zh-CN" sz="3200" b="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3200" b="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我</a:t>
            </a:r>
            <a:r>
              <a:rPr lang="en-US" altLang="zh-CN" sz="3200" b="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3200" b="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的悲哀，更是全国人民的悲哀。</a:t>
            </a:r>
            <a:endParaRPr lang="zh-CN" altLang="en-US" sz="3200" b="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en-US" altLang="en-US" sz="3200" b="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（2）</a:t>
            </a:r>
            <a:r>
              <a:rPr lang="zh-CN" altLang="en-US" sz="3200" b="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此外，叶老先生逝世的时间是除夕</a:t>
            </a:r>
            <a:r>
              <a:rPr lang="en-US" altLang="en-US" sz="3200" b="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，乐</a:t>
            </a:r>
            <a:r>
              <a:rPr lang="en-US" altLang="en-US" sz="3200" b="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景反衬哀情</a:t>
            </a:r>
            <a:r>
              <a:rPr lang="en-US" altLang="en-US" sz="3200" b="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</a:t>
            </a:r>
            <a:r>
              <a:rPr lang="zh-CN" altLang="en-US" sz="3200" b="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其离世就更加增添一层悲哀。</a:t>
            </a:r>
          </a:p>
          <a:p>
            <a:pPr indent="457200" fontAlgn="auto"/>
            <a:r>
              <a:rPr lang="en-US" altLang="zh-CN" sz="3200" b="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3200" b="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双层</a:t>
            </a:r>
            <a:r>
              <a:rPr lang="en-US" altLang="zh-CN" sz="3200" b="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3200" b="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言其哀痛之深。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6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8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44855" y="1459865"/>
            <a:ext cx="832104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457200"/>
            <a:r>
              <a:rPr lang="zh-CN" sz="4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品析：</a:t>
            </a:r>
            <a:r>
              <a:rPr lang="en-US" altLang="zh-CN" sz="4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4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叶圣陶先生，人，往矣，我常常想到他的业绩。</a:t>
            </a:r>
            <a:r>
              <a:rPr lang="en-US" altLang="zh-CN" sz="4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endParaRPr lang="en-US" altLang="zh-CN" sz="4400" dirty="0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048686" name="TextBox 5"/>
          <p:cNvSpPr txBox="1"/>
          <p:nvPr/>
        </p:nvSpPr>
        <p:spPr>
          <a:xfrm>
            <a:off x="1084580" y="3227705"/>
            <a:ext cx="1046353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zh-CN" altLang="en-US" sz="36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 表现逗号的停顿表现了作者无奈、沉痛与悲哀。</a:t>
            </a:r>
          </a:p>
          <a:p>
            <a:r>
              <a:rPr lang="en-US" altLang="zh-CN" sz="36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 “</a:t>
            </a:r>
            <a:r>
              <a:rPr lang="zh-CN" altLang="en-US" sz="36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常常</a:t>
            </a:r>
            <a:r>
              <a:rPr lang="en-US" altLang="zh-CN" sz="36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360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</a:rPr>
              <a:t>一词表达了对叶老的深切怀念。</a:t>
            </a:r>
            <a:endParaRPr lang="zh-CN" altLang="en-US" sz="3600" b="0" dirty="0">
              <a:solidFill>
                <a:srgbClr val="0070C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6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3"/>
          <a:srcRect l="8639" t="36351" r="7352" b="37399"/>
          <a:stretch>
            <a:fillRect/>
          </a:stretch>
        </p:blipFill>
        <p:spPr>
          <a:xfrm>
            <a:off x="181610" y="275590"/>
            <a:ext cx="4742815" cy="14820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4" name="标题 1"/>
          <p:cNvSpPr>
            <a:spLocks noGrp="1"/>
          </p:cNvSpPr>
          <p:nvPr/>
        </p:nvSpPr>
        <p:spPr>
          <a:xfrm>
            <a:off x="1219835" y="444818"/>
            <a:ext cx="2665413" cy="11430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/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小 结</a:t>
            </a:r>
          </a:p>
        </p:txBody>
      </p:sp>
      <p:sp>
        <p:nvSpPr>
          <p:cNvPr id="1048689" name="内容占位符 4"/>
          <p:cNvSpPr>
            <a:spLocks noGrp="1"/>
          </p:cNvSpPr>
          <p:nvPr>
            <p:ph sz="half" idx="2"/>
          </p:nvPr>
        </p:nvSpPr>
        <p:spPr>
          <a:xfrm>
            <a:off x="1365250" y="2195830"/>
            <a:ext cx="8916670" cy="24663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40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sz="4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本文通过回忆叶圣陶先生日常生活与工作中的小事，表现了叶老先生待人厚为人宽、律己严的节操和风范，字里行间</a:t>
            </a:r>
            <a:r>
              <a:rPr lang="zh-CN" sz="40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透露着作者的追思和敬仰之情!</a:t>
            </a:r>
          </a:p>
        </p:txBody>
      </p:sp>
    </p:spTree>
  </p:cSld>
  <p:clrMapOvr>
    <a:masterClrMapping/>
  </p:clrMapOvr>
  <p:transition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rcRect l="8639" t="36351" r="7352" b="37399"/>
          <a:stretch>
            <a:fillRect/>
          </a:stretch>
        </p:blipFill>
        <p:spPr>
          <a:xfrm>
            <a:off x="97790" y="232410"/>
            <a:ext cx="3769995" cy="1177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650240" y="267018"/>
            <a:ext cx="2665413" cy="1143000"/>
          </a:xfrm>
        </p:spPr>
        <p:txBody>
          <a:bodyPr vert="horz" wrap="square" lIns="91440" tIns="45720" rIns="91440" bIns="45720" anchor="ctr"/>
          <a:lstStyle/>
          <a:p>
            <a:pPr algn="l" eaLnBrk="1" hangingPunct="1"/>
            <a:r>
              <a:rPr lang="zh-CN" altLang="en-US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合作探究</a:t>
            </a:r>
            <a:endParaRPr lang="zh-CN" altLang="en-US" b="1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60045" y="1529080"/>
            <a:ext cx="8927465" cy="18630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思考：</a:t>
            </a:r>
            <a:r>
              <a:rPr lang="zh-CN" altLang="en-US" sz="32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作者在文中用了一个什么词来表述叶圣陶先生的语文主张？这种风格具体讲的是什么？你认为这种主张有没有道理？</a:t>
            </a:r>
            <a:endParaRPr lang="zh-CN" altLang="en-US" sz="3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9430" y="3651250"/>
            <a:ext cx="10682605" cy="18630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  <a:buClrTx/>
              <a:buSzTx/>
            </a:pP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    </a:t>
            </a:r>
            <a:r>
              <a:rPr lang="zh-CN" altLang="en-US" sz="3200" b="0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“写话”</a:t>
            </a:r>
            <a:r>
              <a:rPr lang="zh-CN" altLang="en-US" sz="3200" b="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：</a:t>
            </a:r>
            <a:r>
              <a:rPr lang="zh-CN" altLang="en-US" sz="3200" b="0" dirty="0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平易自然，鲜明简洁，细致恳切，念，顺口，听，悦耳，说像话还不够，就是话。还特别重视“简洁”。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9" name="内容占位符 4"/>
          <p:cNvSpPr>
            <a:spLocks noGrp="1"/>
          </p:cNvSpPr>
          <p:nvPr>
            <p:ph sz="half" idx="2"/>
          </p:nvPr>
        </p:nvSpPr>
        <p:spPr>
          <a:xfrm>
            <a:off x="1636395" y="2195830"/>
            <a:ext cx="8916670" cy="246634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我见到</a:t>
            </a:r>
            <a:r>
              <a:rPr lang="zh-CN" altLang="en-US" sz="40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了</a:t>
            </a: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老师</a:t>
            </a:r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——我</a:t>
            </a: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见到老师</a:t>
            </a:r>
          </a:p>
          <a:p>
            <a:pPr marL="0" indent="0" algn="ctr"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吸烟不</a:t>
            </a:r>
            <a:r>
              <a:rPr lang="zh-CN" altLang="en-US" sz="40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太</a:t>
            </a: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好</a:t>
            </a:r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吸烟不好</a:t>
            </a:r>
          </a:p>
          <a:p>
            <a:pPr marL="0" indent="0" algn="ctr"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那个人我不</a:t>
            </a:r>
            <a:r>
              <a:rPr lang="zh-CN" altLang="en-US" sz="40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太</a:t>
            </a: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认识</a:t>
            </a:r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那个人我不认识</a:t>
            </a:r>
          </a:p>
          <a:p>
            <a:pPr marL="0" indent="0">
              <a:buNone/>
            </a:pPr>
            <a:endParaRPr lang="zh-CN" altLang="en-US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marL="0" indent="0">
              <a:buNone/>
            </a:pP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</a:p>
        </p:txBody>
      </p:sp>
    </p:spTree>
  </p:cSld>
  <p:clrMapOvr>
    <a:masterClrMapping/>
  </p:clrMapOvr>
  <p:transition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849" name="组合 15"/>
          <p:cNvGrpSpPr/>
          <p:nvPr/>
        </p:nvGrpSpPr>
        <p:grpSpPr bwMode="auto">
          <a:xfrm>
            <a:off x="46559" y="-26977"/>
            <a:ext cx="2677166" cy="666185"/>
            <a:chOff x="70" y="-63"/>
            <a:chExt cx="3161" cy="786"/>
          </a:xfrm>
        </p:grpSpPr>
        <p:sp>
          <p:nvSpPr>
            <p:cNvPr id="78851" name="文本框 6"/>
            <p:cNvSpPr txBox="1">
              <a:spLocks noChangeArrowheads="1"/>
            </p:cNvSpPr>
            <p:nvPr/>
          </p:nvSpPr>
          <p:spPr bwMode="auto">
            <a:xfrm>
              <a:off x="678" y="-63"/>
              <a:ext cx="2468" cy="78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3735">
                  <a:latin typeface="楷体" panose="02010609060101010101" charset="-122"/>
                  <a:ea typeface="楷体" panose="02010609060101010101" charset="-122"/>
                  <a:cs typeface="Heiti SC Medium"/>
                </a:rPr>
                <a:t>课堂检测</a:t>
              </a:r>
            </a:p>
          </p:txBody>
        </p:sp>
        <p:cxnSp>
          <p:nvCxnSpPr>
            <p:cNvPr id="18" name="直线连接符 9"/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菱形 18"/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kumimoji="1" lang="zh-CN" altLang="en-US" sz="32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076712" y="1317095"/>
            <a:ext cx="9914115" cy="3046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A.</a:t>
            </a:r>
            <a:r>
              <a:rPr lang="zh-CN" altLang="zh-CN" sz="3200" b="1" u="sng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别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扭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(</a:t>
            </a:r>
            <a:r>
              <a:rPr lang="en-US" altLang="zh-CN" sz="3200" dirty="0" err="1">
                <a:latin typeface="汉语拼音" panose="000B0604020202020204" pitchFamily="34" charset="0"/>
                <a:ea typeface="楷体" panose="02010609060101010101" charset="-122"/>
                <a:cs typeface="汉语拼音" panose="000B0604020202020204" pitchFamily="34" charset="0"/>
              </a:rPr>
              <a:t>bié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)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　　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 </a:t>
            </a:r>
            <a:r>
              <a:rPr lang="zh-CN" altLang="zh-CN" sz="3200" b="1" u="sng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譬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如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(</a:t>
            </a:r>
            <a:r>
              <a:rPr lang="en-US" altLang="zh-CN" sz="3200" dirty="0" err="1">
                <a:latin typeface="汉语拼音" panose="000B0604020202020204" pitchFamily="34" charset="0"/>
                <a:ea typeface="楷体" panose="02010609060101010101" charset="-122"/>
                <a:cs typeface="汉语拼音" panose="000B0604020202020204" pitchFamily="34" charset="0"/>
              </a:rPr>
              <a:t>pì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)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　　 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   </a:t>
            </a:r>
            <a:r>
              <a:rPr lang="zh-CN" altLang="zh-CN" sz="3200" b="1" u="sng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鞠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躬尽瘁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(</a:t>
            </a:r>
            <a:r>
              <a:rPr lang="en-US" altLang="zh-CN" sz="3200" dirty="0" err="1">
                <a:latin typeface="汉语拼音" panose="000B0604020202020204" pitchFamily="34" charset="0"/>
                <a:ea typeface="楷体" panose="02010609060101010101" charset="-122"/>
                <a:cs typeface="汉语拼音" panose="000B0604020202020204" pitchFamily="34" charset="0"/>
              </a:rPr>
              <a:t>jū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)</a:t>
            </a:r>
            <a:endParaRPr lang="zh-CN" altLang="zh-CN" sz="3200" b="1" dirty="0">
              <a:latin typeface="+mn-lt"/>
              <a:ea typeface="楷体" panose="02010609060101010101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B.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业</a:t>
            </a:r>
            <a:r>
              <a:rPr lang="zh-CN" altLang="zh-CN" sz="3200" b="1" u="sng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绩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(</a:t>
            </a:r>
            <a:r>
              <a:rPr lang="en-US" altLang="zh-CN" sz="3200" dirty="0">
                <a:latin typeface="汉语拼音" panose="000B0604020202020204" pitchFamily="34" charset="0"/>
                <a:ea typeface="楷体" panose="02010609060101010101" charset="-122"/>
                <a:cs typeface="汉语拼音" panose="000B0604020202020204" pitchFamily="34" charset="0"/>
              </a:rPr>
              <a:t>jì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)           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字</a:t>
            </a:r>
            <a:r>
              <a:rPr lang="zh-CN" altLang="zh-CN" sz="3200" b="1" u="sng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帖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(</a:t>
            </a:r>
            <a:r>
              <a:rPr lang="en-US" altLang="zh-CN" sz="3200" dirty="0" err="1">
                <a:latin typeface="汉语拼音" panose="000B0604020202020204" pitchFamily="34" charset="0"/>
                <a:ea typeface="楷体" panose="02010609060101010101" charset="-122"/>
                <a:cs typeface="汉语拼音" panose="000B0604020202020204" pitchFamily="34" charset="0"/>
              </a:rPr>
              <a:t>tiē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)         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细致</a:t>
            </a:r>
            <a:r>
              <a:rPr lang="zh-CN" altLang="zh-CN" sz="3200" b="1" u="sng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恳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切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(</a:t>
            </a:r>
            <a:r>
              <a:rPr lang="en-US" altLang="zh-CN" sz="3200" dirty="0" err="1">
                <a:latin typeface="汉语拼音" panose="000B0604020202020204" pitchFamily="34" charset="0"/>
                <a:ea typeface="楷体" panose="02010609060101010101" charset="-122"/>
                <a:cs typeface="汉语拼音" panose="000B0604020202020204" pitchFamily="34" charset="0"/>
              </a:rPr>
              <a:t>kěn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)</a:t>
            </a:r>
            <a:endParaRPr lang="zh-CN" altLang="zh-CN" sz="3200" b="1" dirty="0">
              <a:latin typeface="+mn-lt"/>
              <a:ea typeface="楷体" panose="02010609060101010101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C.</a:t>
            </a:r>
            <a:r>
              <a:rPr lang="zh-CN" altLang="zh-CN" sz="3200" b="1" u="sng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恢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复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(</a:t>
            </a:r>
            <a:r>
              <a:rPr lang="en-US" altLang="zh-CN" sz="3200" dirty="0">
                <a:latin typeface="汉语拼音" panose="000B0604020202020204" pitchFamily="34" charset="0"/>
                <a:ea typeface="楷体" panose="02010609060101010101" charset="-122"/>
                <a:cs typeface="汉语拼音" panose="000B0604020202020204" pitchFamily="34" charset="0"/>
              </a:rPr>
              <a:t>huī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)        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商</a:t>
            </a:r>
            <a:r>
              <a:rPr lang="zh-CN" altLang="zh-CN" sz="3200" b="1" u="sng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酌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(</a:t>
            </a:r>
            <a:r>
              <a:rPr lang="en-US" altLang="zh-CN" sz="3200" dirty="0">
                <a:latin typeface="汉语拼音" panose="000B0604020202020204" pitchFamily="34" charset="0"/>
                <a:ea typeface="楷体" panose="02010609060101010101" charset="-122"/>
                <a:cs typeface="汉语拼音" panose="000B0604020202020204" pitchFamily="34" charset="0"/>
              </a:rPr>
              <a:t>zhuó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)       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颠</a:t>
            </a:r>
            <a:r>
              <a:rPr lang="zh-CN" altLang="zh-CN" sz="3200" b="1" u="sng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沛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流离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(</a:t>
            </a:r>
            <a:r>
              <a:rPr lang="en-US" altLang="zh-CN" sz="3200" dirty="0" err="1">
                <a:latin typeface="汉语拼音" panose="000B0604020202020204" pitchFamily="34" charset="0"/>
                <a:ea typeface="楷体" panose="02010609060101010101" charset="-122"/>
                <a:cs typeface="汉语拼音" panose="000B0604020202020204" pitchFamily="34" charset="0"/>
              </a:rPr>
              <a:t>pèi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)</a:t>
            </a:r>
            <a:endParaRPr lang="zh-CN" altLang="zh-CN" sz="3200" b="1" dirty="0">
              <a:latin typeface="+mn-lt"/>
              <a:ea typeface="楷体" panose="02010609060101010101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D.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累</a:t>
            </a:r>
            <a:r>
              <a:rPr lang="zh-CN" altLang="zh-CN" sz="3200" b="1" u="sng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赘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(</a:t>
            </a:r>
            <a:r>
              <a:rPr lang="en-US" altLang="zh-CN" sz="3200" dirty="0" err="1">
                <a:latin typeface="汉语拼音" panose="000B0604020202020204" pitchFamily="34" charset="0"/>
                <a:ea typeface="楷体" panose="02010609060101010101" charset="-122"/>
                <a:cs typeface="汉语拼音" panose="000B0604020202020204" pitchFamily="34" charset="0"/>
              </a:rPr>
              <a:t>zhui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)      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拖</a:t>
            </a:r>
            <a:r>
              <a:rPr lang="zh-CN" altLang="zh-CN" sz="3200" b="1" u="sng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沓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(</a:t>
            </a:r>
            <a:r>
              <a:rPr lang="en-US" altLang="zh-CN" sz="3200" dirty="0">
                <a:latin typeface="汉语拼音" panose="000B0604020202020204" pitchFamily="34" charset="0"/>
                <a:ea typeface="楷体" panose="02010609060101010101" charset="-122"/>
                <a:cs typeface="汉语拼音" panose="000B0604020202020204" pitchFamily="34" charset="0"/>
              </a:rPr>
              <a:t>tā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)            </a:t>
            </a:r>
            <a:r>
              <a:rPr lang="zh-CN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以身作</a:t>
            </a:r>
            <a:r>
              <a:rPr lang="zh-CN" altLang="en-US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则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(</a:t>
            </a:r>
            <a:r>
              <a:rPr lang="en-US" altLang="zh-CN" sz="3200" dirty="0" err="1">
                <a:latin typeface="汉语拼音" panose="000B0604020202020204" pitchFamily="34" charset="0"/>
                <a:ea typeface="楷体" panose="02010609060101010101" charset="-122"/>
                <a:cs typeface="汉语拼音" panose="000B0604020202020204" pitchFamily="34" charset="0"/>
              </a:rPr>
              <a:t>zé</a:t>
            </a:r>
            <a:r>
              <a:rPr lang="en-US" altLang="zh-CN" sz="3200" b="1" dirty="0">
                <a:latin typeface="+mn-lt"/>
                <a:ea typeface="楷体" panose="02010609060101010101" charset="-122"/>
                <a:cs typeface="宋体" panose="02010600030101010101" pitchFamily="2" charset="-122"/>
              </a:rPr>
              <a:t>) </a:t>
            </a:r>
          </a:p>
        </p:txBody>
      </p:sp>
      <p:sp>
        <p:nvSpPr>
          <p:cNvPr id="2" name="矩形 1"/>
          <p:cNvSpPr/>
          <p:nvPr/>
        </p:nvSpPr>
        <p:spPr>
          <a:xfrm>
            <a:off x="777708" y="4772939"/>
            <a:ext cx="10431843" cy="1266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【</a:t>
            </a:r>
            <a:r>
              <a:rPr lang="zh-CN" altLang="zh-CN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解析</a:t>
            </a:r>
            <a:r>
              <a:rPr lang="en-US" altLang="zh-CN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】A</a:t>
            </a:r>
            <a:r>
              <a:rPr lang="zh-CN" altLang="zh-CN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项</a:t>
            </a:r>
            <a:r>
              <a:rPr lang="zh-CN" altLang="en-US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r>
              <a:rPr lang="zh-CN" altLang="zh-CN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“别”应读</a:t>
            </a:r>
            <a:r>
              <a:rPr lang="en-US" altLang="zh-CN" sz="2935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bi</a:t>
            </a:r>
            <a:r>
              <a:rPr lang="zh-CN" altLang="zh-CN" sz="2935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è</a:t>
            </a:r>
            <a:r>
              <a:rPr lang="en-US" altLang="zh-CN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;B</a:t>
            </a:r>
            <a:r>
              <a:rPr lang="zh-CN" altLang="zh-CN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项</a:t>
            </a:r>
            <a:r>
              <a:rPr lang="zh-CN" altLang="en-US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r>
              <a:rPr lang="zh-CN" altLang="zh-CN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“帖”应读</a:t>
            </a:r>
            <a:r>
              <a:rPr lang="en-US" altLang="zh-CN" sz="2935" dirty="0" err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ti</a:t>
            </a:r>
            <a:r>
              <a:rPr lang="zh-CN" altLang="zh-CN" sz="2935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è</a:t>
            </a:r>
            <a:r>
              <a:rPr lang="en-US" altLang="zh-CN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;D</a:t>
            </a:r>
            <a:r>
              <a:rPr lang="zh-CN" altLang="zh-CN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项</a:t>
            </a:r>
            <a:r>
              <a:rPr lang="zh-CN" altLang="en-US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r>
              <a:rPr lang="zh-CN" altLang="zh-CN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“沓”应读</a:t>
            </a:r>
            <a:r>
              <a:rPr lang="en-US" altLang="zh-CN" sz="2935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t</a:t>
            </a:r>
            <a:r>
              <a:rPr lang="zh-CN" altLang="zh-CN" sz="2935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à</a:t>
            </a:r>
            <a:r>
              <a:rPr lang="zh-CN" altLang="zh-CN" sz="2935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</p:txBody>
      </p:sp>
      <p:sp>
        <p:nvSpPr>
          <p:cNvPr id="3" name="矩形 2"/>
          <p:cNvSpPr/>
          <p:nvPr/>
        </p:nvSpPr>
        <p:spPr>
          <a:xfrm>
            <a:off x="7190608" y="531619"/>
            <a:ext cx="632361" cy="954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735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</a:rPr>
              <a:t>C</a:t>
            </a:r>
          </a:p>
        </p:txBody>
      </p:sp>
      <p:sp>
        <p:nvSpPr>
          <p:cNvPr id="4" name="矩形 3"/>
          <p:cNvSpPr/>
          <p:nvPr/>
        </p:nvSpPr>
        <p:spPr>
          <a:xfrm>
            <a:off x="623295" y="741121"/>
            <a:ext cx="8543614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2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</a:t>
            </a:r>
            <a:r>
              <a:rPr lang="zh-CN" altLang="zh-CN" sz="32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下列加</a:t>
            </a:r>
            <a:r>
              <a:rPr lang="zh-CN" altLang="en-US" sz="32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线</a:t>
            </a:r>
            <a:r>
              <a:rPr lang="zh-CN" altLang="zh-CN" sz="32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字注音全对的一项是　</a:t>
            </a:r>
            <a:r>
              <a:rPr lang="en-US" altLang="zh-CN" sz="32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</a:t>
            </a:r>
            <a:r>
              <a:rPr lang="zh-CN" altLang="zh-CN" sz="32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　　</a:t>
            </a:r>
            <a:r>
              <a:rPr lang="en-US" altLang="zh-CN" sz="3200" b="1" dirty="0">
                <a:solidFill>
                  <a:prstClr val="black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)</a:t>
            </a:r>
            <a:endParaRPr lang="zh-CN" altLang="zh-CN" sz="3200" b="1" dirty="0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850255" y="798195"/>
            <a:ext cx="2636520" cy="52622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(  )</a:t>
            </a:r>
            <a:r>
              <a:rPr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报告</a:t>
            </a:r>
          </a:p>
          <a:p>
            <a:pPr algn="l"/>
            <a:r>
              <a:rPr lang="en-US"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(  )</a:t>
            </a:r>
            <a:r>
              <a:rPr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朋友</a:t>
            </a:r>
          </a:p>
          <a:p>
            <a:pPr algn="l"/>
            <a:r>
              <a:rPr lang="en-US"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(  )</a:t>
            </a:r>
            <a:r>
              <a:rPr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恶</a:t>
            </a:r>
          </a:p>
          <a:p>
            <a:pPr algn="l"/>
            <a:r>
              <a:rPr lang="en-US"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(  )</a:t>
            </a:r>
            <a:r>
              <a:rPr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买卖</a:t>
            </a:r>
          </a:p>
          <a:p>
            <a:pPr algn="l"/>
            <a:r>
              <a:rPr lang="en-US"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(  )</a:t>
            </a:r>
            <a:r>
              <a:rPr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曲</a:t>
            </a:r>
          </a:p>
          <a:p>
            <a:pPr algn="l"/>
            <a:r>
              <a:rPr lang="en-US"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(  )</a:t>
            </a:r>
            <a:r>
              <a:rPr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媒</a:t>
            </a:r>
          </a:p>
          <a:p>
            <a:pPr algn="l"/>
            <a:r>
              <a:rPr lang="en-US"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(  )</a:t>
            </a:r>
            <a:r>
              <a:rPr sz="4800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文章</a:t>
            </a:r>
            <a:endParaRPr lang="zh-CN" altLang="en-US" sz="48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259965" y="2244090"/>
            <a:ext cx="2756535" cy="1946910"/>
            <a:chOff x="12725" y="5866"/>
            <a:chExt cx="5547" cy="3066"/>
          </a:xfrm>
        </p:grpSpPr>
        <p:sp>
          <p:nvSpPr>
            <p:cNvPr id="3" name="圆角矩形 2"/>
            <p:cNvSpPr/>
            <p:nvPr/>
          </p:nvSpPr>
          <p:spPr>
            <a:xfrm>
              <a:off x="12725" y="5866"/>
              <a:ext cx="4459" cy="3066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13081" y="6019"/>
              <a:ext cx="5191" cy="27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540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A</a:t>
              </a:r>
              <a:r>
                <a:rPr lang="zh-CN" altLang="en-US" sz="540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、作</a:t>
              </a:r>
              <a:endParaRPr lang="en-US" altLang="zh-CN" sz="5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  <a:p>
              <a:r>
                <a:rPr lang="en-US" altLang="zh-CN" sz="540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B</a:t>
              </a:r>
              <a:r>
                <a:rPr lang="zh-CN" altLang="en-US" sz="5400"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、做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9" name="内容占位符 4"/>
          <p:cNvSpPr>
            <a:spLocks noGrp="1"/>
          </p:cNvSpPr>
          <p:nvPr>
            <p:ph sz="half" idx="2"/>
          </p:nvPr>
        </p:nvSpPr>
        <p:spPr>
          <a:xfrm>
            <a:off x="998855" y="868680"/>
            <a:ext cx="10191750" cy="5989320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sz="32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“作”常用来表示当作、作为和充当的意思，</a:t>
            </a:r>
            <a:r>
              <a:rPr sz="3200" b="1" dirty="0">
                <a:latin typeface="楷体" panose="02010609060101010101" charset="-122"/>
                <a:ea typeface="楷体" panose="02010609060101010101" charset="-122"/>
              </a:rPr>
              <a:t>如作罢、作别、作价、作保、作陪、过期作废、认贼作父，等等。</a:t>
            </a:r>
          </a:p>
          <a:p>
            <a:pPr marL="0" indent="0" algn="l">
              <a:buNone/>
            </a:pPr>
            <a:r>
              <a:rPr sz="32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“作”还常表示从事某种活动的意思，</a:t>
            </a:r>
            <a:r>
              <a:rPr sz="3200" b="1" dirty="0">
                <a:latin typeface="楷体" panose="02010609060101010101" charset="-122"/>
                <a:ea typeface="楷体" panose="02010609060101010101" charset="-122"/>
              </a:rPr>
              <a:t>如作案、作恶、作乐、作祟、作报告、作规定、作通知……等等。</a:t>
            </a:r>
          </a:p>
          <a:p>
            <a:pPr marL="0" indent="0" algn="l">
              <a:buNone/>
            </a:pPr>
            <a:r>
              <a:rPr sz="32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“作”还表示写作和作品的意思，</a:t>
            </a:r>
            <a:r>
              <a:rPr sz="3200" b="1" dirty="0">
                <a:latin typeface="楷体" panose="02010609060101010101" charset="-122"/>
                <a:ea typeface="楷体" panose="02010609060101010101" charset="-122"/>
              </a:rPr>
              <a:t>如作曲、作词、作文、著作……等。</a:t>
            </a:r>
          </a:p>
          <a:p>
            <a:pPr marL="0" indent="0" algn="l">
              <a:buNone/>
            </a:pPr>
            <a:r>
              <a:rPr sz="32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“作”也表示振作、起始和装作、发作的意思，</a:t>
            </a:r>
            <a:r>
              <a:rPr sz="3200" b="1" dirty="0">
                <a:latin typeface="楷体" panose="02010609060101010101" charset="-122"/>
                <a:ea typeface="楷体" panose="02010609060101010101" charset="-122"/>
              </a:rPr>
              <a:t>如一鼓作气、日出而作、装模作样、作呕。</a:t>
            </a:r>
          </a:p>
          <a:p>
            <a:pPr marL="0" indent="0" algn="l">
              <a:buNone/>
            </a:pPr>
            <a:r>
              <a:rPr sz="3200" b="1" dirty="0">
                <a:latin typeface="楷体" panose="02010609060101010101" charset="-122"/>
                <a:ea typeface="楷体" panose="02010609060101010101" charset="-122"/>
              </a:rPr>
              <a:t>“作古表示去世，“作为”表示所作所为或成绩，也都用“作”。</a:t>
            </a:r>
          </a:p>
          <a:p>
            <a:pPr marL="0" indent="0" algn="l"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</a:p>
        </p:txBody>
      </p:sp>
    </p:spTree>
  </p:cSld>
  <p:clrMapOvr>
    <a:masterClrMapping/>
  </p:clrMapOvr>
  <p:transition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9" name="内容占位符 4"/>
          <p:cNvSpPr>
            <a:spLocks noGrp="1"/>
          </p:cNvSpPr>
          <p:nvPr>
            <p:ph sz="half" idx="2"/>
          </p:nvPr>
        </p:nvSpPr>
        <p:spPr>
          <a:xfrm>
            <a:off x="1295400" y="987425"/>
            <a:ext cx="10191750" cy="5989320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sz="36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“做”表示从事某种工作或活动，</a:t>
            </a:r>
            <a:r>
              <a:rPr sz="3600" b="1" dirty="0">
                <a:latin typeface="楷体" panose="02010609060101010101" charset="-122"/>
                <a:ea typeface="楷体" panose="02010609060101010101" charset="-122"/>
              </a:rPr>
              <a:t>如做工、做法、做买卖、做准备，等等。</a:t>
            </a:r>
          </a:p>
          <a:p>
            <a:pPr marL="0" indent="0" algn="l">
              <a:buNone/>
            </a:pPr>
            <a:r>
              <a:rPr sz="36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“做”还表示制作和制造的意思，</a:t>
            </a:r>
            <a:r>
              <a:rPr sz="3600" b="1" dirty="0">
                <a:latin typeface="楷体" panose="02010609060101010101" charset="-122"/>
                <a:ea typeface="楷体" panose="02010609060101010101" charset="-122"/>
              </a:rPr>
              <a:t>如做衣服、做家具、做文章、做作业……等。</a:t>
            </a:r>
          </a:p>
          <a:p>
            <a:pPr marL="0" indent="0" algn="l">
              <a:buNone/>
            </a:pPr>
            <a:r>
              <a:rPr sz="36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“做”也表示当、充当的意思，</a:t>
            </a:r>
            <a:r>
              <a:rPr sz="3600" b="1" dirty="0">
                <a:latin typeface="楷体" panose="02010609060101010101" charset="-122"/>
                <a:ea typeface="楷体" panose="02010609060101010101" charset="-122"/>
              </a:rPr>
              <a:t>如做媒、做官、做老师。</a:t>
            </a:r>
          </a:p>
          <a:p>
            <a:pPr marL="0" indent="0" algn="l">
              <a:buNone/>
            </a:pPr>
            <a:r>
              <a:rPr sz="36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“做”还表示举行、举办或与做相关联的意思，</a:t>
            </a:r>
            <a:r>
              <a:rPr sz="3600" b="1" dirty="0">
                <a:latin typeface="楷体" panose="02010609060101010101" charset="-122"/>
                <a:ea typeface="楷体" panose="02010609060101010101" charset="-122"/>
              </a:rPr>
              <a:t>如做寿、做礼拜、做活动、做朋友 ……等等。</a:t>
            </a:r>
          </a:p>
          <a:p>
            <a:pPr marL="0" indent="0" algn="l">
              <a:buNone/>
            </a:pPr>
            <a:r>
              <a:rPr lang="zh-CN" altLang="en-US" sz="36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</a:p>
        </p:txBody>
      </p:sp>
    </p:spTree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《七彩课堂》课件模板（新）">
  <a:themeElements>
    <a:clrScheme name="自定义 1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2B3C5"/>
      </a:accent1>
      <a:accent2>
        <a:srgbClr val="F07474"/>
      </a:accent2>
      <a:accent3>
        <a:srgbClr val="FFBF53"/>
      </a:accent3>
      <a:accent4>
        <a:srgbClr val="673B77"/>
      </a:accent4>
      <a:accent5>
        <a:srgbClr val="00B9FA"/>
      </a:accent5>
      <a:accent6>
        <a:srgbClr val="BECE37"/>
      </a:accent6>
      <a:hlink>
        <a:srgbClr val="B381D9"/>
      </a:hlink>
      <a:folHlink>
        <a:srgbClr val="800080"/>
      </a:folHlink>
    </a:clrScheme>
    <a:fontScheme name="自定义 3">
      <a:majorFont>
        <a:latin typeface="Impact"/>
        <a:ea typeface="微软雅黑"/>
        <a:cs typeface=""/>
      </a:majorFont>
      <a:minorFont>
        <a:latin typeface="Times New Roman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pFill/>
        <a:ln>
          <a:noFill/>
        </a:ln>
        <a:effectLst>
          <a:outerShdw blurRad="444500" dist="254000" dir="8100000" algn="tr" rotWithShape="0">
            <a:prstClr val="black">
              <a:alpha val="5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1432</Words>
  <Application>Microsoft Office PowerPoint</Application>
  <PresentationFormat>自定义</PresentationFormat>
  <Paragraphs>136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28</vt:i4>
      </vt:variant>
    </vt:vector>
  </HeadingPairs>
  <TitlesOfParts>
    <vt:vector size="42" baseType="lpstr">
      <vt:lpstr>楷体</vt:lpstr>
      <vt:lpstr>宋体</vt:lpstr>
      <vt:lpstr>Calibri Light</vt:lpstr>
      <vt:lpstr>汉语拼音</vt:lpstr>
      <vt:lpstr>Calibri</vt:lpstr>
      <vt:lpstr>Impact</vt:lpstr>
      <vt:lpstr>华文行楷</vt:lpstr>
      <vt:lpstr>黑体</vt:lpstr>
      <vt:lpstr>华文新魏</vt:lpstr>
      <vt:lpstr>Times New Roman</vt:lpstr>
      <vt:lpstr>Arial</vt:lpstr>
      <vt:lpstr>自定义设计方案</vt:lpstr>
      <vt:lpstr>1_自定义设计方案</vt:lpstr>
      <vt:lpstr>《七彩课堂》课件模板（新）</vt:lpstr>
      <vt:lpstr>PowerPoint 演示文稿</vt:lpstr>
      <vt:lpstr>预习检测</vt:lpstr>
      <vt:lpstr>PowerPoint 演示文稿</vt:lpstr>
      <vt:lpstr>作者简介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合作探究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CSU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Bill</dc:creator>
  <cp:lastModifiedBy>夏敏</cp:lastModifiedBy>
  <cp:revision>403</cp:revision>
  <dcterms:created xsi:type="dcterms:W3CDTF">2017-01-10T08:07:00Z</dcterms:created>
  <dcterms:modified xsi:type="dcterms:W3CDTF">2021-05-29T05:46:04Z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2052-11.1.0.9998</vt:lpwstr>
  </property>
</Properties>
</file>