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handoutMasterIdLst>
    <p:handoutMasterId r:id="rId18"/>
  </p:handoutMasterIdLst>
  <p:sldIdLst>
    <p:sldId id="280" r:id="rId4"/>
    <p:sldId id="257" r:id="rId5"/>
    <p:sldId id="277" r:id="rId6"/>
    <p:sldId id="263" r:id="rId7"/>
    <p:sldId id="264" r:id="rId8"/>
    <p:sldId id="265" r:id="rId9"/>
    <p:sldId id="275" r:id="rId10"/>
    <p:sldId id="268" r:id="rId11"/>
    <p:sldId id="269" r:id="rId12"/>
    <p:sldId id="285" r:id="rId13"/>
    <p:sldId id="270" r:id="rId14"/>
    <p:sldId id="274" r:id="rId15"/>
    <p:sldId id="283" r:id="rId16"/>
    <p:sldId id="284" r:id="rId17"/>
  </p:sldIdLst>
  <p:sldSz cx="12192000" cy="6858000"/>
  <p:notesSz cx="6797675" cy="9926955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CC0000"/>
    <a:srgbClr val="FF33CC"/>
    <a:srgbClr val="202020"/>
    <a:srgbClr val="323232"/>
    <a:srgbClr val="CC3300"/>
    <a:srgbClr val="990000"/>
    <a:srgbClr val="FF8D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/>
    <p:restoredTop sz="94660"/>
  </p:normalViewPr>
  <p:slideViewPr>
    <p:cSldViewPr snapToGrid="0" showGuides="1">
      <p:cViewPr varScale="1">
        <p:scale>
          <a:sx n="68" d="100"/>
          <a:sy n="68" d="100"/>
        </p:scale>
        <p:origin x="-552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handoutMaster" Target="handoutMasters/handoutMaster1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88194" tIns="44097" rIns="88194" bIns="44097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4813" cy="495300"/>
          </a:xfrm>
          <a:prstGeom prst="rect">
            <a:avLst/>
          </a:prstGeom>
        </p:spPr>
        <p:txBody>
          <a:bodyPr vert="horz" lIns="88194" tIns="44097" rIns="88194" bIns="44097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18DA422-54C5-4CB5-BD5D-E3C07229199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4813" cy="495300"/>
          </a:xfrm>
          <a:prstGeom prst="rect">
            <a:avLst/>
          </a:prstGeom>
        </p:spPr>
        <p:txBody>
          <a:bodyPr vert="horz" lIns="88194" tIns="44097" rIns="88194" bIns="44097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1275" y="9429750"/>
            <a:ext cx="2944813" cy="495300"/>
          </a:xfrm>
          <a:prstGeom prst="rect">
            <a:avLst/>
          </a:prstGeom>
        </p:spPr>
        <p:txBody>
          <a:bodyPr vert="horz" lIns="88194" tIns="44097" rIns="88194" bIns="44097" rtlCol="0" anchor="b"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1122680"/>
            <a:ext cx="10515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3602355"/>
            <a:ext cx="10515600" cy="165544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8009344-7214-45B5-812B-477CBF033AC4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702435"/>
            <a:ext cx="10515600" cy="4474845"/>
          </a:xfrm>
        </p:spPr>
        <p:txBody>
          <a:bodyPr/>
          <a:lstStyle>
            <a:lvl2pPr>
              <a:defRPr/>
            </a:lvl2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8009344-7214-45B5-812B-477CBF033AC4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959100"/>
            <a:ext cx="10515600" cy="2781300"/>
          </a:xfrm>
        </p:spPr>
        <p:txBody>
          <a:bodyPr anchor="t" anchorCtr="0"/>
          <a:lstStyle>
            <a:lvl1pPr>
              <a:defRPr sz="48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722120"/>
            <a:ext cx="10515600" cy="1102995"/>
          </a:xfrm>
        </p:spPr>
        <p:txBody>
          <a:bodyPr lIns="144145" anchor="b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8009344-7214-45B5-812B-477CBF033AC4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8009344-7214-45B5-812B-477CBF033AC4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105" y="365125"/>
            <a:ext cx="10515600" cy="800100"/>
          </a:xfrm>
        </p:spPr>
        <p:txBody>
          <a:bodyPr anchorCtr="0"/>
          <a:lstStyle>
            <a:lvl1pPr algn="ctr"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470" y="1482090"/>
            <a:ext cx="5220970" cy="823595"/>
          </a:xfrm>
        </p:spPr>
        <p:txBody>
          <a:bodyPr anchor="ctr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200" y="2368550"/>
            <a:ext cx="5222240" cy="3820795"/>
          </a:xfrm>
        </p:spPr>
        <p:txBody>
          <a:bodyPr/>
          <a:lstStyle>
            <a:lvl1pPr>
              <a:defRPr sz="2800"/>
            </a:lvl1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655" y="1482090"/>
            <a:ext cx="5097145" cy="823595"/>
          </a:xfrm>
        </p:spPr>
        <p:txBody>
          <a:bodyPr anchor="ctr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655" y="2368550"/>
            <a:ext cx="5097145" cy="3820795"/>
          </a:xfrm>
        </p:spPr>
        <p:txBody>
          <a:bodyPr/>
          <a:lstStyle>
            <a:lvl1pPr>
              <a:defRPr sz="2800"/>
            </a:lvl1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8009344-7214-45B5-812B-477CBF033AC4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8009344-7214-45B5-812B-477CBF033AC4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12700" y="-1905"/>
            <a:ext cx="7017385" cy="6861810"/>
          </a:xfrm>
          <a:noFill/>
        </p:spPr>
        <p:txBody>
          <a:bodyPr vert="horz" wrap="square" lIns="252095" tIns="144145" rIns="91440" bIns="45720" numCol="1" anchor="t" anchorCtr="0" compatLnSpc="1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Pct val="75000"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50125" y="457200"/>
            <a:ext cx="4392295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349490" y="1694180"/>
            <a:ext cx="439356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8009344-7214-45B5-812B-477CBF033AC4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505" y="-7620"/>
            <a:ext cx="7017385" cy="6861810"/>
          </a:xfrm>
          <a:noFill/>
        </p:spPr>
        <p:txBody>
          <a:bodyPr vert="horz" wrap="square" lIns="252095" tIns="144145" rIns="91440" bIns="45720" numCol="1" anchor="t" anchorCtr="0" compatLnSpc="1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Pct val="75000"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9575" y="457200"/>
            <a:ext cx="4279900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9575" y="1694180"/>
            <a:ext cx="428053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8009344-7214-45B5-812B-477CBF033AC4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8009344-7214-45B5-812B-477CBF033AC4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7025"/>
            <a:ext cx="10515600" cy="5850255"/>
          </a:xfrm>
        </p:spPr>
        <p:txBody>
          <a:bodyPr/>
          <a:lstStyle>
            <a:lvl2pPr>
              <a:defRPr/>
            </a:lvl2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8009344-7214-45B5-812B-477CBF033AC4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8009344-7214-45B5-812B-477CBF033AC4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image" Target="../media/image1.png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2F2F2"/>
            </a:gs>
            <a:gs pos="100000">
              <a:schemeClr val="bg2"/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2860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8009344-7214-45B5-812B-477CBF033AC4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202020"/>
          </a:solidFill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anose="020B0503020204020204" pitchFamily="34" charset="-122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anose="020B0503020204020204" pitchFamily="34" charset="-122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anose="020B0503020204020204" pitchFamily="34" charset="-122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anose="020B0503020204020204" pitchFamily="34" charset="-122"/>
          <a:ea typeface="微软雅黑" panose="020B0503020204020204" pitchFamily="34" charset="-122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SzPct val="75000"/>
        <a:buFont typeface="Arial" panose="020B0604020202020204" pitchFamily="34" charset="0"/>
        <a:buChar char="•"/>
        <a:defRPr sz="2800" kern="1200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57658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SzPct val="75000"/>
        <a:buFont typeface="Arial" panose="020B0604020202020204" pitchFamily="34" charset="0"/>
        <a:buChar char="•"/>
        <a:defRPr sz="2200" kern="1200">
          <a:solidFill>
            <a:srgbClr val="404040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00838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SzPct val="75000"/>
        <a:buFont typeface="Arial" panose="020B0604020202020204" pitchFamily="34" charset="0"/>
        <a:buChar char="‒"/>
        <a:defRPr sz="2000" kern="1200">
          <a:solidFill>
            <a:srgbClr val="595959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511300" indent="-228600" algn="l" rtl="0" eaLnBrk="0" fontAlgn="base" hangingPunct="0">
        <a:spcBef>
          <a:spcPts val="500"/>
        </a:spcBef>
        <a:spcAft>
          <a:spcPct val="0"/>
        </a:spcAft>
        <a:buSzPct val="75000"/>
        <a:buFont typeface="Arial" panose="020B0604020202020204" pitchFamily="34" charset="0"/>
        <a:buChar char="˃"/>
        <a:defRPr kern="1200">
          <a:solidFill>
            <a:srgbClr val="808080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19431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75000"/>
        <a:buFont typeface="Arial" panose="020B0604020202020204" pitchFamily="34" charset="0"/>
        <a:buChar char="˃"/>
        <a:defRPr kern="1200">
          <a:solidFill>
            <a:srgbClr val="808080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2860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6.jpeg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6.jpeg"/><Relationship Id="rId1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6.jpeg"/><Relationship Id="rId1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endParaRPr lang="zh-CN" altLang="en-US" dirty="0"/>
          </a:p>
        </p:txBody>
      </p:sp>
      <p:pic>
        <p:nvPicPr>
          <p:cNvPr id="4098" name="内容占位符 3" descr="timg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6257925" cy="4351338"/>
          </a:xfrm>
          <a:ln/>
        </p:spPr>
      </p:pic>
      <p:pic>
        <p:nvPicPr>
          <p:cNvPr id="4099" name="图片 4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4913" y="2905125"/>
            <a:ext cx="5907087" cy="3952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6713538" y="4487863"/>
            <a:ext cx="3325813" cy="8524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4950" b="1" i="0" u="none" strike="noStrike" kern="1200" cap="none" spc="0" normalizeH="0" baseline="0" noProof="0">
              <a:ln w="12700">
                <a:solidFill>
                  <a:schemeClr val="accent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51600" y="4075113"/>
            <a:ext cx="2498725" cy="854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zh-CN" sz="4950" b="1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+mn-cs"/>
              </a:rPr>
              <a:t>贾平凹</a:t>
            </a:r>
            <a:endParaRPr kumimoji="0" lang="zh-CN" altLang="zh-CN" sz="4950" b="1" kern="1200" cap="none" spc="0" normalizeH="0" baseline="0" noProof="0" dirty="0">
              <a:solidFill>
                <a:schemeClr val="tx1">
                  <a:lumMod val="95000"/>
                  <a:lumOff val="5000"/>
                </a:schemeClr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+mn-cs"/>
            </a:endParaRPr>
          </a:p>
        </p:txBody>
      </p:sp>
      <p:sp>
        <p:nvSpPr>
          <p:cNvPr id="5123" name="TextBox 8"/>
          <p:cNvSpPr txBox="1"/>
          <p:nvPr/>
        </p:nvSpPr>
        <p:spPr>
          <a:xfrm>
            <a:off x="2266950" y="2087563"/>
            <a:ext cx="6427788" cy="1570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9600" b="1" dirty="0">
                <a:solidFill>
                  <a:srgbClr val="FF33CC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一棵小桃树</a:t>
            </a:r>
            <a:endParaRPr lang="zh-CN" altLang="en-US" sz="9600" b="1" dirty="0">
              <a:solidFill>
                <a:srgbClr val="FF33CC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pic>
        <p:nvPicPr>
          <p:cNvPr id="5124" name="图片 2" descr="C:\Users\Administrator\Desktop\图片1_conew1.png图片1_conew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29650" y="0"/>
            <a:ext cx="2132013" cy="2460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6713538" y="4487863"/>
            <a:ext cx="3325813" cy="8524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4950" b="1" i="0" u="none" strike="noStrike" kern="1200" cap="none" spc="0" normalizeH="0" baseline="0" noProof="0">
              <a:ln w="12700">
                <a:solidFill>
                  <a:schemeClr val="accent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6" name="图片 2" descr="C:\Users\Administrator\Desktop\图片1_conew1.png图片1_conew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29650" y="0"/>
            <a:ext cx="2132013" cy="2460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矩形 7"/>
          <p:cNvSpPr/>
          <p:nvPr/>
        </p:nvSpPr>
        <p:spPr>
          <a:xfrm>
            <a:off x="3711575" y="2411413"/>
            <a:ext cx="6157913" cy="3416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贾平凹，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  <a:t>1952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年出生于陕西丹凤县棣花镇</a:t>
            </a:r>
            <a:r>
              <a:rPr lang="zh-CN" altLang="en-US" sz="3600" b="1" baseline="30000" dirty="0">
                <a:latin typeface="黑体" panose="02010609060101010101" charset="-122"/>
                <a:ea typeface="黑体" panose="02010609060101010101" charset="-122"/>
              </a:rPr>
              <a:t> 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 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现为全国人大代表</a:t>
            </a:r>
            <a:r>
              <a:rPr lang="zh-CN" altLang="en-US" sz="3600" b="1" baseline="30000" dirty="0">
                <a:latin typeface="黑体" panose="02010609060101010101" charset="-122"/>
                <a:ea typeface="黑体" panose="02010609060101010101" charset="-122"/>
              </a:rPr>
              <a:t> 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 、中国作家协会副主席、陕西省作家协会主席、西安市文联主席、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延河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  <a:t>》 《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美文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杂志主编。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6148" name="Picture 2" descr="https://gss2.bdstatic.com/-fo3dSag_xI4khGkpoWK1HF6hhy/baike/c0%3Dbaike150%2C5%2C5%2C150%2C50/sign=ef00c3a335c79f3d9becec62dbc8a674/7a899e510fb30f24649a6a5fc695d143ad4b036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778250" cy="3629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图片 2" descr="C:\Users\Administrator\Desktop\图片1_conew1.png图片1_conew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5513" y="-22225"/>
            <a:ext cx="2132012" cy="2460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0" name="矩形 4"/>
          <p:cNvSpPr/>
          <p:nvPr/>
        </p:nvSpPr>
        <p:spPr>
          <a:xfrm>
            <a:off x="252413" y="2005013"/>
            <a:ext cx="11663362" cy="4400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4000" b="1" dirty="0"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zh-CN" sz="4000" b="1" dirty="0">
                <a:latin typeface="黑体" panose="02010609060101010101" charset="-122"/>
                <a:ea typeface="黑体" panose="02010609060101010101" charset="-122"/>
              </a:rPr>
              <a:t>、品析描写小桃树的语句，体会作者对</a:t>
            </a:r>
            <a:r>
              <a:rPr lang="en-US" altLang="zh-CN" sz="4000" b="1" dirty="0">
                <a:latin typeface="黑体" panose="02010609060101010101" charset="-122"/>
                <a:ea typeface="黑体" panose="02010609060101010101" charset="-122"/>
              </a:rPr>
              <a:t>                                                                      </a:t>
            </a:r>
            <a:r>
              <a:rPr lang="zh-CN" altLang="zh-CN" sz="4000" b="1" dirty="0">
                <a:latin typeface="黑体" panose="02010609060101010101" charset="-122"/>
                <a:ea typeface="黑体" panose="02010609060101010101" charset="-122"/>
              </a:rPr>
              <a:t>小桃树的独特情感。</a:t>
            </a:r>
            <a:r>
              <a:rPr lang="zh-CN" altLang="en-US" sz="4000" b="1" dirty="0">
                <a:latin typeface="黑体" panose="02010609060101010101" charset="-122"/>
                <a:ea typeface="黑体" panose="02010609060101010101" charset="-122"/>
              </a:rPr>
              <a:t>（重点）</a:t>
            </a:r>
            <a:endParaRPr lang="zh-CN" altLang="en-US" sz="40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000" b="1" dirty="0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4000" b="1" dirty="0">
                <a:latin typeface="黑体" panose="02010609060101010101" charset="-122"/>
                <a:ea typeface="黑体" panose="02010609060101010101" charset="-122"/>
              </a:rPr>
              <a:t>、把握托物言志、双线交织的写作手法。（重点）</a:t>
            </a:r>
            <a:endParaRPr lang="en-US" altLang="zh-CN" sz="40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000" b="1" dirty="0"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4000" b="1" dirty="0">
                <a:latin typeface="黑体" panose="02010609060101010101" charset="-122"/>
                <a:ea typeface="黑体" panose="02010609060101010101" charset="-122"/>
              </a:rPr>
              <a:t>、体会作者在文中表达的人生哲理。（难点）</a:t>
            </a:r>
            <a:endParaRPr lang="zh-CN" altLang="en-US" sz="4000" b="1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4000" b="1" dirty="0">
                <a:latin typeface="黑体" panose="02010609060101010101" charset="-122"/>
                <a:ea typeface="黑体" panose="02010609060101010101" charset="-122"/>
              </a:rPr>
              <a:t> </a:t>
            </a:r>
            <a:endParaRPr lang="en-US" altLang="zh-CN" sz="40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2" name="圆角矩形 11"/>
          <p:cNvSpPr/>
          <p:nvPr/>
        </p:nvSpPr>
        <p:spPr>
          <a:xfrm rot="20596276">
            <a:off x="2003425" y="755650"/>
            <a:ext cx="914400" cy="1069975"/>
          </a:xfrm>
          <a:prstGeom prst="roundRect">
            <a:avLst/>
          </a:prstGeom>
          <a:solidFill>
            <a:srgbClr val="FFC000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学</a:t>
            </a:r>
            <a:endParaRPr kumimoji="0" lang="zh-CN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3" name="圆角矩形 12"/>
          <p:cNvSpPr/>
          <p:nvPr/>
        </p:nvSpPr>
        <p:spPr>
          <a:xfrm rot="844279">
            <a:off x="3090863" y="674688"/>
            <a:ext cx="914400" cy="1093788"/>
          </a:xfrm>
          <a:prstGeom prst="roundRect">
            <a:avLst/>
          </a:prstGeom>
          <a:solidFill>
            <a:srgbClr val="FF7C80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习</a:t>
            </a:r>
            <a:endParaRPr kumimoji="0" lang="zh-CN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4" name="圆角矩形 13"/>
          <p:cNvSpPr/>
          <p:nvPr/>
        </p:nvSpPr>
        <p:spPr>
          <a:xfrm rot="20642158">
            <a:off x="4230688" y="674688"/>
            <a:ext cx="914400" cy="1155700"/>
          </a:xfrm>
          <a:prstGeom prst="roundRect">
            <a:avLst/>
          </a:prstGeom>
          <a:solidFill>
            <a:srgbClr val="009999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目</a:t>
            </a:r>
            <a:endParaRPr kumimoji="0" lang="zh-CN" altLang="en-US" sz="5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5" name="圆角矩形 14"/>
          <p:cNvSpPr/>
          <p:nvPr/>
        </p:nvSpPr>
        <p:spPr>
          <a:xfrm rot="715885">
            <a:off x="5368925" y="615950"/>
            <a:ext cx="914400" cy="1173163"/>
          </a:xfrm>
          <a:prstGeom prst="roundRect">
            <a:avLst/>
          </a:prstGeom>
          <a:solidFill>
            <a:srgbClr val="009900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标</a:t>
            </a:r>
            <a:endParaRPr kumimoji="0" lang="zh-CN" altLang="en-US" sz="5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193" name="组合 23"/>
          <p:cNvGrpSpPr/>
          <p:nvPr/>
        </p:nvGrpSpPr>
        <p:grpSpPr>
          <a:xfrm>
            <a:off x="1138238" y="392113"/>
            <a:ext cx="1922462" cy="1114425"/>
            <a:chOff x="3090" y="2573"/>
            <a:chExt cx="2228" cy="1754"/>
          </a:xfrm>
        </p:grpSpPr>
        <p:sp>
          <p:nvSpPr>
            <p:cNvPr id="8194" name="任意多边形 24"/>
            <p:cNvSpPr/>
            <p:nvPr/>
          </p:nvSpPr>
          <p:spPr>
            <a:xfrm flipH="1">
              <a:off x="4255" y="2573"/>
              <a:ext cx="573" cy="5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57051">
                  <a:moveTo>
                    <a:pt x="363583" y="0"/>
                  </a:moveTo>
                  <a:lnTo>
                    <a:pt x="0" y="0"/>
                  </a:lnTo>
                  <a:lnTo>
                    <a:pt x="0" y="357051"/>
                  </a:lnTo>
                  <a:lnTo>
                    <a:pt x="110069" y="357051"/>
                  </a:lnTo>
                  <a:lnTo>
                    <a:pt x="110069" y="94608"/>
                  </a:lnTo>
                  <a:lnTo>
                    <a:pt x="363583" y="94608"/>
                  </a:lnTo>
                  <a:lnTo>
                    <a:pt x="363583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5" name="任意多边形 23"/>
            <p:cNvSpPr/>
            <p:nvPr/>
          </p:nvSpPr>
          <p:spPr>
            <a:xfrm flipH="1">
              <a:off x="4255" y="3745"/>
              <a:ext cx="573" cy="5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70309">
                  <a:moveTo>
                    <a:pt x="110069" y="0"/>
                  </a:moveTo>
                  <a:lnTo>
                    <a:pt x="0" y="0"/>
                  </a:lnTo>
                  <a:lnTo>
                    <a:pt x="0" y="370309"/>
                  </a:lnTo>
                  <a:lnTo>
                    <a:pt x="363583" y="370309"/>
                  </a:lnTo>
                  <a:lnTo>
                    <a:pt x="363583" y="275701"/>
                  </a:lnTo>
                  <a:lnTo>
                    <a:pt x="110069" y="275701"/>
                  </a:lnTo>
                  <a:lnTo>
                    <a:pt x="110069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6" name="文本占位符 4"/>
            <p:cNvSpPr txBox="1"/>
            <p:nvPr/>
          </p:nvSpPr>
          <p:spPr>
            <a:xfrm>
              <a:off x="3260" y="2723"/>
              <a:ext cx="1493" cy="145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6600" dirty="0">
                  <a:solidFill>
                    <a:srgbClr val="A63E02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1</a:t>
              </a:r>
              <a:endParaRPr lang="en-US" altLang="zh-CN" sz="6600" dirty="0">
                <a:solidFill>
                  <a:srgbClr val="A63E0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8197" name="任意多边形 12"/>
            <p:cNvSpPr/>
            <p:nvPr/>
          </p:nvSpPr>
          <p:spPr>
            <a:xfrm>
              <a:off x="3090" y="2573"/>
              <a:ext cx="573" cy="17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1323703">
                  <a:moveTo>
                    <a:pt x="0" y="0"/>
                  </a:moveTo>
                  <a:lnTo>
                    <a:pt x="363583" y="0"/>
                  </a:lnTo>
                  <a:lnTo>
                    <a:pt x="363583" y="112347"/>
                  </a:lnTo>
                  <a:lnTo>
                    <a:pt x="110069" y="112347"/>
                  </a:lnTo>
                  <a:lnTo>
                    <a:pt x="110069" y="1211356"/>
                  </a:lnTo>
                  <a:lnTo>
                    <a:pt x="363583" y="1211356"/>
                  </a:lnTo>
                  <a:lnTo>
                    <a:pt x="363583" y="1323703"/>
                  </a:lnTo>
                  <a:lnTo>
                    <a:pt x="0" y="13237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8" name="文本框 16"/>
            <p:cNvSpPr txBox="1"/>
            <p:nvPr/>
          </p:nvSpPr>
          <p:spPr>
            <a:xfrm>
              <a:off x="4268" y="3138"/>
              <a:ext cx="105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spcBef>
                  <a:spcPts val="1800"/>
                </a:spcBef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2000" dirty="0">
                  <a:solidFill>
                    <a:srgbClr val="A63E02"/>
                  </a:solidFill>
                  <a:latin typeface="黑体" panose="02010609060101010101" charset="-122"/>
                  <a:ea typeface="黑体" panose="02010609060101010101" charset="-122"/>
                </a:rPr>
                <a:t>Part</a:t>
              </a:r>
              <a:endParaRPr lang="zh-CN" altLang="en-US" sz="2000" dirty="0">
                <a:solidFill>
                  <a:srgbClr val="A63E02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8199" name="标题 5"/>
          <p:cNvSpPr txBox="1"/>
          <p:nvPr/>
        </p:nvSpPr>
        <p:spPr>
          <a:xfrm>
            <a:off x="2965450" y="652463"/>
            <a:ext cx="7281863" cy="715962"/>
          </a:xfrm>
          <a:prstGeom prst="rect">
            <a:avLst/>
          </a:prstGeom>
          <a:noFill/>
          <a:ln w="9525">
            <a:noFill/>
          </a:ln>
        </p:spPr>
        <p:txBody>
          <a:bodyPr tIns="0" bIns="0" anchor="b" anchorCtr="0"/>
          <a:p>
            <a:pPr algn="just">
              <a:lnSpc>
                <a:spcPct val="90000"/>
              </a:lnSpc>
              <a:buClr>
                <a:srgbClr val="339AF1"/>
              </a:buClr>
              <a:buSzTx/>
              <a:buFont typeface="Wingdings 3" panose="05040102010807070707" pitchFamily="18" charset="2"/>
            </a:pPr>
            <a:r>
              <a:rPr lang="zh-CN" altLang="en-US" sz="5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初读课文，感知文意</a:t>
            </a:r>
            <a:endParaRPr lang="zh-CN" altLang="en-US" sz="5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361950" y="1792288"/>
            <a:ext cx="10371138" cy="5632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685800" algn="l"/>
              </a:tabLst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1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、速读课文，边读边勾画出描写小桃树的句子。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685800" algn="l"/>
              </a:tabLst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685800" algn="l"/>
              </a:tabLst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2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、说说你从文中体会到了什么？有什么感悟？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685800" algn="l"/>
              </a:tabLst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685800" algn="l"/>
              </a:tabLst>
              <a:defRPr/>
            </a:pP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pic>
        <p:nvPicPr>
          <p:cNvPr id="8201" name="图片 2" descr="C:\Users\Administrator\Desktop\图片1_conew1.png图片1_conew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609138" y="0"/>
            <a:ext cx="2132012" cy="2460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charRg st="24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charRg st="24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17" name="组合 23"/>
          <p:cNvGrpSpPr/>
          <p:nvPr/>
        </p:nvGrpSpPr>
        <p:grpSpPr>
          <a:xfrm>
            <a:off x="914400" y="239713"/>
            <a:ext cx="2319338" cy="1114425"/>
            <a:chOff x="3090" y="2573"/>
            <a:chExt cx="2228" cy="1754"/>
          </a:xfrm>
        </p:grpSpPr>
        <p:sp>
          <p:nvSpPr>
            <p:cNvPr id="9218" name="任意多边形 24"/>
            <p:cNvSpPr/>
            <p:nvPr/>
          </p:nvSpPr>
          <p:spPr>
            <a:xfrm flipH="1">
              <a:off x="4255" y="2573"/>
              <a:ext cx="573" cy="5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57051">
                  <a:moveTo>
                    <a:pt x="363583" y="0"/>
                  </a:moveTo>
                  <a:lnTo>
                    <a:pt x="0" y="0"/>
                  </a:lnTo>
                  <a:lnTo>
                    <a:pt x="0" y="357051"/>
                  </a:lnTo>
                  <a:lnTo>
                    <a:pt x="110069" y="357051"/>
                  </a:lnTo>
                  <a:lnTo>
                    <a:pt x="110069" y="94608"/>
                  </a:lnTo>
                  <a:lnTo>
                    <a:pt x="363583" y="94608"/>
                  </a:lnTo>
                  <a:lnTo>
                    <a:pt x="363583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9" name="任意多边形 23"/>
            <p:cNvSpPr/>
            <p:nvPr/>
          </p:nvSpPr>
          <p:spPr>
            <a:xfrm flipH="1">
              <a:off x="4255" y="3745"/>
              <a:ext cx="573" cy="5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70309">
                  <a:moveTo>
                    <a:pt x="110069" y="0"/>
                  </a:moveTo>
                  <a:lnTo>
                    <a:pt x="0" y="0"/>
                  </a:lnTo>
                  <a:lnTo>
                    <a:pt x="0" y="370309"/>
                  </a:lnTo>
                  <a:lnTo>
                    <a:pt x="363583" y="370309"/>
                  </a:lnTo>
                  <a:lnTo>
                    <a:pt x="363583" y="275701"/>
                  </a:lnTo>
                  <a:lnTo>
                    <a:pt x="110069" y="275701"/>
                  </a:lnTo>
                  <a:lnTo>
                    <a:pt x="110069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0" name="文本占位符 4"/>
            <p:cNvSpPr txBox="1"/>
            <p:nvPr/>
          </p:nvSpPr>
          <p:spPr>
            <a:xfrm>
              <a:off x="3260" y="2723"/>
              <a:ext cx="1493" cy="145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6600" dirty="0">
                  <a:solidFill>
                    <a:srgbClr val="A63E02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2</a:t>
              </a:r>
              <a:endParaRPr lang="en-US" altLang="zh-CN" sz="6600" dirty="0">
                <a:solidFill>
                  <a:srgbClr val="A63E0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9221" name="任意多边形 12"/>
            <p:cNvSpPr/>
            <p:nvPr/>
          </p:nvSpPr>
          <p:spPr>
            <a:xfrm>
              <a:off x="3090" y="2573"/>
              <a:ext cx="573" cy="17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1323703">
                  <a:moveTo>
                    <a:pt x="0" y="0"/>
                  </a:moveTo>
                  <a:lnTo>
                    <a:pt x="363583" y="0"/>
                  </a:lnTo>
                  <a:lnTo>
                    <a:pt x="363583" y="112347"/>
                  </a:lnTo>
                  <a:lnTo>
                    <a:pt x="110069" y="112347"/>
                  </a:lnTo>
                  <a:lnTo>
                    <a:pt x="110069" y="1211356"/>
                  </a:lnTo>
                  <a:lnTo>
                    <a:pt x="363583" y="1211356"/>
                  </a:lnTo>
                  <a:lnTo>
                    <a:pt x="363583" y="1323703"/>
                  </a:lnTo>
                  <a:lnTo>
                    <a:pt x="0" y="13237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2" name="文本框 16"/>
            <p:cNvSpPr txBox="1"/>
            <p:nvPr/>
          </p:nvSpPr>
          <p:spPr>
            <a:xfrm>
              <a:off x="4268" y="3138"/>
              <a:ext cx="105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spcBef>
                  <a:spcPts val="1800"/>
                </a:spcBef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2000" dirty="0">
                  <a:solidFill>
                    <a:srgbClr val="A63E02"/>
                  </a:solidFill>
                  <a:latin typeface="黑体" panose="02010609060101010101" charset="-122"/>
                  <a:ea typeface="黑体" panose="02010609060101010101" charset="-122"/>
                </a:rPr>
                <a:t>Part</a:t>
              </a:r>
              <a:endParaRPr lang="zh-CN" altLang="en-US" sz="2000" dirty="0">
                <a:solidFill>
                  <a:srgbClr val="A63E02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3300413" y="1371600"/>
            <a:ext cx="68834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en-US" altLang="zh-CN" sz="2800" b="1" kern="1200" cap="none" spc="0" normalizeH="0" baseline="0" noProof="1">
                <a:effectLst>
                  <a:outerShdw blurRad="38100" dist="38100" dir="2700000" algn="tl">
                    <a:srgbClr val="C0C0C0"/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宋体" panose="02010600030101010101" pitchFamily="2" charset="-122"/>
              </a:rPr>
              <a:t>                            </a:t>
            </a:r>
            <a:endParaRPr kumimoji="0" lang="zh-CN" altLang="en-US" sz="2800" b="1" kern="1200" cap="none" spc="0" normalizeH="0" baseline="0" noProof="1">
              <a:effectLst>
                <a:outerShdw blurRad="38100" dist="38100" dir="2700000" algn="tl">
                  <a:srgbClr val="C0C0C0"/>
                </a:outerShdw>
              </a:effectLst>
              <a:latin typeface="方正粗黑宋简体" panose="02000000000000000000" pitchFamily="2" charset="-122"/>
              <a:ea typeface="方正粗黑宋简体" panose="02000000000000000000" pitchFamily="2" charset="-122"/>
              <a:cs typeface="宋体" panose="02010600030101010101" pitchFamily="2" charset="-122"/>
            </a:endParaRPr>
          </a:p>
        </p:txBody>
      </p:sp>
      <p:sp>
        <p:nvSpPr>
          <p:cNvPr id="6156" name="标题 1"/>
          <p:cNvSpPr>
            <a:spLocks noGrp="1" noChangeArrowheads="1"/>
          </p:cNvSpPr>
          <p:nvPr>
            <p:ph type="title"/>
          </p:nvPr>
        </p:nvSpPr>
        <p:spPr>
          <a:xfrm>
            <a:off x="2895600" y="228600"/>
            <a:ext cx="6629400" cy="11430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研读课文，思考探究</a:t>
            </a:r>
            <a:r>
              <a:rPr kumimoji="0" lang="zh-CN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j-cs"/>
              </a:rPr>
              <a:t>                   </a:t>
            </a:r>
            <a:endParaRPr kumimoji="0" lang="zh-CN" altLang="en-US" sz="4800" b="1" i="0" u="none" strike="noStrike" kern="1200" cap="none" spc="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华文隶书" panose="02010800040101010101" pitchFamily="2" charset="-122"/>
              <a:ea typeface="华文隶书" panose="02010800040101010101" pitchFamily="2" charset="-122"/>
              <a:cs typeface="+mj-cs"/>
            </a:endParaRPr>
          </a:p>
        </p:txBody>
      </p:sp>
      <p:pic>
        <p:nvPicPr>
          <p:cNvPr id="9225" name="图片 12" descr="u=3535477049,3975938701&amp;fm=23&amp;gp=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47275" y="0"/>
            <a:ext cx="1831975" cy="1606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Box 11"/>
          <p:cNvSpPr txBox="1"/>
          <p:nvPr/>
        </p:nvSpPr>
        <p:spPr>
          <a:xfrm>
            <a:off x="901700" y="3441700"/>
            <a:ext cx="9144000" cy="16240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、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作者笔下“没出息”的小桃树真的没出息吗？请从文中找出相关描写的句子。</a:t>
            </a:r>
            <a:endParaRPr lang="zh-CN" altLang="zh-CN" sz="36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227" name="TextBox 12"/>
          <p:cNvSpPr txBox="1"/>
          <p:nvPr/>
        </p:nvSpPr>
        <p:spPr>
          <a:xfrm>
            <a:off x="927100" y="1909763"/>
            <a:ext cx="9883775" cy="646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、找出文中描写小桃树“没出息”的句子。</a:t>
            </a:r>
            <a:endParaRPr lang="en-US" altLang="zh-CN" sz="3600" b="1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23"/>
          <p:cNvGrpSpPr/>
          <p:nvPr/>
        </p:nvGrpSpPr>
        <p:grpSpPr>
          <a:xfrm>
            <a:off x="1008063" y="257175"/>
            <a:ext cx="2187575" cy="1114425"/>
            <a:chOff x="3090" y="2573"/>
            <a:chExt cx="2228" cy="1754"/>
          </a:xfrm>
        </p:grpSpPr>
        <p:sp>
          <p:nvSpPr>
            <p:cNvPr id="10242" name="任意多边形 24"/>
            <p:cNvSpPr/>
            <p:nvPr/>
          </p:nvSpPr>
          <p:spPr>
            <a:xfrm flipH="1">
              <a:off x="4255" y="2573"/>
              <a:ext cx="573" cy="5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57051">
                  <a:moveTo>
                    <a:pt x="363583" y="0"/>
                  </a:moveTo>
                  <a:lnTo>
                    <a:pt x="0" y="0"/>
                  </a:lnTo>
                  <a:lnTo>
                    <a:pt x="0" y="357051"/>
                  </a:lnTo>
                  <a:lnTo>
                    <a:pt x="110069" y="357051"/>
                  </a:lnTo>
                  <a:lnTo>
                    <a:pt x="110069" y="94608"/>
                  </a:lnTo>
                  <a:lnTo>
                    <a:pt x="363583" y="94608"/>
                  </a:lnTo>
                  <a:lnTo>
                    <a:pt x="363583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43" name="任意多边形 23"/>
            <p:cNvSpPr/>
            <p:nvPr/>
          </p:nvSpPr>
          <p:spPr>
            <a:xfrm flipH="1">
              <a:off x="4255" y="3745"/>
              <a:ext cx="573" cy="5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70309">
                  <a:moveTo>
                    <a:pt x="110069" y="0"/>
                  </a:moveTo>
                  <a:lnTo>
                    <a:pt x="0" y="0"/>
                  </a:lnTo>
                  <a:lnTo>
                    <a:pt x="0" y="370309"/>
                  </a:lnTo>
                  <a:lnTo>
                    <a:pt x="363583" y="370309"/>
                  </a:lnTo>
                  <a:lnTo>
                    <a:pt x="363583" y="275701"/>
                  </a:lnTo>
                  <a:lnTo>
                    <a:pt x="110069" y="275701"/>
                  </a:lnTo>
                  <a:lnTo>
                    <a:pt x="110069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44" name="文本占位符 4"/>
            <p:cNvSpPr txBox="1"/>
            <p:nvPr/>
          </p:nvSpPr>
          <p:spPr>
            <a:xfrm>
              <a:off x="3260" y="2723"/>
              <a:ext cx="1493" cy="145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6600" dirty="0">
                  <a:solidFill>
                    <a:srgbClr val="A63E02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2</a:t>
              </a:r>
              <a:endParaRPr lang="en-US" altLang="zh-CN" sz="6600" dirty="0">
                <a:solidFill>
                  <a:srgbClr val="A63E0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0245" name="任意多边形 12"/>
            <p:cNvSpPr/>
            <p:nvPr/>
          </p:nvSpPr>
          <p:spPr>
            <a:xfrm>
              <a:off x="3090" y="2573"/>
              <a:ext cx="573" cy="17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1323703">
                  <a:moveTo>
                    <a:pt x="0" y="0"/>
                  </a:moveTo>
                  <a:lnTo>
                    <a:pt x="363583" y="0"/>
                  </a:lnTo>
                  <a:lnTo>
                    <a:pt x="363583" y="112347"/>
                  </a:lnTo>
                  <a:lnTo>
                    <a:pt x="110069" y="112347"/>
                  </a:lnTo>
                  <a:lnTo>
                    <a:pt x="110069" y="1211356"/>
                  </a:lnTo>
                  <a:lnTo>
                    <a:pt x="363583" y="1211356"/>
                  </a:lnTo>
                  <a:lnTo>
                    <a:pt x="363583" y="1323703"/>
                  </a:lnTo>
                  <a:lnTo>
                    <a:pt x="0" y="13237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46" name="文本框 16"/>
            <p:cNvSpPr txBox="1"/>
            <p:nvPr/>
          </p:nvSpPr>
          <p:spPr>
            <a:xfrm>
              <a:off x="4268" y="3138"/>
              <a:ext cx="105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spcBef>
                  <a:spcPts val="1800"/>
                </a:spcBef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2000" dirty="0">
                  <a:solidFill>
                    <a:srgbClr val="A63E02"/>
                  </a:solidFill>
                  <a:latin typeface="黑体" panose="02010609060101010101" charset="-122"/>
                  <a:ea typeface="黑体" panose="02010609060101010101" charset="-122"/>
                </a:rPr>
                <a:t>Part</a:t>
              </a:r>
              <a:endParaRPr lang="zh-CN" altLang="en-US" sz="2000" dirty="0">
                <a:solidFill>
                  <a:srgbClr val="A63E02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3300413" y="1371600"/>
            <a:ext cx="68834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en-US" altLang="zh-CN" sz="2800" b="1" kern="1200" cap="none" spc="0" normalizeH="0" baseline="0" noProof="1">
                <a:effectLst>
                  <a:outerShdw blurRad="38100" dist="38100" dir="2700000" algn="tl">
                    <a:srgbClr val="C0C0C0"/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宋体" panose="02010600030101010101" pitchFamily="2" charset="-122"/>
              </a:rPr>
              <a:t>    </a:t>
            </a:r>
            <a:endParaRPr kumimoji="0" lang="zh-CN" altLang="en-US" sz="2800" b="1" kern="1200" cap="none" spc="0" normalizeH="0" baseline="0" noProof="1">
              <a:effectLst>
                <a:outerShdw blurRad="38100" dist="38100" dir="2700000" algn="tl">
                  <a:srgbClr val="C0C0C0"/>
                </a:outerShdw>
              </a:effectLst>
              <a:latin typeface="方正粗黑宋简体" panose="02000000000000000000" pitchFamily="2" charset="-122"/>
              <a:ea typeface="方正粗黑宋简体" panose="02000000000000000000" pitchFamily="2" charset="-122"/>
              <a:cs typeface="宋体" panose="02010600030101010101" pitchFamily="2" charset="-122"/>
            </a:endParaRPr>
          </a:p>
        </p:txBody>
      </p:sp>
      <p:sp>
        <p:nvSpPr>
          <p:cNvPr id="6156" name="标题 1"/>
          <p:cNvSpPr>
            <a:spLocks noGrp="1" noChangeArrowheads="1"/>
          </p:cNvSpPr>
          <p:nvPr>
            <p:ph type="title"/>
          </p:nvPr>
        </p:nvSpPr>
        <p:spPr>
          <a:xfrm>
            <a:off x="2895600" y="228600"/>
            <a:ext cx="6629400" cy="11430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研读课文，合作探究</a:t>
            </a:r>
            <a:r>
              <a:rPr kumimoji="0" lang="zh-CN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  </a:t>
            </a:r>
            <a:endParaRPr kumimoji="0" lang="zh-CN" altLang="en-US" sz="5400" b="1" i="0" u="none" strike="noStrike" kern="1200" cap="none" spc="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+mj-ea"/>
              <a:ea typeface="+mj-ea"/>
              <a:cs typeface="+mj-cs"/>
            </a:endParaRPr>
          </a:p>
        </p:txBody>
      </p:sp>
      <p:pic>
        <p:nvPicPr>
          <p:cNvPr id="10249" name="图片 12" descr="u=3535477049,3975938701&amp;fm=23&amp;gp=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39375" y="0"/>
            <a:ext cx="1952625" cy="1606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Box 11"/>
          <p:cNvSpPr txBox="1"/>
          <p:nvPr/>
        </p:nvSpPr>
        <p:spPr>
          <a:xfrm>
            <a:off x="887413" y="2905125"/>
            <a:ext cx="9775825" cy="16240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、作者为什么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说：“我常常想要给我的小桃树写点文章”，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“小桃树啊！我该怎么感激你？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endParaRPr lang="en-US" altLang="zh-CN" sz="3600" b="1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1265" name="组合 23"/>
          <p:cNvGrpSpPr/>
          <p:nvPr/>
        </p:nvGrpSpPr>
        <p:grpSpPr>
          <a:xfrm>
            <a:off x="1184275" y="381000"/>
            <a:ext cx="2154238" cy="1114425"/>
            <a:chOff x="3090" y="2573"/>
            <a:chExt cx="2228" cy="1754"/>
          </a:xfrm>
        </p:grpSpPr>
        <p:sp>
          <p:nvSpPr>
            <p:cNvPr id="11266" name="任意多边形 24"/>
            <p:cNvSpPr/>
            <p:nvPr/>
          </p:nvSpPr>
          <p:spPr>
            <a:xfrm flipH="1">
              <a:off x="4255" y="2573"/>
              <a:ext cx="573" cy="5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57051">
                  <a:moveTo>
                    <a:pt x="363583" y="0"/>
                  </a:moveTo>
                  <a:lnTo>
                    <a:pt x="0" y="0"/>
                  </a:lnTo>
                  <a:lnTo>
                    <a:pt x="0" y="357051"/>
                  </a:lnTo>
                  <a:lnTo>
                    <a:pt x="110069" y="357051"/>
                  </a:lnTo>
                  <a:lnTo>
                    <a:pt x="110069" y="94608"/>
                  </a:lnTo>
                  <a:lnTo>
                    <a:pt x="363583" y="94608"/>
                  </a:lnTo>
                  <a:lnTo>
                    <a:pt x="363583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67" name="任意多边形 23"/>
            <p:cNvSpPr/>
            <p:nvPr/>
          </p:nvSpPr>
          <p:spPr>
            <a:xfrm flipH="1">
              <a:off x="4255" y="3745"/>
              <a:ext cx="573" cy="5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70309">
                  <a:moveTo>
                    <a:pt x="110069" y="0"/>
                  </a:moveTo>
                  <a:lnTo>
                    <a:pt x="0" y="0"/>
                  </a:lnTo>
                  <a:lnTo>
                    <a:pt x="0" y="370309"/>
                  </a:lnTo>
                  <a:lnTo>
                    <a:pt x="363583" y="370309"/>
                  </a:lnTo>
                  <a:lnTo>
                    <a:pt x="363583" y="275701"/>
                  </a:lnTo>
                  <a:lnTo>
                    <a:pt x="110069" y="275701"/>
                  </a:lnTo>
                  <a:lnTo>
                    <a:pt x="110069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68" name="文本占位符 4"/>
            <p:cNvSpPr txBox="1"/>
            <p:nvPr/>
          </p:nvSpPr>
          <p:spPr>
            <a:xfrm>
              <a:off x="3260" y="2723"/>
              <a:ext cx="1493" cy="145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6600" dirty="0">
                  <a:solidFill>
                    <a:srgbClr val="A63E02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3</a:t>
              </a:r>
              <a:endParaRPr lang="en-US" altLang="zh-CN" sz="6600" dirty="0">
                <a:solidFill>
                  <a:srgbClr val="A63E0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1269" name="任意多边形 12"/>
            <p:cNvSpPr/>
            <p:nvPr/>
          </p:nvSpPr>
          <p:spPr>
            <a:xfrm>
              <a:off x="3090" y="2573"/>
              <a:ext cx="573" cy="17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1323703">
                  <a:moveTo>
                    <a:pt x="0" y="0"/>
                  </a:moveTo>
                  <a:lnTo>
                    <a:pt x="363583" y="0"/>
                  </a:lnTo>
                  <a:lnTo>
                    <a:pt x="363583" y="112347"/>
                  </a:lnTo>
                  <a:lnTo>
                    <a:pt x="110069" y="112347"/>
                  </a:lnTo>
                  <a:lnTo>
                    <a:pt x="110069" y="1211356"/>
                  </a:lnTo>
                  <a:lnTo>
                    <a:pt x="363583" y="1211356"/>
                  </a:lnTo>
                  <a:lnTo>
                    <a:pt x="363583" y="1323703"/>
                  </a:lnTo>
                  <a:lnTo>
                    <a:pt x="0" y="13237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70" name="文本框 16"/>
            <p:cNvSpPr txBox="1"/>
            <p:nvPr/>
          </p:nvSpPr>
          <p:spPr>
            <a:xfrm>
              <a:off x="4268" y="3138"/>
              <a:ext cx="105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spcBef>
                  <a:spcPts val="1800"/>
                </a:spcBef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2000" dirty="0">
                  <a:solidFill>
                    <a:srgbClr val="A63E02"/>
                  </a:solidFill>
                  <a:latin typeface="黑体" panose="02010609060101010101" charset="-122"/>
                  <a:ea typeface="黑体" panose="02010609060101010101" charset="-122"/>
                </a:rPr>
                <a:t>Part</a:t>
              </a:r>
              <a:endParaRPr lang="zh-CN" altLang="en-US" sz="2000" dirty="0">
                <a:solidFill>
                  <a:srgbClr val="A63E02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11271" name="Rectangle 1"/>
          <p:cNvSpPr/>
          <p:nvPr/>
        </p:nvSpPr>
        <p:spPr>
          <a:xfrm>
            <a:off x="1022350" y="1557338"/>
            <a:ext cx="9667875" cy="954087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结合前面的研讨，跳读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7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、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8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段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2800" b="1" dirty="0">
                <a:solidFill>
                  <a:srgbClr val="1E1E1E"/>
                </a:solidFill>
                <a:latin typeface="黑体" panose="02010609060101010101" charset="-122"/>
                <a:ea typeface="黑体" panose="02010609060101010101" charset="-122"/>
              </a:rPr>
              <a:t> 结合背景资料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填写表格，你发现了什么？</a:t>
            </a:r>
            <a:endParaRPr lang="zh-CN" altLang="en-US" sz="28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graphicFrame>
        <p:nvGraphicFramePr>
          <p:cNvPr id="44" name="表格 43"/>
          <p:cNvGraphicFramePr>
            <a:graphicFrameLocks noGrp="1"/>
          </p:cNvGraphicFramePr>
          <p:nvPr/>
        </p:nvGraphicFramePr>
        <p:xfrm>
          <a:off x="1676400" y="2886075"/>
          <a:ext cx="8839200" cy="2362200"/>
        </p:xfrm>
        <a:graphic>
          <a:graphicData uri="http://schemas.openxmlformats.org/drawingml/2006/table">
            <a:tbl>
              <a:tblPr/>
              <a:tblGrid>
                <a:gridCol w="2209800"/>
                <a:gridCol w="2208530"/>
                <a:gridCol w="2209800"/>
                <a:gridCol w="2211070"/>
              </a:tblGrid>
              <a:tr h="5254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环境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经历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现状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17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小桃树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角落里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遭遇忘却、讥笑、风雨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花苞欲绽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0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我”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1294" name="图片 1" descr="20130310095157_7812_conew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5316538"/>
            <a:ext cx="8982075" cy="1541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95" name="TextBox 15"/>
          <p:cNvSpPr txBox="1"/>
          <p:nvPr/>
        </p:nvSpPr>
        <p:spPr>
          <a:xfrm>
            <a:off x="3322638" y="612775"/>
            <a:ext cx="7015162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SzTx/>
            </a:pPr>
            <a:r>
              <a:rPr lang="zh-CN" altLang="en-US" sz="5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思读课文，把握写法</a:t>
            </a:r>
            <a:endParaRPr lang="zh-CN" altLang="en-US" sz="5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1296" name="图片 12" descr="u=3535477049,3975938701&amp;fm=23&amp;gp=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0025" y="0"/>
            <a:ext cx="1831975" cy="1606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标题 5"/>
          <p:cNvSpPr txBox="1"/>
          <p:nvPr/>
        </p:nvSpPr>
        <p:spPr>
          <a:xfrm>
            <a:off x="2209800" y="381000"/>
            <a:ext cx="6705600" cy="715963"/>
          </a:xfrm>
          <a:prstGeom prst="rect">
            <a:avLst/>
          </a:prstGeom>
          <a:noFill/>
          <a:ln w="9525">
            <a:noFill/>
          </a:ln>
        </p:spPr>
        <p:txBody>
          <a:bodyPr tIns="0" bIns="0" anchor="b" anchorCtr="0"/>
          <a:p>
            <a:pPr algn="just">
              <a:lnSpc>
                <a:spcPct val="90000"/>
              </a:lnSpc>
              <a:buClr>
                <a:srgbClr val="339AF1"/>
              </a:buClr>
              <a:buFont typeface="Wingdings 3" panose="05040102010807070707" pitchFamily="18" charset="2"/>
            </a:pPr>
            <a:r>
              <a:rPr lang="zh-CN" altLang="en-US" sz="4400" b="1" dirty="0">
                <a:solidFill>
                  <a:srgbClr val="0000FF"/>
                </a:solidFill>
                <a:latin typeface="Arial Black" panose="020B0A04020102020204" pitchFamily="34" charset="0"/>
                <a:ea typeface="黑体" panose="02010609060101010101" charset="-122"/>
              </a:rPr>
              <a:t>切入资料   补充背景</a:t>
            </a:r>
            <a:endParaRPr lang="zh-CN" altLang="en-US" sz="4400" b="1" dirty="0">
              <a:solidFill>
                <a:srgbClr val="0000FF"/>
              </a:solidFill>
              <a:latin typeface="Arial Black" panose="020B0A04020102020204" pitchFamily="34" charset="0"/>
              <a:ea typeface="黑体" panose="02010609060101010101" charset="-122"/>
            </a:endParaRPr>
          </a:p>
        </p:txBody>
      </p:sp>
      <p:sp>
        <p:nvSpPr>
          <p:cNvPr id="10244" name="Rectangle 2"/>
          <p:cNvSpPr/>
          <p:nvPr/>
        </p:nvSpPr>
        <p:spPr>
          <a:xfrm>
            <a:off x="1828800" y="1219200"/>
            <a:ext cx="8610600" cy="50784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349250" eaLnBrk="0" hangingPunct="0">
              <a:lnSpc>
                <a:spcPct val="150000"/>
              </a:lnSpc>
            </a:pPr>
            <a:r>
              <a:rPr lang="en-US" altLang="zh-CN" sz="2400" b="1" dirty="0">
                <a:solidFill>
                  <a:srgbClr val="009900"/>
                </a:solidFill>
                <a:latin typeface="黑体" panose="02010609060101010101" charset="-122"/>
                <a:ea typeface="黑体" panose="02010609060101010101" charset="-122"/>
              </a:rPr>
              <a:t>1952</a:t>
            </a:r>
            <a:r>
              <a:rPr lang="zh-CN" altLang="en-US" sz="2400" b="1" dirty="0">
                <a:solidFill>
                  <a:srgbClr val="009900"/>
                </a:solidFill>
                <a:latin typeface="黑体" panose="02010609060101010101" charset="-122"/>
                <a:ea typeface="黑体" panose="02010609060101010101" charset="-122"/>
              </a:rPr>
              <a:t>年，</a:t>
            </a:r>
            <a:r>
              <a:rPr lang="zh-CN" altLang="en-US" sz="2400" b="1" dirty="0">
                <a:solidFill>
                  <a:srgbClr val="1E1E1E"/>
                </a:solidFill>
                <a:latin typeface="黑体" panose="02010609060101010101" charset="-122"/>
                <a:ea typeface="黑体" panose="02010609060101010101" charset="-122"/>
              </a:rPr>
              <a:t>出生在陕西省商洛市丹凤县棣花镇，</a:t>
            </a:r>
            <a:r>
              <a:rPr lang="en-US" altLang="zh-CN" sz="2400" b="1" dirty="0">
                <a:solidFill>
                  <a:srgbClr val="1E1E1E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2400" b="1" dirty="0">
                <a:solidFill>
                  <a:srgbClr val="1E1E1E"/>
                </a:solidFill>
                <a:latin typeface="黑体" panose="02010609060101010101" charset="-122"/>
                <a:ea typeface="黑体" panose="02010609060101010101" charset="-122"/>
              </a:rPr>
              <a:t>一个偏僻落后的小山村。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  <a:p>
            <a:pPr indent="349250" eaLnBrk="0" hangingPunct="0">
              <a:lnSpc>
                <a:spcPct val="150000"/>
              </a:lnSpc>
            </a:pPr>
            <a:r>
              <a:rPr lang="en-US" altLang="zh-CN" sz="2400" b="1" dirty="0">
                <a:solidFill>
                  <a:srgbClr val="009900"/>
                </a:solidFill>
                <a:latin typeface="黑体" panose="02010609060101010101" charset="-122"/>
                <a:ea typeface="黑体" panose="02010609060101010101" charset="-122"/>
              </a:rPr>
              <a:t>1966</a:t>
            </a:r>
            <a:r>
              <a:rPr lang="zh-CN" altLang="en-US" sz="2400" b="1" dirty="0">
                <a:solidFill>
                  <a:srgbClr val="009900"/>
                </a:solidFill>
                <a:latin typeface="黑体" panose="02010609060101010101" charset="-122"/>
                <a:ea typeface="黑体" panose="02010609060101010101" charset="-122"/>
              </a:rPr>
              <a:t>年，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读初二时遭遇“文革”，他沦为“可教育子女”，父亲被关进牛棚，这个</a:t>
            </a: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</a:rPr>
              <a:t>14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岁少年的内心充满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恐慌。</a:t>
            </a: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indent="349250" eaLnBrk="0" hangingPunct="0">
              <a:lnSpc>
                <a:spcPct val="150000"/>
              </a:lnSpc>
            </a:pPr>
            <a:r>
              <a:rPr lang="en-US" altLang="zh-CN" sz="2400" b="1" dirty="0">
                <a:solidFill>
                  <a:srgbClr val="009900"/>
                </a:solidFill>
                <a:latin typeface="黑体" panose="02010609060101010101" charset="-122"/>
                <a:ea typeface="黑体" panose="02010609060101010101" charset="-122"/>
              </a:rPr>
              <a:t>1972</a:t>
            </a:r>
            <a:r>
              <a:rPr lang="zh-CN" altLang="en-US" sz="2400" b="1" dirty="0">
                <a:solidFill>
                  <a:srgbClr val="009900"/>
                </a:solidFill>
                <a:latin typeface="黑体" panose="02010609060101010101" charset="-122"/>
                <a:ea typeface="黑体" panose="02010609060101010101" charset="-122"/>
              </a:rPr>
              <a:t>年，</a:t>
            </a: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</a:rPr>
              <a:t>19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岁的贾平凹进入西北大学学习。繁华的城市带给他更多的是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陌生、恐慌、自卑。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  <a:p>
            <a:pPr indent="349250" eaLnBrk="0" hangingPunct="0">
              <a:lnSpc>
                <a:spcPct val="150000"/>
              </a:lnSpc>
            </a:pPr>
            <a:r>
              <a:rPr lang="en-US" altLang="zh-CN" sz="2400" b="1" dirty="0">
                <a:solidFill>
                  <a:srgbClr val="009900"/>
                </a:solidFill>
                <a:latin typeface="黑体" panose="02010609060101010101" charset="-122"/>
                <a:ea typeface="黑体" panose="02010609060101010101" charset="-122"/>
              </a:rPr>
              <a:t>1975</a:t>
            </a:r>
            <a:r>
              <a:rPr lang="zh-CN" altLang="en-US" sz="2400" b="1" dirty="0">
                <a:solidFill>
                  <a:srgbClr val="009900"/>
                </a:solidFill>
                <a:latin typeface="黑体" panose="02010609060101010101" charset="-122"/>
                <a:ea typeface="黑体" panose="02010609060101010101" charset="-122"/>
              </a:rPr>
              <a:t>年，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毕业后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到陕西人民出版社工作。</a:t>
            </a:r>
            <a:endParaRPr lang="en-US" altLang="zh-CN" sz="24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indent="349250"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009900"/>
                </a:solidFill>
                <a:latin typeface="黑体" panose="02010609060101010101" charset="-122"/>
                <a:ea typeface="黑体" panose="02010609060101010101" charset="-122"/>
              </a:rPr>
              <a:t>如今，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贾平凹在文坛是集名望和畅销与一体的作家，代表作有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废都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》《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秦腔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》《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古炉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等。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右箭头 1">
            <a:hlinkClick r:id="rId1" action="ppaction://hlinksldjump"/>
          </p:cNvPr>
          <p:cNvSpPr/>
          <p:nvPr/>
        </p:nvSpPr>
        <p:spPr>
          <a:xfrm>
            <a:off x="5638800" y="6172200"/>
            <a:ext cx="831850" cy="4079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2" name="图片 12" descr="u=3535477049,3975938701&amp;fm=23&amp;gp=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4950" y="0"/>
            <a:ext cx="1797050" cy="1606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244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charRg st="36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10244">
                                            <p:txEl>
                                              <p:charRg st="36" end="8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charRg st="88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10244">
                                            <p:txEl>
                                              <p:charRg st="88" end="1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charRg st="132" end="1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"/>
                                        <p:tgtEl>
                                          <p:spTgt spid="10244">
                                            <p:txEl>
                                              <p:charRg st="132" end="1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charRg st="153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10244">
                                            <p:txEl>
                                              <p:charRg st="153" end="1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313" name="组合 23"/>
          <p:cNvGrpSpPr/>
          <p:nvPr/>
        </p:nvGrpSpPr>
        <p:grpSpPr>
          <a:xfrm>
            <a:off x="1184275" y="381000"/>
            <a:ext cx="2154238" cy="1114425"/>
            <a:chOff x="3090" y="2573"/>
            <a:chExt cx="2228" cy="1754"/>
          </a:xfrm>
        </p:grpSpPr>
        <p:sp>
          <p:nvSpPr>
            <p:cNvPr id="13314" name="任意多边形 24"/>
            <p:cNvSpPr/>
            <p:nvPr/>
          </p:nvSpPr>
          <p:spPr>
            <a:xfrm flipH="1">
              <a:off x="4255" y="2573"/>
              <a:ext cx="573" cy="5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57051">
                  <a:moveTo>
                    <a:pt x="363583" y="0"/>
                  </a:moveTo>
                  <a:lnTo>
                    <a:pt x="0" y="0"/>
                  </a:lnTo>
                  <a:lnTo>
                    <a:pt x="0" y="357051"/>
                  </a:lnTo>
                  <a:lnTo>
                    <a:pt x="110069" y="357051"/>
                  </a:lnTo>
                  <a:lnTo>
                    <a:pt x="110069" y="94608"/>
                  </a:lnTo>
                  <a:lnTo>
                    <a:pt x="363583" y="94608"/>
                  </a:lnTo>
                  <a:lnTo>
                    <a:pt x="363583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15" name="任意多边形 23"/>
            <p:cNvSpPr/>
            <p:nvPr/>
          </p:nvSpPr>
          <p:spPr>
            <a:xfrm flipH="1">
              <a:off x="4255" y="3745"/>
              <a:ext cx="573" cy="5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70309">
                  <a:moveTo>
                    <a:pt x="110069" y="0"/>
                  </a:moveTo>
                  <a:lnTo>
                    <a:pt x="0" y="0"/>
                  </a:lnTo>
                  <a:lnTo>
                    <a:pt x="0" y="370309"/>
                  </a:lnTo>
                  <a:lnTo>
                    <a:pt x="363583" y="370309"/>
                  </a:lnTo>
                  <a:lnTo>
                    <a:pt x="363583" y="275701"/>
                  </a:lnTo>
                  <a:lnTo>
                    <a:pt x="110069" y="275701"/>
                  </a:lnTo>
                  <a:lnTo>
                    <a:pt x="110069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16" name="文本占位符 4"/>
            <p:cNvSpPr txBox="1"/>
            <p:nvPr/>
          </p:nvSpPr>
          <p:spPr>
            <a:xfrm>
              <a:off x="3260" y="2723"/>
              <a:ext cx="1493" cy="145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6600" dirty="0">
                  <a:solidFill>
                    <a:srgbClr val="A63E02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3</a:t>
              </a:r>
              <a:endParaRPr lang="en-US" altLang="zh-CN" sz="6600" dirty="0">
                <a:solidFill>
                  <a:srgbClr val="A63E0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3317" name="任意多边形 12"/>
            <p:cNvSpPr/>
            <p:nvPr/>
          </p:nvSpPr>
          <p:spPr>
            <a:xfrm>
              <a:off x="3090" y="2573"/>
              <a:ext cx="573" cy="17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1323703">
                  <a:moveTo>
                    <a:pt x="0" y="0"/>
                  </a:moveTo>
                  <a:lnTo>
                    <a:pt x="363583" y="0"/>
                  </a:lnTo>
                  <a:lnTo>
                    <a:pt x="363583" y="112347"/>
                  </a:lnTo>
                  <a:lnTo>
                    <a:pt x="110069" y="112347"/>
                  </a:lnTo>
                  <a:lnTo>
                    <a:pt x="110069" y="1211356"/>
                  </a:lnTo>
                  <a:lnTo>
                    <a:pt x="363583" y="1211356"/>
                  </a:lnTo>
                  <a:lnTo>
                    <a:pt x="363583" y="1323703"/>
                  </a:lnTo>
                  <a:lnTo>
                    <a:pt x="0" y="13237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18" name="文本框 16"/>
            <p:cNvSpPr txBox="1"/>
            <p:nvPr/>
          </p:nvSpPr>
          <p:spPr>
            <a:xfrm>
              <a:off x="4268" y="3138"/>
              <a:ext cx="105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spcBef>
                  <a:spcPts val="1800"/>
                </a:spcBef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2000" dirty="0">
                  <a:solidFill>
                    <a:srgbClr val="A63E02"/>
                  </a:solidFill>
                  <a:latin typeface="黑体" panose="02010609060101010101" charset="-122"/>
                  <a:ea typeface="黑体" panose="02010609060101010101" charset="-122"/>
                </a:rPr>
                <a:t>Part</a:t>
              </a:r>
              <a:endParaRPr lang="zh-CN" altLang="en-US" sz="2000" dirty="0">
                <a:solidFill>
                  <a:srgbClr val="A63E02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13319" name="Rectangle 1"/>
          <p:cNvSpPr/>
          <p:nvPr/>
        </p:nvSpPr>
        <p:spPr>
          <a:xfrm>
            <a:off x="1022350" y="1557338"/>
            <a:ext cx="9667875" cy="954087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结合前面的研讨，跳读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7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、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8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段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2800" b="1" dirty="0">
                <a:solidFill>
                  <a:srgbClr val="1E1E1E"/>
                </a:solidFill>
                <a:latin typeface="黑体" panose="02010609060101010101" charset="-122"/>
                <a:ea typeface="黑体" panose="02010609060101010101" charset="-122"/>
              </a:rPr>
              <a:t> 结合背景资料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填写表格，你发现了什么？</a:t>
            </a:r>
            <a:endParaRPr lang="zh-CN" altLang="en-US" sz="28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graphicFrame>
        <p:nvGraphicFramePr>
          <p:cNvPr id="44" name="表格 43"/>
          <p:cNvGraphicFramePr>
            <a:graphicFrameLocks noGrp="1"/>
          </p:cNvGraphicFramePr>
          <p:nvPr/>
        </p:nvGraphicFramePr>
        <p:xfrm>
          <a:off x="1676400" y="2886075"/>
          <a:ext cx="8839200" cy="2362200"/>
        </p:xfrm>
        <a:graphic>
          <a:graphicData uri="http://schemas.openxmlformats.org/drawingml/2006/table">
            <a:tbl>
              <a:tblPr/>
              <a:tblGrid>
                <a:gridCol w="2209800"/>
                <a:gridCol w="2208530"/>
                <a:gridCol w="2209800"/>
                <a:gridCol w="2211070"/>
              </a:tblGrid>
              <a:tr h="5254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环境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经历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现状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17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小桃树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角落里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遭遇忘却、讥笑、风雨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花苞欲绽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0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我”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" name="TextBox 44"/>
          <p:cNvSpPr txBox="1"/>
          <p:nvPr/>
        </p:nvSpPr>
        <p:spPr>
          <a:xfrm>
            <a:off x="4267200" y="4648200"/>
            <a:ext cx="1255713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小山村</a:t>
            </a:r>
            <a:endParaRPr lang="zh-CN" altLang="en-US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6" name="TextBox 45">
            <a:hlinkClick r:id="" action="ppaction://noaction"/>
          </p:cNvPr>
          <p:cNvSpPr txBox="1"/>
          <p:nvPr/>
        </p:nvSpPr>
        <p:spPr>
          <a:xfrm>
            <a:off x="6197600" y="4676775"/>
            <a:ext cx="198755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挫折、坎坷</a:t>
            </a:r>
            <a:endParaRPr lang="zh-CN" altLang="en-US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442325" y="4648200"/>
            <a:ext cx="1970088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信心、成功</a:t>
            </a:r>
            <a:endParaRPr lang="en-US" altLang="zh-CN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13345" name="图片 1" descr="20130310095157_7812_conew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5316538"/>
            <a:ext cx="8982075" cy="1541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46" name="TextBox 15"/>
          <p:cNvSpPr txBox="1"/>
          <p:nvPr/>
        </p:nvSpPr>
        <p:spPr>
          <a:xfrm>
            <a:off x="3322638" y="612775"/>
            <a:ext cx="7015162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SzTx/>
            </a:pPr>
            <a:r>
              <a:rPr lang="zh-CN" altLang="en-US" sz="5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思读课文，把握写法</a:t>
            </a:r>
            <a:endParaRPr lang="zh-CN" altLang="en-US" sz="5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3347" name="图片 12" descr="u=3535477049,3975938701&amp;fm=23&amp;gp=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0025" y="0"/>
            <a:ext cx="1831975" cy="1606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内容占位符 2"/>
          <p:cNvSpPr>
            <a:spLocks noGrp="1"/>
          </p:cNvSpPr>
          <p:nvPr>
            <p:ph idx="1"/>
          </p:nvPr>
        </p:nvSpPr>
        <p:spPr>
          <a:xfrm>
            <a:off x="382588" y="1092200"/>
            <a:ext cx="10958512" cy="5429250"/>
          </a:xfrm>
          <a:ln/>
        </p:spPr>
        <p:txBody>
          <a:bodyPr vert="horz" wrap="square" lIns="91440" tIns="45720" rIns="91440" bIns="45720" anchor="t" anchorCtr="0"/>
          <a:p>
            <a:pPr eaLnBrk="1" hangingPunct="1">
              <a:lnSpc>
                <a:spcPct val="100000"/>
              </a:lnSpc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双线交织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：</a:t>
            </a:r>
            <a:endParaRPr lang="en-US" altLang="zh-CN" sz="3600" b="1" dirty="0"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lnSpc>
                <a:spcPct val="150000"/>
              </a:lnSpc>
              <a:buNone/>
            </a:pP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3600" b="1" dirty="0">
                <a:latin typeface="黑体" panose="02010609060101010101" charset="-122"/>
                <a:ea typeface="黑体" panose="02010609060101010101" charset="-122"/>
              </a:rPr>
              <a:t>明线：小桃树的经历；暗线：作者自己的经历。明暗两条线索交织，使小桃树和“我”建立起了联系，小桃树就是另一个“我”。</a:t>
            </a:r>
            <a:endParaRPr lang="zh-CN" altLang="zh-CN" sz="3600" b="1" dirty="0"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lnSpc>
                <a:spcPct val="150000"/>
              </a:lnSpc>
              <a:buNone/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     </a:t>
            </a:r>
            <a:endParaRPr lang="zh-CN" altLang="en-US" sz="36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 rot="5400000" flipH="1" flipV="1">
            <a:off x="5410200" y="4648200"/>
            <a:ext cx="762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39" name="图片 12" descr="u=3535477049,3975938701&amp;fm=23&amp;gp=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02888" y="0"/>
            <a:ext cx="1789112" cy="1606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63538" y="4733925"/>
            <a:ext cx="10326687" cy="1200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托物言志</a:t>
            </a:r>
            <a:r>
              <a:rPr lang="zh-CN" altLang="zh-CN" sz="3600" b="1" dirty="0">
                <a:latin typeface="黑体" panose="02010609060101010101" charset="-122"/>
                <a:ea typeface="黑体" panose="02010609060101010101" charset="-122"/>
              </a:rPr>
              <a:t>：通过描绘具体事物的形象来表达思想，寄托感悟。</a:t>
            </a:r>
            <a:endParaRPr lang="zh-CN" altLang="zh-CN" sz="36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229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6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2290">
                                            <p:txEl>
                                              <p:charRg st="6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内容占位符 2"/>
          <p:cNvSpPr>
            <a:spLocks noGrp="1"/>
          </p:cNvSpPr>
          <p:nvPr>
            <p:ph idx="1"/>
          </p:nvPr>
        </p:nvSpPr>
        <p:spPr>
          <a:xfrm>
            <a:off x="635000" y="144463"/>
            <a:ext cx="10133013" cy="6022975"/>
          </a:xfrm>
          <a:ln/>
        </p:spPr>
        <p:txBody>
          <a:bodyPr vert="horz" wrap="square" lIns="91440" tIns="45720" rIns="91440" bIns="45720" anchor="t" anchorCtr="0"/>
          <a:p>
            <a:pPr eaLnBrk="1" hangingPunct="1">
              <a:buNone/>
            </a:pPr>
            <a:r>
              <a:rPr lang="en-US" altLang="zh-CN" sz="5400" b="1" dirty="0">
                <a:solidFill>
                  <a:srgbClr val="FF0000"/>
                </a:solidFill>
              </a:rPr>
              <a:t>               </a:t>
            </a:r>
            <a:endParaRPr lang="en-US" altLang="zh-CN" sz="5400" b="1" dirty="0">
              <a:solidFill>
                <a:srgbClr val="FF0000"/>
              </a:solidFill>
            </a:endParaRPr>
          </a:p>
          <a:p>
            <a:pPr eaLnBrk="1" hangingPunct="1">
              <a:buNone/>
            </a:pPr>
            <a:r>
              <a:rPr lang="en-US" altLang="zh-CN" sz="5400" b="1" dirty="0">
                <a:solidFill>
                  <a:srgbClr val="FF0000"/>
                </a:solidFill>
              </a:rPr>
              <a:t>               </a:t>
            </a:r>
            <a:r>
              <a:rPr lang="zh-CN" altLang="en-US" sz="5400" b="1" dirty="0">
                <a:solidFill>
                  <a:srgbClr val="FF0000"/>
                </a:solidFill>
              </a:rPr>
              <a:t>悟读课文，体会哲思</a:t>
            </a:r>
            <a:endParaRPr lang="en-US" altLang="zh-CN" sz="5400" b="1" dirty="0">
              <a:solidFill>
                <a:srgbClr val="FF0000"/>
              </a:solidFill>
            </a:endParaRPr>
          </a:p>
          <a:p>
            <a:pPr eaLnBrk="1" hangingPunct="1">
              <a:buNone/>
            </a:pPr>
            <a:endParaRPr lang="zh-CN" altLang="zh-CN" sz="5400" dirty="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文章蕴含了怎样的哲理？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15362" name="组合 23"/>
          <p:cNvGrpSpPr/>
          <p:nvPr/>
        </p:nvGrpSpPr>
        <p:grpSpPr>
          <a:xfrm>
            <a:off x="1333500" y="660400"/>
            <a:ext cx="2005013" cy="1116013"/>
            <a:chOff x="3090" y="2573"/>
            <a:chExt cx="2228" cy="1755"/>
          </a:xfrm>
        </p:grpSpPr>
        <p:sp>
          <p:nvSpPr>
            <p:cNvPr id="15363" name="任意多边形 24"/>
            <p:cNvSpPr/>
            <p:nvPr/>
          </p:nvSpPr>
          <p:spPr>
            <a:xfrm flipH="1">
              <a:off x="4255" y="2573"/>
              <a:ext cx="573" cy="5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57051">
                  <a:moveTo>
                    <a:pt x="363583" y="0"/>
                  </a:moveTo>
                  <a:lnTo>
                    <a:pt x="0" y="0"/>
                  </a:lnTo>
                  <a:lnTo>
                    <a:pt x="0" y="357051"/>
                  </a:lnTo>
                  <a:lnTo>
                    <a:pt x="110069" y="357051"/>
                  </a:lnTo>
                  <a:lnTo>
                    <a:pt x="110069" y="94608"/>
                  </a:lnTo>
                  <a:lnTo>
                    <a:pt x="363583" y="94608"/>
                  </a:lnTo>
                  <a:lnTo>
                    <a:pt x="363583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" name="任意多边形 23"/>
            <p:cNvSpPr/>
            <p:nvPr/>
          </p:nvSpPr>
          <p:spPr>
            <a:xfrm flipH="1">
              <a:off x="4255" y="3745"/>
              <a:ext cx="573" cy="5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70309">
                  <a:moveTo>
                    <a:pt x="110069" y="0"/>
                  </a:moveTo>
                  <a:lnTo>
                    <a:pt x="0" y="0"/>
                  </a:lnTo>
                  <a:lnTo>
                    <a:pt x="0" y="370309"/>
                  </a:lnTo>
                  <a:lnTo>
                    <a:pt x="363583" y="370309"/>
                  </a:lnTo>
                  <a:lnTo>
                    <a:pt x="363583" y="275701"/>
                  </a:lnTo>
                  <a:lnTo>
                    <a:pt x="110069" y="275701"/>
                  </a:lnTo>
                  <a:lnTo>
                    <a:pt x="110069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5" name="文本占位符 4"/>
            <p:cNvSpPr txBox="1"/>
            <p:nvPr/>
          </p:nvSpPr>
          <p:spPr>
            <a:xfrm>
              <a:off x="3260" y="2723"/>
              <a:ext cx="1493" cy="145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6600" dirty="0">
                  <a:solidFill>
                    <a:srgbClr val="A63E02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4</a:t>
              </a:r>
              <a:endParaRPr lang="en-US" altLang="zh-CN" sz="6600" dirty="0">
                <a:solidFill>
                  <a:srgbClr val="A63E0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5366" name="任意多边形 12"/>
            <p:cNvSpPr/>
            <p:nvPr/>
          </p:nvSpPr>
          <p:spPr>
            <a:xfrm>
              <a:off x="3090" y="2573"/>
              <a:ext cx="573" cy="17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1323703">
                  <a:moveTo>
                    <a:pt x="0" y="0"/>
                  </a:moveTo>
                  <a:lnTo>
                    <a:pt x="363583" y="0"/>
                  </a:lnTo>
                  <a:lnTo>
                    <a:pt x="363583" y="112347"/>
                  </a:lnTo>
                  <a:lnTo>
                    <a:pt x="110069" y="112347"/>
                  </a:lnTo>
                  <a:lnTo>
                    <a:pt x="110069" y="1211356"/>
                  </a:lnTo>
                  <a:lnTo>
                    <a:pt x="363583" y="1211356"/>
                  </a:lnTo>
                  <a:lnTo>
                    <a:pt x="363583" y="1323703"/>
                  </a:lnTo>
                  <a:lnTo>
                    <a:pt x="0" y="13237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7" name="文本框 16"/>
            <p:cNvSpPr txBox="1"/>
            <p:nvPr/>
          </p:nvSpPr>
          <p:spPr>
            <a:xfrm>
              <a:off x="4268" y="3138"/>
              <a:ext cx="105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spcBef>
                  <a:spcPts val="1800"/>
                </a:spcBef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2000" dirty="0">
                  <a:solidFill>
                    <a:srgbClr val="A63E02"/>
                  </a:solidFill>
                  <a:latin typeface="黑体" panose="02010609060101010101" charset="-122"/>
                  <a:ea typeface="黑体" panose="02010609060101010101" charset="-122"/>
                </a:rPr>
                <a:t>Part</a:t>
              </a:r>
              <a:endParaRPr lang="zh-CN" altLang="en-US" sz="2000" dirty="0">
                <a:solidFill>
                  <a:srgbClr val="A63E02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pic>
        <p:nvPicPr>
          <p:cNvPr id="15368" name="图片 2" descr="C:\Users\Administrator\Desktop\图片1_conew1.png图片1_conew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21850" y="-171450"/>
            <a:ext cx="2132013" cy="2460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内容占位符 2"/>
          <p:cNvSpPr>
            <a:spLocks noGrp="1"/>
          </p:cNvSpPr>
          <p:nvPr>
            <p:ph idx="1"/>
          </p:nvPr>
        </p:nvSpPr>
        <p:spPr>
          <a:xfrm>
            <a:off x="446088" y="427038"/>
            <a:ext cx="10133012" cy="6022975"/>
          </a:xfrm>
          <a:ln/>
        </p:spPr>
        <p:txBody>
          <a:bodyPr vert="horz" wrap="square" lIns="91440" tIns="45720" rIns="91440" bIns="45720" anchor="t" anchorCtr="0"/>
          <a:p>
            <a:pPr eaLnBrk="1" hangingPunct="1">
              <a:buNone/>
            </a:pPr>
            <a:r>
              <a:rPr lang="en-US" altLang="zh-CN" sz="5400" b="1" dirty="0">
                <a:solidFill>
                  <a:srgbClr val="FF0000"/>
                </a:solidFill>
              </a:rPr>
              <a:t>               </a:t>
            </a:r>
            <a:endParaRPr lang="en-US" altLang="zh-CN" sz="5400" b="1" dirty="0">
              <a:solidFill>
                <a:srgbClr val="FF0000"/>
              </a:solidFill>
            </a:endParaRPr>
          </a:p>
          <a:p>
            <a:pPr eaLnBrk="1" hangingPunct="1">
              <a:buNone/>
            </a:pPr>
            <a:r>
              <a:rPr lang="en-US" altLang="zh-CN" sz="5400" b="1" dirty="0">
                <a:solidFill>
                  <a:srgbClr val="FF0000"/>
                </a:solidFill>
              </a:rPr>
              <a:t>              </a:t>
            </a:r>
            <a:r>
              <a:rPr lang="zh-CN" altLang="en-US" sz="5400" b="1" dirty="0">
                <a:solidFill>
                  <a:srgbClr val="FF0000"/>
                </a:solidFill>
              </a:rPr>
              <a:t>学以致用，</a:t>
            </a:r>
            <a:r>
              <a:rPr lang="zh-CN" altLang="zh-CN" sz="5400" b="1" dirty="0">
                <a:solidFill>
                  <a:srgbClr val="FF0000"/>
                </a:solidFill>
              </a:rPr>
              <a:t>拓展</a:t>
            </a:r>
            <a:r>
              <a:rPr lang="zh-CN" altLang="en-US" sz="5400" b="1" dirty="0">
                <a:solidFill>
                  <a:srgbClr val="FF0000"/>
                </a:solidFill>
              </a:rPr>
              <a:t>延伸</a:t>
            </a:r>
            <a:endParaRPr lang="zh-CN" altLang="zh-CN" sz="5400" dirty="0">
              <a:solidFill>
                <a:srgbClr val="FF0000"/>
              </a:solidFill>
            </a:endParaRPr>
          </a:p>
          <a:p>
            <a:pPr eaLnBrk="1" hangingPunct="1">
              <a:buNone/>
            </a:pPr>
            <a:r>
              <a:rPr lang="zh-CN" altLang="zh-CN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写作：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</a:rPr>
              <a:t>通过对一种植物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的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</a:rPr>
              <a:t>描写，运用托物言志的方法，</a:t>
            </a:r>
            <a:endParaRPr lang="en-US" altLang="zh-CN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buNone/>
            </a:pP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</a:rPr>
              <a:t>      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</a:rPr>
              <a:t>写一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段话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lnSpc>
                <a:spcPct val="100000"/>
              </a:lnSpc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抛砖引玉：</a:t>
            </a:r>
            <a:endParaRPr lang="en-US" altLang="zh-CN" sz="32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lnSpc>
                <a:spcPct val="150000"/>
              </a:lnSpc>
              <a:buNone/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     我喜欢梅花，喜欢她那朵朵冷艳的花苞，细而有劲的枝干，清新淡雅的芳香。我更喜欢她在冬雪中傲然怒放，不惧严寒的精神。</a:t>
            </a:r>
            <a:endParaRPr lang="zh-CN" altLang="zh-CN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/>
            <a:endParaRPr lang="zh-CN" altLang="en-US" dirty="0"/>
          </a:p>
        </p:txBody>
      </p:sp>
      <p:grpSp>
        <p:nvGrpSpPr>
          <p:cNvPr id="16386" name="组合 23"/>
          <p:cNvGrpSpPr/>
          <p:nvPr/>
        </p:nvGrpSpPr>
        <p:grpSpPr>
          <a:xfrm>
            <a:off x="1009650" y="660400"/>
            <a:ext cx="2005013" cy="1116013"/>
            <a:chOff x="3090" y="2573"/>
            <a:chExt cx="2228" cy="1755"/>
          </a:xfrm>
        </p:grpSpPr>
        <p:sp>
          <p:nvSpPr>
            <p:cNvPr id="16387" name="任意多边形 24"/>
            <p:cNvSpPr/>
            <p:nvPr/>
          </p:nvSpPr>
          <p:spPr>
            <a:xfrm flipH="1">
              <a:off x="4255" y="2573"/>
              <a:ext cx="573" cy="5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57051">
                  <a:moveTo>
                    <a:pt x="363583" y="0"/>
                  </a:moveTo>
                  <a:lnTo>
                    <a:pt x="0" y="0"/>
                  </a:lnTo>
                  <a:lnTo>
                    <a:pt x="0" y="357051"/>
                  </a:lnTo>
                  <a:lnTo>
                    <a:pt x="110069" y="357051"/>
                  </a:lnTo>
                  <a:lnTo>
                    <a:pt x="110069" y="94608"/>
                  </a:lnTo>
                  <a:lnTo>
                    <a:pt x="363583" y="94608"/>
                  </a:lnTo>
                  <a:lnTo>
                    <a:pt x="363583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88" name="任意多边形 23"/>
            <p:cNvSpPr/>
            <p:nvPr/>
          </p:nvSpPr>
          <p:spPr>
            <a:xfrm flipH="1">
              <a:off x="4255" y="3745"/>
              <a:ext cx="573" cy="5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70309">
                  <a:moveTo>
                    <a:pt x="110069" y="0"/>
                  </a:moveTo>
                  <a:lnTo>
                    <a:pt x="0" y="0"/>
                  </a:lnTo>
                  <a:lnTo>
                    <a:pt x="0" y="370309"/>
                  </a:lnTo>
                  <a:lnTo>
                    <a:pt x="363583" y="370309"/>
                  </a:lnTo>
                  <a:lnTo>
                    <a:pt x="363583" y="275701"/>
                  </a:lnTo>
                  <a:lnTo>
                    <a:pt x="110069" y="275701"/>
                  </a:lnTo>
                  <a:lnTo>
                    <a:pt x="110069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89" name="文本占位符 4"/>
            <p:cNvSpPr txBox="1"/>
            <p:nvPr/>
          </p:nvSpPr>
          <p:spPr>
            <a:xfrm>
              <a:off x="3260" y="2723"/>
              <a:ext cx="1493" cy="145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6600" dirty="0">
                  <a:solidFill>
                    <a:srgbClr val="A63E02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5</a:t>
              </a:r>
              <a:endParaRPr lang="en-US" altLang="zh-CN" sz="6600" dirty="0">
                <a:solidFill>
                  <a:srgbClr val="A63E0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6390" name="任意多边形 12"/>
            <p:cNvSpPr/>
            <p:nvPr/>
          </p:nvSpPr>
          <p:spPr>
            <a:xfrm>
              <a:off x="3090" y="2573"/>
              <a:ext cx="573" cy="17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1323703">
                  <a:moveTo>
                    <a:pt x="0" y="0"/>
                  </a:moveTo>
                  <a:lnTo>
                    <a:pt x="363583" y="0"/>
                  </a:lnTo>
                  <a:lnTo>
                    <a:pt x="363583" y="112347"/>
                  </a:lnTo>
                  <a:lnTo>
                    <a:pt x="110069" y="112347"/>
                  </a:lnTo>
                  <a:lnTo>
                    <a:pt x="110069" y="1211356"/>
                  </a:lnTo>
                  <a:lnTo>
                    <a:pt x="363583" y="1211356"/>
                  </a:lnTo>
                  <a:lnTo>
                    <a:pt x="363583" y="1323703"/>
                  </a:lnTo>
                  <a:lnTo>
                    <a:pt x="0" y="13237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91" name="文本框 16"/>
            <p:cNvSpPr txBox="1"/>
            <p:nvPr/>
          </p:nvSpPr>
          <p:spPr>
            <a:xfrm>
              <a:off x="4268" y="3138"/>
              <a:ext cx="105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spcBef>
                  <a:spcPts val="1800"/>
                </a:spcBef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2000" dirty="0">
                  <a:solidFill>
                    <a:srgbClr val="A63E02"/>
                  </a:solidFill>
                  <a:latin typeface="黑体" panose="02010609060101010101" charset="-122"/>
                  <a:ea typeface="黑体" panose="02010609060101010101" charset="-122"/>
                </a:rPr>
                <a:t>Part</a:t>
              </a:r>
              <a:endParaRPr lang="zh-CN" altLang="en-US" sz="2000" dirty="0">
                <a:solidFill>
                  <a:srgbClr val="A63E02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pic>
        <p:nvPicPr>
          <p:cNvPr id="16392" name="图片 2" descr="C:\Users\Administrator\Desktop\图片1_conew1.png图片1_conew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21850" y="-171450"/>
            <a:ext cx="2132013" cy="2460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内容占位符 2"/>
          <p:cNvSpPr>
            <a:spLocks noGrp="1"/>
          </p:cNvSpPr>
          <p:nvPr>
            <p:ph idx="1"/>
          </p:nvPr>
        </p:nvSpPr>
        <p:spPr>
          <a:xfrm>
            <a:off x="446088" y="427038"/>
            <a:ext cx="10133012" cy="6022975"/>
          </a:xfrm>
          <a:ln/>
        </p:spPr>
        <p:txBody>
          <a:bodyPr vert="horz" wrap="square" lIns="91440" tIns="45720" rIns="91440" bIns="45720" anchor="t" anchorCtr="0"/>
          <a:p>
            <a:pPr eaLnBrk="1" hangingPunct="1">
              <a:buNone/>
            </a:pPr>
            <a:r>
              <a:rPr lang="en-US" altLang="zh-CN" sz="5400" b="1" dirty="0">
                <a:solidFill>
                  <a:srgbClr val="FF0000"/>
                </a:solidFill>
              </a:rPr>
              <a:t>               </a:t>
            </a:r>
            <a:endParaRPr lang="en-US" altLang="zh-CN" sz="5400" b="1" dirty="0">
              <a:solidFill>
                <a:srgbClr val="FF0000"/>
              </a:solidFill>
            </a:endParaRPr>
          </a:p>
          <a:p>
            <a:endParaRPr lang="en-US" altLang="zh-CN" sz="5400" b="1" dirty="0"/>
          </a:p>
          <a:p>
            <a:pPr>
              <a:buNone/>
            </a:pPr>
            <a:r>
              <a:rPr lang="zh-CN" altLang="zh-CN" sz="4400" b="1" dirty="0">
                <a:solidFill>
                  <a:srgbClr val="FF0000"/>
                </a:solidFill>
              </a:rPr>
              <a:t>课后作业</a:t>
            </a:r>
            <a:r>
              <a:rPr lang="zh-CN" altLang="zh-CN" sz="5400" b="1" dirty="0">
                <a:solidFill>
                  <a:srgbClr val="FF0000"/>
                </a:solidFill>
              </a:rPr>
              <a:t>：</a:t>
            </a:r>
            <a:endParaRPr lang="en-US" altLang="zh-CN" sz="54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zh-CN" sz="3600" b="1" dirty="0">
                <a:latin typeface="黑体" panose="02010609060101010101" charset="-122"/>
                <a:ea typeface="黑体" panose="02010609060101010101" charset="-122"/>
              </a:rPr>
              <a:t>课后阅读贾平凹的《丑石》，思考文章通过托物言志的写作手法，想表达怎样的主题思想，写出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  <a:t>200</a:t>
            </a:r>
            <a:r>
              <a:rPr lang="zh-CN" altLang="zh-CN" sz="3600" b="1" dirty="0">
                <a:latin typeface="黑体" panose="02010609060101010101" charset="-122"/>
                <a:ea typeface="黑体" panose="02010609060101010101" charset="-122"/>
              </a:rPr>
              <a:t>字左右的读后感</a:t>
            </a:r>
            <a:r>
              <a:rPr lang="zh-CN" altLang="zh-CN" sz="5400" b="1" dirty="0"/>
              <a:t>。</a:t>
            </a:r>
            <a:endParaRPr lang="zh-CN" altLang="zh-CN" sz="5400" b="1" dirty="0"/>
          </a:p>
          <a:p>
            <a:pPr>
              <a:buNone/>
            </a:pPr>
            <a:endParaRPr lang="zh-CN" altLang="zh-CN" sz="5400" dirty="0"/>
          </a:p>
          <a:p>
            <a:pPr eaLnBrk="1" hangingPunct="1">
              <a:buNone/>
            </a:pPr>
            <a:endParaRPr lang="zh-CN" altLang="en-US" dirty="0"/>
          </a:p>
        </p:txBody>
      </p:sp>
      <p:grpSp>
        <p:nvGrpSpPr>
          <p:cNvPr id="17410" name="组合 23"/>
          <p:cNvGrpSpPr/>
          <p:nvPr/>
        </p:nvGrpSpPr>
        <p:grpSpPr>
          <a:xfrm>
            <a:off x="1009650" y="660400"/>
            <a:ext cx="2005013" cy="1116013"/>
            <a:chOff x="3090" y="2573"/>
            <a:chExt cx="2228" cy="1755"/>
          </a:xfrm>
        </p:grpSpPr>
        <p:sp>
          <p:nvSpPr>
            <p:cNvPr id="17411" name="任意多边形 24"/>
            <p:cNvSpPr/>
            <p:nvPr/>
          </p:nvSpPr>
          <p:spPr>
            <a:xfrm flipH="1">
              <a:off x="4255" y="2573"/>
              <a:ext cx="573" cy="5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57051">
                  <a:moveTo>
                    <a:pt x="363583" y="0"/>
                  </a:moveTo>
                  <a:lnTo>
                    <a:pt x="0" y="0"/>
                  </a:lnTo>
                  <a:lnTo>
                    <a:pt x="0" y="357051"/>
                  </a:lnTo>
                  <a:lnTo>
                    <a:pt x="110069" y="357051"/>
                  </a:lnTo>
                  <a:lnTo>
                    <a:pt x="110069" y="94608"/>
                  </a:lnTo>
                  <a:lnTo>
                    <a:pt x="363583" y="94608"/>
                  </a:lnTo>
                  <a:lnTo>
                    <a:pt x="363583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2" name="任意多边形 23"/>
            <p:cNvSpPr/>
            <p:nvPr/>
          </p:nvSpPr>
          <p:spPr>
            <a:xfrm flipH="1">
              <a:off x="4255" y="3745"/>
              <a:ext cx="573" cy="5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370309">
                  <a:moveTo>
                    <a:pt x="110069" y="0"/>
                  </a:moveTo>
                  <a:lnTo>
                    <a:pt x="0" y="0"/>
                  </a:lnTo>
                  <a:lnTo>
                    <a:pt x="0" y="370309"/>
                  </a:lnTo>
                  <a:lnTo>
                    <a:pt x="363583" y="370309"/>
                  </a:lnTo>
                  <a:lnTo>
                    <a:pt x="363583" y="275701"/>
                  </a:lnTo>
                  <a:lnTo>
                    <a:pt x="110069" y="275701"/>
                  </a:lnTo>
                  <a:lnTo>
                    <a:pt x="110069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3" name="文本占位符 4"/>
            <p:cNvSpPr txBox="1"/>
            <p:nvPr/>
          </p:nvSpPr>
          <p:spPr>
            <a:xfrm>
              <a:off x="3260" y="2723"/>
              <a:ext cx="1493" cy="145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6600" dirty="0">
                  <a:solidFill>
                    <a:srgbClr val="A63E02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6</a:t>
              </a:r>
              <a:endParaRPr lang="en-US" altLang="zh-CN" sz="6600" dirty="0">
                <a:solidFill>
                  <a:srgbClr val="A63E0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7414" name="任意多边形 12"/>
            <p:cNvSpPr/>
            <p:nvPr/>
          </p:nvSpPr>
          <p:spPr>
            <a:xfrm>
              <a:off x="3090" y="2573"/>
              <a:ext cx="573" cy="17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363583" h="1323703">
                  <a:moveTo>
                    <a:pt x="0" y="0"/>
                  </a:moveTo>
                  <a:lnTo>
                    <a:pt x="363583" y="0"/>
                  </a:lnTo>
                  <a:lnTo>
                    <a:pt x="363583" y="112347"/>
                  </a:lnTo>
                  <a:lnTo>
                    <a:pt x="110069" y="112347"/>
                  </a:lnTo>
                  <a:lnTo>
                    <a:pt x="110069" y="1211356"/>
                  </a:lnTo>
                  <a:lnTo>
                    <a:pt x="363583" y="1211356"/>
                  </a:lnTo>
                  <a:lnTo>
                    <a:pt x="363583" y="1323703"/>
                  </a:lnTo>
                  <a:lnTo>
                    <a:pt x="0" y="13237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30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5" name="文本框 16"/>
            <p:cNvSpPr txBox="1"/>
            <p:nvPr/>
          </p:nvSpPr>
          <p:spPr>
            <a:xfrm>
              <a:off x="4268" y="3138"/>
              <a:ext cx="105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>
                <a:lnSpc>
                  <a:spcPct val="110000"/>
                </a:lnSpc>
                <a:spcBef>
                  <a:spcPts val="1800"/>
                </a:spcBef>
                <a:buClr>
                  <a:srgbClr val="963B22"/>
                </a:buClr>
                <a:buSzPct val="60000"/>
                <a:buFont typeface="Wingdings" panose="05000000000000000000" pitchFamily="2" charset="2"/>
              </a:pPr>
              <a:r>
                <a:rPr lang="en-US" altLang="zh-CN" sz="2000" dirty="0">
                  <a:solidFill>
                    <a:srgbClr val="A63E02"/>
                  </a:solidFill>
                  <a:latin typeface="黑体" panose="02010609060101010101" charset="-122"/>
                  <a:ea typeface="黑体" panose="02010609060101010101" charset="-122"/>
                </a:rPr>
                <a:t>Part</a:t>
              </a:r>
              <a:endParaRPr lang="zh-CN" altLang="en-US" sz="2000" dirty="0">
                <a:solidFill>
                  <a:srgbClr val="A63E02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pic>
        <p:nvPicPr>
          <p:cNvPr id="17416" name="图片 2" descr="C:\Users\Administrator\Desktop\图片1_conew1.png图片1_conew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21850" y="-171450"/>
            <a:ext cx="2132013" cy="2460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1217</Words>
  <Application>WPS 演示</Application>
  <PresentationFormat>自定义</PresentationFormat>
  <Paragraphs>153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33" baseType="lpstr">
      <vt:lpstr>Arial</vt:lpstr>
      <vt:lpstr>宋体</vt:lpstr>
      <vt:lpstr>Wingdings</vt:lpstr>
      <vt:lpstr>Calibri</vt:lpstr>
      <vt:lpstr>微软雅黑</vt:lpstr>
      <vt:lpstr>Calibri Light</vt:lpstr>
      <vt:lpstr>微软雅黑 Light</vt:lpstr>
      <vt:lpstr>黑体</vt:lpstr>
      <vt:lpstr>方正粗黑宋简体</vt:lpstr>
      <vt:lpstr>华文琥珀</vt:lpstr>
      <vt:lpstr>Microsoft YaHei UI</vt:lpstr>
      <vt:lpstr>Wingdings 3</vt:lpstr>
      <vt:lpstr>华文隶书</vt:lpstr>
      <vt:lpstr>Times New Roman</vt:lpstr>
      <vt:lpstr>Arial Black</vt:lpstr>
      <vt:lpstr>Arial Unicode MS</vt:lpstr>
      <vt:lpstr>Arial Unicode MS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86139</cp:lastModifiedBy>
  <cp:revision>194</cp:revision>
  <cp:lastPrinted>2019-05-22T06:38:44Z</cp:lastPrinted>
  <dcterms:created xsi:type="dcterms:W3CDTF">2017-08-03T09:01:00Z</dcterms:created>
  <dcterms:modified xsi:type="dcterms:W3CDTF">2021-05-26T07:37:01Z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2052-11.1.0.10495</vt:lpwstr>
  </property>
  <property fmtid="{D5CDD505-2E9C-101B-9397-08002B2CF9AE}" pid="3" name="ICV">
    <vt:lpwstr>99F3590E6BBE43AF8585421EF156E3DB</vt:lpwstr>
  </property>
</Properties>
</file>