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2" r:id="rId7"/>
    <p:sldId id="266" r:id="rId8"/>
    <p:sldId id="263" r:id="rId9"/>
    <p:sldId id="264" r:id="rId10"/>
    <p:sldId id="265" r:id="rId11"/>
    <p:sldId id="261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692882F-01D0-4512-8B60-54EF5CD970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384590A-466E-43C8-8411-B0D0A7096ACA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692882F-01D0-4512-8B60-54EF5CD970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384590A-466E-43C8-8411-B0D0A7096ACA}" type="slidenum">
              <a:rPr lang="zh-CN" altLang="en-US" smtClean="0"/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692882F-01D0-4512-8B60-54EF5CD970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384590A-466E-43C8-8411-B0D0A7096ACA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2882F-01D0-4512-8B60-54EF5CD970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590A-466E-43C8-8411-B0D0A7096ACA}" type="slidenum">
              <a:rPr lang="zh-CN" altLang="en-US" smtClean="0"/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2882F-01D0-4512-8B60-54EF5CD970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590A-466E-43C8-8411-B0D0A7096ACA}" type="slidenum">
              <a:rPr lang="zh-CN" altLang="en-US" smtClean="0"/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692882F-01D0-4512-8B60-54EF5CD970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384590A-466E-43C8-8411-B0D0A7096ACA}" type="slidenum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2882F-01D0-4512-8B60-54EF5CD970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590A-466E-43C8-8411-B0D0A7096A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692882F-01D0-4512-8B60-54EF5CD970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384590A-466E-43C8-8411-B0D0A7096ACA}" type="slidenum">
              <a:rPr lang="zh-CN" altLang="en-US" smtClean="0"/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692882F-01D0-4512-8B60-54EF5CD970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384590A-466E-43C8-8411-B0D0A7096ACA}" type="slidenum">
              <a:rPr lang="zh-CN" altLang="en-US" smtClean="0"/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2882F-01D0-4512-8B60-54EF5CD970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590A-466E-43C8-8411-B0D0A7096A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 eaLnBrk="1" latinLnBrk="0" hangingPunct="1"/>
            <a:r>
              <a:rPr lang="zh-CN" altLang="en-US" smtClean="0"/>
              <a:t>第二级</a:t>
            </a:r>
            <a:endParaRPr lang="zh-CN" altLang="en-US" smtClean="0"/>
          </a:p>
          <a:p>
            <a:pPr lvl="2" eaLnBrk="1" latinLnBrk="0" hangingPunct="1"/>
            <a:r>
              <a:rPr lang="zh-CN" altLang="en-US" smtClean="0"/>
              <a:t>第三级</a:t>
            </a:r>
            <a:endParaRPr lang="zh-CN" altLang="en-US" smtClean="0"/>
          </a:p>
          <a:p>
            <a:pPr lvl="3" eaLnBrk="1" latinLnBrk="0" hangingPunct="1"/>
            <a:r>
              <a:rPr lang="zh-CN" altLang="en-US" smtClean="0"/>
              <a:t>第四级</a:t>
            </a:r>
            <a:endParaRPr lang="zh-CN" altLang="en-US" smtClean="0"/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2882F-01D0-4512-8B60-54EF5CD970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4590A-466E-43C8-8411-B0D0A7096AC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  <a:endParaRPr kumimoji="0" lang="zh-CN" altLang="en-US" smtClean="0"/>
          </a:p>
          <a:p>
            <a:pPr lvl="1" eaLnBrk="1" latinLnBrk="0" hangingPunct="1"/>
            <a:r>
              <a:rPr kumimoji="0" lang="zh-CN" altLang="en-US" smtClean="0"/>
              <a:t>第二级</a:t>
            </a:r>
            <a:endParaRPr kumimoji="0" lang="zh-CN" altLang="en-US" smtClean="0"/>
          </a:p>
          <a:p>
            <a:pPr lvl="2" eaLnBrk="1" latinLnBrk="0" hangingPunct="1"/>
            <a:r>
              <a:rPr kumimoji="0" lang="zh-CN" altLang="en-US" smtClean="0"/>
              <a:t>第三级</a:t>
            </a:r>
            <a:endParaRPr kumimoji="0" lang="zh-CN" altLang="en-US" smtClean="0"/>
          </a:p>
          <a:p>
            <a:pPr lvl="3" eaLnBrk="1" latinLnBrk="0" hangingPunct="1"/>
            <a:r>
              <a:rPr kumimoji="0" lang="zh-CN" altLang="en-US" smtClean="0"/>
              <a:t>第四级</a:t>
            </a:r>
            <a:endParaRPr kumimoji="0" lang="zh-CN" altLang="en-US" smtClean="0"/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692882F-01D0-4512-8B60-54EF5CD9700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384590A-466E-43C8-8411-B0D0A7096AC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 panose="05000000000000000000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 panose="05000000000000000000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 panose="05000000000000000000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 panose="05000000000000000000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7.wmf"/><Relationship Id="rId6" Type="http://schemas.openxmlformats.org/officeDocument/2006/relationships/oleObject" Target="../embeddings/oleObject1.bin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hyperlink" Target="&#19977;&#35282;&#24418;&#65292;&#39640;&#19981;&#21464;.gsp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5" t="17641" r="5797" b="18385"/>
          <a:stretch>
            <a:fillRect/>
          </a:stretch>
        </p:blipFill>
        <p:spPr>
          <a:xfrm>
            <a:off x="35429" y="692696"/>
            <a:ext cx="9108000" cy="49769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496" y="548680"/>
            <a:ext cx="54006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北师大版七年级</a:t>
            </a:r>
            <a:r>
              <a:rPr lang="en-US" altLang="zh-CN" sz="2800" b="1" dirty="0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数学</a:t>
            </a:r>
            <a:r>
              <a:rPr lang="en-US" altLang="zh-CN" sz="2800" b="1" dirty="0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dirty="0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下册</a:t>
            </a:r>
            <a:endParaRPr lang="en-US" altLang="zh-CN" sz="2800" b="1" dirty="0" smtClean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第三</a:t>
            </a:r>
            <a:r>
              <a:rPr lang="zh-CN" altLang="en-US" sz="2800" b="1" dirty="0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章  变量之间的关系</a:t>
            </a:r>
            <a:endParaRPr lang="zh-CN" altLang="en-US" sz="2800" b="1" dirty="0">
              <a:solidFill>
                <a:srgbClr val="0070C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流程图: 联系 8"/>
          <p:cNvSpPr/>
          <p:nvPr/>
        </p:nvSpPr>
        <p:spPr>
          <a:xfrm>
            <a:off x="1331640" y="2204864"/>
            <a:ext cx="1080120" cy="1080120"/>
          </a:xfrm>
          <a:prstGeom prst="flowChartConnector">
            <a:avLst/>
          </a:prstGeom>
          <a:solidFill>
            <a:schemeClr val="tx2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2</a:t>
            </a:r>
            <a:endParaRPr lang="en-US" altLang="zh-CN" sz="7200" dirty="0" smtClean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55776" y="2106722"/>
            <a:ext cx="53048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用关系式表示的</a:t>
            </a:r>
            <a:endParaRPr lang="en-US" altLang="zh-CN" sz="54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5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变量间关系</a:t>
            </a:r>
            <a:endParaRPr lang="zh-CN" altLang="en-US" sz="54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25425" y="853440"/>
            <a:ext cx="857694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自主学习课本</a:t>
            </a:r>
            <a:r>
              <a:rPr lang="en-US" altLang="zh-CN" sz="3200" b="1"/>
              <a:t>P66</a:t>
            </a:r>
            <a:r>
              <a:rPr lang="zh-CN" altLang="en-US" sz="3200" b="1"/>
              <a:t>页</a:t>
            </a:r>
            <a:r>
              <a:rPr lang="en-US" altLang="zh-CN" sz="3200" b="1"/>
              <a:t>“</a:t>
            </a:r>
            <a:r>
              <a:rPr lang="zh-CN" altLang="en-US" sz="3200" b="1"/>
              <a:t>做一做</a:t>
            </a:r>
            <a:r>
              <a:rPr lang="en-US" altLang="zh-CN" sz="3200" b="1"/>
              <a:t>”</a:t>
            </a:r>
            <a:r>
              <a:rPr lang="zh-CN" altLang="en-US" sz="3200" b="1"/>
              <a:t>前面的部分，并完成相应问题</a:t>
            </a:r>
            <a:r>
              <a:rPr lang="zh-CN" altLang="en-US" b="1"/>
              <a:t>。</a:t>
            </a:r>
            <a:endParaRPr lang="zh-CN" altLang="en-US" b="1"/>
          </a:p>
        </p:txBody>
      </p:sp>
      <p:sp>
        <p:nvSpPr>
          <p:cNvPr id="3" name="TextBox 2"/>
          <p:cNvSpPr txBox="1"/>
          <p:nvPr/>
        </p:nvSpPr>
        <p:spPr>
          <a:xfrm>
            <a:off x="2987824" y="-2738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自主学习（</a:t>
            </a:r>
            <a:r>
              <a:rPr lang="en-US" altLang="zh-CN" sz="4000" b="1" dirty="0" smtClean="0">
                <a:solidFill>
                  <a:srgbClr val="C00000"/>
                </a:solidFill>
              </a:rPr>
              <a:t>1</a:t>
            </a:r>
            <a:r>
              <a:rPr lang="zh-CN" altLang="en-US" sz="4000" b="1" dirty="0" smtClean="0">
                <a:solidFill>
                  <a:srgbClr val="C00000"/>
                </a:solidFill>
              </a:rPr>
              <a:t>）</a:t>
            </a:r>
            <a:endParaRPr lang="zh-CN" altLang="en-US" sz="4000" b="1" dirty="0" smtClean="0">
              <a:solidFill>
                <a:srgbClr val="C00000"/>
              </a:solidFill>
            </a:endParaRPr>
          </a:p>
        </p:txBody>
      </p:sp>
      <p:pic>
        <p:nvPicPr>
          <p:cNvPr id="5" name="Picture 41" descr="QQ截图20120810124201">
            <a:hlinkClick r:id="rId1" action="ppaction://hlinkfil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412032"/>
            <a:ext cx="3404547" cy="2457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251520" y="862261"/>
                <a:ext cx="8424936" cy="1846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 如图，△</a:t>
                </a:r>
                <a:r>
                  <a:rPr lang="en-US" altLang="zh-CN" sz="3200" b="1" i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ABC 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底边</a:t>
                </a:r>
                <a:r>
                  <a:rPr lang="en-US" altLang="zh-CN" sz="3200" b="1" i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BC 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上的高是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6</a:t>
                </a:r>
                <a14:m>
                  <m:oMath xmlns:m="http://schemas.openxmlformats.org/officeDocument/2006/math"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𝒄𝒎</m:t>
                    </m:r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 </m:t>
                    </m:r>
                  </m:oMath>
                </a14:m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当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三角形的顶点</a:t>
                </a:r>
                <a:r>
                  <a:rPr lang="en-US" altLang="zh-CN" sz="3200" b="1" i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C 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沿底边所在的直线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向点</a:t>
                </a:r>
                <a:r>
                  <a:rPr lang="en-US" altLang="zh-CN" sz="3200" b="1" i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B 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运动时，三角形的面积发生了怎样的变化？</a:t>
                </a:r>
              </a:p>
              <a:p>
                <a:endParaRPr lang="zh-CN" altLang="en-US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853371"/>
                <a:ext cx="8424936" cy="1846659"/>
              </a:xfrm>
              <a:prstGeom prst="rect">
                <a:avLst/>
              </a:prstGeom>
              <a:blipFill rotWithShape="1">
                <a:blip r:embed="rId3"/>
                <a:stretch>
                  <a:fillRect l="-1809" t="-5281" r="-578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251520" y="2492896"/>
            <a:ext cx="528955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（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）在这个变化过程中自变量和因变量分别是什么？</a:t>
            </a:r>
            <a:endParaRPr lang="zh-CN" altLang="en-US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251519" y="3720391"/>
                <a:ext cx="5452437" cy="16118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（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）如果三角形的底边长为</a:t>
                </a:r>
                <a14:m>
                  <m:oMath xmlns:m="http://schemas.openxmlformats.org/officeDocument/2006/math"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𝒙</m:t>
                    </m:r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(</m:t>
                    </m:r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𝒄𝒎</m:t>
                    </m:r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)</m:t>
                    </m:r>
                  </m:oMath>
                </a14:m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，那么三角形的面积</a:t>
                </a:r>
                <a14:m>
                  <m:oMath xmlns:m="http://schemas.openxmlformats.org/officeDocument/2006/math"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𝒚</m:t>
                    </m:r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(</m:t>
                    </m:r>
                    <m:sSup>
                      <m:sSupPr>
                        <m:ctrlPr>
                          <a:rPr lang="en-US" altLang="zh-CN" sz="3200" b="1" i="1" smtClean="0">
                            <a:latin typeface="Cambria Math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a:rPr lang="en-US" altLang="zh-CN" sz="3200" b="1" i="1" smtClean="0">
                            <a:latin typeface="Cambria Math"/>
                            <a:ea typeface="宋体" panose="02010600030101010101" pitchFamily="2" charset="-122"/>
                          </a:rPr>
                          <m:t>𝒄𝒎</m:t>
                        </m:r>
                      </m:e>
                      <m:sup>
                        <m:r>
                          <a:rPr lang="en-US" altLang="zh-CN" sz="3200" b="1" i="1" smtClean="0">
                            <a:latin typeface="Cambria Math"/>
                            <a:ea typeface="宋体" panose="02010600030101010101" pitchFamily="2" charset="-122"/>
                          </a:rPr>
                          <m:t>𝟐</m:t>
                        </m:r>
                      </m:sup>
                    </m:sSup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)</m:t>
                    </m:r>
                  </m:oMath>
                </a14:m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可以表示为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___</a:t>
                </a:r>
                <a:endParaRPr lang="zh-CN" altLang="en-US" sz="32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19" y="3711501"/>
                <a:ext cx="5452437" cy="1611852"/>
              </a:xfrm>
              <a:prstGeom prst="rect">
                <a:avLst/>
              </a:prstGeom>
              <a:blipFill rotWithShape="1">
                <a:blip r:embed="rId4"/>
                <a:stretch>
                  <a:fillRect l="-2793" t="-4906" r="-2458" b="-79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25600" y="5436969"/>
                <a:ext cx="8738887" cy="1088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（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3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）当底边长从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12</a:t>
                </a:r>
                <a14:m>
                  <m:oMath xmlns:m="http://schemas.openxmlformats.org/officeDocument/2006/math"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𝒄𝒎</m:t>
                    </m:r>
                  </m:oMath>
                </a14:m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变化到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3</a:t>
                </a:r>
                <a14:m>
                  <m:oMath xmlns:m="http://schemas.openxmlformats.org/officeDocument/2006/math"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𝒄𝒎</m:t>
                    </m:r>
                  </m:oMath>
                </a14:m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时，三角形的面积从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________</a:t>
                </a:r>
                <a:r>
                  <a:rPr lang="en-US" altLang="zh-CN" sz="3200" b="1" dirty="0" smtClean="0">
                    <a:ea typeface="宋体" panose="02010600030101010101" pitchFamily="2" charset="-122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b="1" i="1" smtClean="0">
                            <a:latin typeface="Cambria Math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a:rPr lang="en-US" altLang="zh-CN" sz="3200" b="1" i="1" smtClean="0">
                            <a:latin typeface="Cambria Math"/>
                            <a:ea typeface="宋体" panose="02010600030101010101" pitchFamily="2" charset="-122"/>
                          </a:rPr>
                          <m:t>𝒄𝒎</m:t>
                        </m:r>
                      </m:e>
                      <m:sup>
                        <m:r>
                          <a:rPr lang="en-US" altLang="zh-CN" sz="3200" b="1" i="1" smtClean="0">
                            <a:latin typeface="Cambria Math"/>
                            <a:ea typeface="宋体" panose="02010600030101010101" pitchFamily="2" charset="-122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变化到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_________</a:t>
                </a:r>
                <a:r>
                  <a:rPr lang="en-US" altLang="zh-CN" sz="3200" b="1" dirty="0" smtClean="0">
                    <a:ea typeface="宋体" panose="02010600030101010101" pitchFamily="2" charset="-122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b="1" i="1" smtClean="0">
                            <a:latin typeface="Cambria Math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a:rPr lang="en-US" altLang="zh-CN" sz="3200" b="1" i="1" smtClean="0">
                            <a:latin typeface="Cambria Math"/>
                            <a:ea typeface="宋体" panose="02010600030101010101" pitchFamily="2" charset="-122"/>
                          </a:rPr>
                          <m:t>𝒄𝒎</m:t>
                        </m:r>
                      </m:e>
                      <m:sup>
                        <m:r>
                          <a:rPr lang="en-US" altLang="zh-CN" sz="3200" b="1" i="1" smtClean="0">
                            <a:latin typeface="Cambria Math"/>
                            <a:ea typeface="宋体" panose="02010600030101010101" pitchFamily="2" charset="-122"/>
                          </a:rPr>
                          <m:t>𝟐</m:t>
                        </m:r>
                      </m:sup>
                    </m:sSup>
                  </m:oMath>
                </a14:m>
                <a:endParaRPr lang="en-US" altLang="zh-CN" sz="32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600" y="5436969"/>
                <a:ext cx="8738887" cy="1088375"/>
              </a:xfrm>
              <a:prstGeom prst="rect">
                <a:avLst/>
              </a:prstGeom>
              <a:blipFill rotWithShape="1">
                <a:blip r:embed="rId5"/>
                <a:stretch>
                  <a:fillRect l="-1743" t="-8989" r="-1395" b="-1573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114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6" imgW="914400" imgH="215900" progId="Equation.KSEE3">
                  <p:embed/>
                </p:oleObj>
              </mc:Choice>
              <mc:Fallback>
                <p:oleObj name="" r:id="rId6" imgW="914400" imgH="2159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114800" y="3321050"/>
                        <a:ext cx="9144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Par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/>
      <p:bldP spid="8" grpId="0" bldLvl="0" animBg="1"/>
      <p:bldP spid="9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0507" y="3798336"/>
            <a:ext cx="8471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3200" b="1" dirty="0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关系式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是我们表示变量之间关系的另一种方法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它是用含</a:t>
            </a:r>
            <a:r>
              <a:rPr lang="zh-CN" altLang="en-US" sz="3200" b="1" dirty="0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自变量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的代数式表示</a:t>
            </a:r>
            <a:r>
              <a:rPr lang="zh-CN" altLang="en-US" sz="3200" b="1" dirty="0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因变量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的关系式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矩形 4"/>
              <p:cNvSpPr/>
              <p:nvPr/>
            </p:nvSpPr>
            <p:spPr>
              <a:xfrm>
                <a:off x="2401078" y="933692"/>
                <a:ext cx="3436934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5400" b="1" i="1" smtClean="0">
                          <a:latin typeface="Cambria Math"/>
                          <a:ea typeface="宋体" panose="02010600030101010101" pitchFamily="2" charset="-122"/>
                        </a:rPr>
                        <m:t>𝒚</m:t>
                      </m:r>
                      <m:r>
                        <a:rPr lang="en-US" altLang="zh-CN" sz="5400" b="1" i="1" smtClean="0">
                          <a:latin typeface="Cambria Math"/>
                          <a:ea typeface="宋体" panose="02010600030101010101" pitchFamily="2" charset="-122"/>
                        </a:rPr>
                        <m:t>=</m:t>
                      </m:r>
                      <m:r>
                        <a:rPr lang="en-US" altLang="zh-CN" sz="5400" b="1" i="1" smtClean="0">
                          <a:latin typeface="Cambria Math"/>
                          <a:ea typeface="宋体" panose="02010600030101010101" pitchFamily="2" charset="-122"/>
                        </a:rPr>
                        <m:t>𝟑</m:t>
                      </m:r>
                      <m:r>
                        <a:rPr lang="en-US" altLang="zh-CN" sz="5400" b="1" i="1" smtClean="0">
                          <a:latin typeface="Cambria Math"/>
                          <a:ea typeface="宋体" panose="02010600030101010101" pitchFamily="2" charset="-122"/>
                        </a:rPr>
                        <m:t>𝒙</m:t>
                      </m:r>
                    </m:oMath>
                  </m:oMathPara>
                </a14:m>
                <a:endParaRPr lang="zh-CN" altLang="en-US" sz="5400" i="1" dirty="0"/>
              </a:p>
            </p:txBody>
          </p:sp>
        </mc:Choice>
        <mc:Fallback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1078" y="933692"/>
                <a:ext cx="3436934" cy="923330"/>
              </a:xfrm>
              <a:prstGeom prst="rect">
                <a:avLst/>
              </a:prstGeom>
              <a:blipFill rotWithShape="1">
                <a:blip r:embed="rId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grpSp>
        <p:nvGrpSpPr>
          <p:cNvPr id="10" name="组合 9"/>
          <p:cNvGrpSpPr/>
          <p:nvPr/>
        </p:nvGrpSpPr>
        <p:grpSpPr>
          <a:xfrm>
            <a:off x="497568" y="836713"/>
            <a:ext cx="2134747" cy="1134998"/>
            <a:chOff x="997093" y="1040539"/>
            <a:chExt cx="2134747" cy="1134998"/>
          </a:xfrm>
        </p:grpSpPr>
        <p:sp>
          <p:nvSpPr>
            <p:cNvPr id="8" name="椭圆形标注 7"/>
            <p:cNvSpPr/>
            <p:nvPr/>
          </p:nvSpPr>
          <p:spPr>
            <a:xfrm rot="16200000">
              <a:off x="1463727" y="573905"/>
              <a:ext cx="1134998" cy="2068266"/>
            </a:xfrm>
            <a:prstGeom prst="wedgeEllipseCallou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202837" y="1268760"/>
              <a:ext cx="192900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系数为</a:t>
              </a:r>
              <a:r>
                <a:rPr lang="en-US" altLang="zh-CN" sz="32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1</a:t>
              </a:r>
              <a:endPara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575520" y="1929030"/>
            <a:ext cx="1544025" cy="1376863"/>
            <a:chOff x="3075045" y="2132856"/>
            <a:chExt cx="1544025" cy="1376863"/>
          </a:xfrm>
        </p:grpSpPr>
        <p:sp>
          <p:nvSpPr>
            <p:cNvPr id="11" name="下箭头 10"/>
            <p:cNvSpPr/>
            <p:nvPr/>
          </p:nvSpPr>
          <p:spPr>
            <a:xfrm>
              <a:off x="3563888" y="2132856"/>
              <a:ext cx="504056" cy="749407"/>
            </a:xfrm>
            <a:prstGeom prst="downArrow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075045" y="2924944"/>
              <a:ext cx="154402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因变量</a:t>
              </a:r>
              <a:endPara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040618" y="1929030"/>
            <a:ext cx="2480129" cy="1869306"/>
            <a:chOff x="4540143" y="2132856"/>
            <a:chExt cx="2480129" cy="1869306"/>
          </a:xfrm>
        </p:grpSpPr>
        <p:sp>
          <p:nvSpPr>
            <p:cNvPr id="12" name="下箭头 11"/>
            <p:cNvSpPr/>
            <p:nvPr/>
          </p:nvSpPr>
          <p:spPr>
            <a:xfrm>
              <a:off x="4932040" y="2132856"/>
              <a:ext cx="504056" cy="749407"/>
            </a:xfrm>
            <a:prstGeom prst="downArrow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540143" y="2924944"/>
              <a:ext cx="2480129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含自变量的代数式</a:t>
              </a:r>
              <a:endPara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512635" y="620688"/>
            <a:ext cx="2947797" cy="1812398"/>
            <a:chOff x="6012160" y="824514"/>
            <a:chExt cx="2947797" cy="1812398"/>
          </a:xfrm>
        </p:grpSpPr>
        <p:sp>
          <p:nvSpPr>
            <p:cNvPr id="15" name="云形标注 14"/>
            <p:cNvSpPr/>
            <p:nvPr/>
          </p:nvSpPr>
          <p:spPr>
            <a:xfrm>
              <a:off x="6012160" y="824514"/>
              <a:ext cx="2947797" cy="1812398"/>
            </a:xfrm>
            <a:prstGeom prst="cloudCallou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228184" y="1127646"/>
              <a:ext cx="2731773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自变量的取值要符合实际</a:t>
              </a:r>
              <a:endPara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05160" y="5316308"/>
            <a:ext cx="8471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利用关系式，可以根据任何一个自变量的值求出相应的因变量的值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987824" y="-2738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点拨归纳（</a:t>
            </a:r>
            <a:r>
              <a:rPr lang="en-US" altLang="zh-CN" sz="4000" b="1" dirty="0" smtClean="0">
                <a:solidFill>
                  <a:srgbClr val="C00000"/>
                </a:solidFill>
              </a:rPr>
              <a:t>1</a:t>
            </a:r>
            <a:r>
              <a:rPr lang="zh-CN" altLang="en-US" sz="4000" b="1" dirty="0" smtClean="0">
                <a:solidFill>
                  <a:srgbClr val="C00000"/>
                </a:solidFill>
              </a:rPr>
              <a:t>）</a:t>
            </a:r>
            <a:endParaRPr lang="zh-CN" altLang="en-US" sz="4000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107504" y="764704"/>
                <a:ext cx="8568953" cy="57554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 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如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图所示，梯形的高是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8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，下底的长是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15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，当梯形上底的长由小到大变化时，梯形的面积也随之发生改变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设梯形上底的长是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/>
                      </a:rPr>
                      <m:t>𝒙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，回答以下问题：</a:t>
                </a:r>
                <a:endParaRPr lang="en-US" altLang="zh-CN" sz="28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）在这个变化过程中，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自变量、因变量分别是什么？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endParaRPr lang="en-US" altLang="zh-CN" sz="16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）梯形的面积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/>
                      </a:rPr>
                      <m:t>𝒚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与上底的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长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/>
                      </a:rPr>
                      <m:t>𝒙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之间的关系式是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_______</a:t>
                </a:r>
              </a:p>
              <a:p>
                <a:endParaRPr lang="en-US" altLang="zh-CN" sz="16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3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）用表格表示当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/>
                      </a:rPr>
                      <m:t>𝒙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从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4</a:t>
                </a:r>
                <a:r>
                  <a:rPr lang="zh-CN" altLang="en-US" sz="28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变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到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8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 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时（每次增加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），</a:t>
                </a:r>
                <a:r>
                  <a:rPr lang="en-US" altLang="zh-CN" sz="2800" b="1" dirty="0" smtClean="0"/>
                  <a:t> 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/>
                      </a:rPr>
                      <m:t>𝒚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的相应值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</a:p>
              <a:p>
                <a:endParaRPr lang="en-US" altLang="zh-CN" sz="14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4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）当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/>
                      </a:rPr>
                      <m:t>𝒙</m:t>
                    </m:r>
                    <m:r>
                      <a:rPr lang="en-US" altLang="zh-CN" sz="2800" b="1" i="1" smtClean="0">
                        <a:latin typeface="Cambria Math"/>
                      </a:rPr>
                      <m:t>=</m:t>
                    </m:r>
                    <m:r>
                      <a:rPr lang="en-US" altLang="zh-CN" sz="2800" b="1" i="1" smtClean="0">
                        <a:latin typeface="Cambria Math"/>
                      </a:rPr>
                      <m:t>𝟎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时，</a:t>
                </a:r>
                <a:r>
                  <a:rPr lang="en-US" altLang="zh-CN" sz="2800" b="1" dirty="0" smtClean="0"/>
                  <a:t> 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/>
                      </a:rPr>
                      <m:t>𝒚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等于什么？此时它表示的是什么？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614" y="764704"/>
                <a:ext cx="8568953" cy="5755422"/>
              </a:xfrm>
              <a:prstGeom prst="rect">
                <a:avLst/>
              </a:prstGeom>
              <a:blipFill rotWithShape="1">
                <a:blip r:embed="rId1"/>
                <a:stretch>
                  <a:fillRect l="-1495" t="-10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2" r="24423"/>
          <a:stretch>
            <a:fillRect/>
          </a:stretch>
        </p:blipFill>
        <p:spPr bwMode="auto">
          <a:xfrm>
            <a:off x="5256472" y="2019189"/>
            <a:ext cx="3564000" cy="2345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987824" y="-2738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自学检测（</a:t>
            </a:r>
            <a:r>
              <a:rPr lang="en-US" altLang="zh-CN" sz="4000" b="1" dirty="0" smtClean="0">
                <a:solidFill>
                  <a:srgbClr val="C00000"/>
                </a:solidFill>
              </a:rPr>
              <a:t>1</a:t>
            </a:r>
            <a:r>
              <a:rPr lang="zh-CN" altLang="en-US" sz="4000" b="1" dirty="0" smtClean="0">
                <a:solidFill>
                  <a:srgbClr val="C00000"/>
                </a:solidFill>
              </a:rPr>
              <a:t>）</a:t>
            </a:r>
            <a:endParaRPr lang="zh-CN" altLang="en-US" sz="4000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130" y="431453"/>
            <a:ext cx="84712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你知道什么是“低碳生活”吗？“低碳生活”是指人们生活中尽量减少所耗能量，从而降低碳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zh-CN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特别是二氧化碳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的排放量的一种方式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" name="Picture 4" descr="QQ截图2012081009515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48" y="2564904"/>
            <a:ext cx="7626736" cy="4042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矩形 6"/>
              <p:cNvSpPr/>
              <p:nvPr/>
            </p:nvSpPr>
            <p:spPr>
              <a:xfrm>
                <a:off x="179512" y="768063"/>
                <a:ext cx="8348998" cy="15808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（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3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）小明家本月用电大约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110 </a:t>
                </a:r>
                <a:r>
                  <a:rPr lang="en-US" altLang="zh-CN" sz="3200" b="1" dirty="0" err="1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KW·h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、天然气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20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b="1" i="1" smtClean="0">
                            <a:latin typeface="Cambria Math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a:rPr lang="en-US" altLang="zh-CN" sz="3200" b="1" i="1" smtClean="0">
                            <a:latin typeface="Cambria Math"/>
                            <a:ea typeface="宋体" panose="02010600030101010101" pitchFamily="2" charset="-122"/>
                          </a:rPr>
                          <m:t>𝒎</m:t>
                        </m:r>
                      </m:e>
                      <m:sup>
                        <m:r>
                          <a:rPr lang="en-US" altLang="zh-CN" sz="3200" b="1" i="1" smtClean="0">
                            <a:latin typeface="Cambria Math"/>
                            <a:ea typeface="宋体" panose="02010600030101010101" pitchFamily="2" charset="-122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、自来水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5t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、油耗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75L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，请你计算一下小明家这几项的二氧化碳排放量</a:t>
                </a:r>
                <a:r>
                  <a:rPr lang="en-US" altLang="zh-CN" sz="32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  <a:endParaRPr lang="en-US" altLang="zh-CN" sz="32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7" name="矩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877" y="1056353"/>
                <a:ext cx="8348998" cy="1580817"/>
              </a:xfrm>
              <a:prstGeom prst="rect">
                <a:avLst/>
              </a:prstGeom>
              <a:blipFill rotWithShape="1">
                <a:blip r:embed="rId2"/>
                <a:stretch>
                  <a:fillRect l="-1825" t="-5019" r="-1606" b="-119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37"/>
          <a:stretch>
            <a:fillRect/>
          </a:stretch>
        </p:blipFill>
        <p:spPr>
          <a:xfrm>
            <a:off x="611560" y="2492896"/>
            <a:ext cx="7236000" cy="40300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87824" y="-2738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自主学习（</a:t>
            </a:r>
            <a:r>
              <a:rPr lang="en-US" altLang="zh-CN" sz="4000" b="1" dirty="0">
                <a:solidFill>
                  <a:srgbClr val="C00000"/>
                </a:solidFill>
              </a:rPr>
              <a:t>2</a:t>
            </a:r>
            <a:r>
              <a:rPr lang="zh-CN" altLang="en-US" sz="4000" b="1" dirty="0" smtClean="0">
                <a:solidFill>
                  <a:srgbClr val="C00000"/>
                </a:solidFill>
              </a:rPr>
              <a:t>）</a:t>
            </a:r>
            <a:endParaRPr lang="zh-CN" altLang="en-US" sz="4000" b="1" dirty="0" smtClean="0">
              <a:solidFill>
                <a:srgbClr val="C0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16000" y="877570"/>
            <a:ext cx="683133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/>
              <a:t>（1）</a:t>
            </a:r>
            <a:r>
              <a:rPr lang="zh-CN" altLang="en-US" sz="2000" b="1"/>
              <a:t>家居用电的二氧化碳排放量可以用关系式表示为_____________，其中的字母表示________________。</a:t>
            </a:r>
            <a:endParaRPr lang="zh-CN" altLang="en-US" sz="2000" b="1"/>
          </a:p>
          <a:p>
            <a:r>
              <a:rPr lang="zh-CN" altLang="en-US" sz="2000" b="1"/>
              <a:t>（2）在上述关系式中，耗电量每增加1 KW·h，二氧化碳排放量增加________________。当耗电量从1 KW·h增加到100 KW·h时，二氧化碳排放量从________________增加到________________。</a:t>
            </a:r>
            <a:endParaRPr lang="zh-CN" altLang="en-US" sz="2000" b="1"/>
          </a:p>
        </p:txBody>
      </p:sp>
      <p:sp>
        <p:nvSpPr>
          <p:cNvPr id="2" name="文本框 1"/>
          <p:cNvSpPr txBox="1"/>
          <p:nvPr/>
        </p:nvSpPr>
        <p:spPr>
          <a:xfrm>
            <a:off x="494665" y="225425"/>
            <a:ext cx="760666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/>
              <a:t>自主学习课本</a:t>
            </a:r>
            <a:r>
              <a:rPr lang="en-US" altLang="zh-CN" sz="2000"/>
              <a:t>P67</a:t>
            </a:r>
            <a:r>
              <a:rPr lang="zh-CN" altLang="en-US" sz="2000"/>
              <a:t>的议一议，并完成相应问题。</a:t>
            </a:r>
            <a:endParaRPr lang="zh-CN" altLang="en-US" sz="200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xit" presetSubtype="4" fill="hold" grpId="1" nodeType="clickPar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ldLvl="0" animBg="1"/>
      <p:bldP spid="3" grpId="0"/>
      <p:bldP spid="3" grpId="1"/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87824" y="-2738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点拨归纳（</a:t>
            </a:r>
            <a:r>
              <a:rPr lang="en-US" altLang="zh-CN" sz="4000" b="1" dirty="0">
                <a:solidFill>
                  <a:srgbClr val="C00000"/>
                </a:solidFill>
              </a:rPr>
              <a:t>2</a:t>
            </a:r>
            <a:r>
              <a:rPr lang="zh-CN" altLang="en-US" sz="4000" b="1" dirty="0" smtClean="0">
                <a:solidFill>
                  <a:srgbClr val="C00000"/>
                </a:solidFill>
              </a:rPr>
              <a:t>）</a:t>
            </a:r>
            <a:endParaRPr lang="zh-CN" altLang="en-US" sz="4000" b="1" dirty="0" smtClean="0">
              <a:solidFill>
                <a:srgbClr val="C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51520" y="1357605"/>
            <a:ext cx="8348998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 通过</a:t>
            </a:r>
            <a:r>
              <a:rPr lang="zh-CN" altLang="en-US" sz="3200" b="1" dirty="0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列表格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，可以较直观地表示因变量随自变量变化而变化的情况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 利用</a:t>
            </a:r>
            <a:r>
              <a:rPr lang="zh-CN" altLang="en-US" sz="3200" b="1" dirty="0" smtClean="0">
                <a:solidFill>
                  <a:srgbClr val="0070C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关系式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，我们可以根据一个自变量的值求出相应的因变量的值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107504" y="620688"/>
                <a:ext cx="8568953" cy="6124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8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 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小明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最近四处宣传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大家保护环境，每月话费明显增多，为了节约用费，他去到某移动公司咨询通信业务，有以下两种：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 “全球通”：使用时首先缴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元月租费，然后每通话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分钟，自付话费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0.1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元；</a:t>
                </a:r>
                <a:endParaRPr lang="en-US" altLang="zh-CN" sz="28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 “动感地带”：不缴月租费，每通话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分钟，付话费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0.2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元（本题的通话均指市内通话）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若一个月通话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/>
                      </a:rPr>
                      <m:t>𝒙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分钟，两种方式的费用分别为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元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</a:p>
              <a:p>
                <a:endParaRPr lang="en-US" altLang="zh-CN" sz="14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）写出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  <m:t>𝟏</m:t>
                        </m:r>
                      </m:sub>
                    </m:sSub>
                    <m:r>
                      <a:rPr lang="en-US" altLang="zh-CN" sz="2800" b="1" i="1" smtClean="0">
                        <a:latin typeface="Cambria Math"/>
                        <a:ea typeface="宋体" panose="02010600030101010101" pitchFamily="2" charset="-122"/>
                      </a:rPr>
                      <m:t>,</m:t>
                    </m:r>
                    <m:sSub>
                      <m:sSubPr>
                        <m:ctrlP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与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/>
                      </a:rPr>
                      <m:t>𝒙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之间的关系式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）当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latin typeface="Cambria Math"/>
                      </a:rPr>
                      <m:t>𝒙</m:t>
                    </m:r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的值分别为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160</a:t>
                </a:r>
                <a:r>
                  <a:rPr lang="zh-CN" altLang="en-US" sz="28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，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180, 200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220, 240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时，计算相应的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  <m:t>𝟏</m:t>
                        </m:r>
                      </m:sub>
                    </m:sSub>
                    <m:r>
                      <a:rPr lang="en-US" altLang="zh-CN" sz="2800" b="1" i="1" smtClean="0">
                        <a:latin typeface="Cambria Math"/>
                        <a:ea typeface="宋体" panose="02010600030101010101" pitchFamily="2" charset="-122"/>
                      </a:rPr>
                      <m:t>,</m:t>
                    </m:r>
                    <m:sSub>
                      <m:sSubPr>
                        <m:ctrlP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  <m:t>𝒚</m:t>
                        </m:r>
                      </m:e>
                      <m:sub>
                        <m:r>
                          <a:rPr lang="en-US" altLang="zh-CN" sz="2800" b="1" i="1" smtClean="0">
                            <a:latin typeface="Cambria Math"/>
                            <a:ea typeface="宋体" panose="02010600030101010101" pitchFamily="2" charset="-122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的值，并用表格表示所得结果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</a:p>
              <a:p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（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3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）小明每月平均通话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300</a:t>
                </a:r>
                <a:r>
                  <a:rPr lang="zh-CN" altLang="en-US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分钟，请你帮他选择一种合适的通信业务</a:t>
                </a:r>
                <a:r>
                  <a:rPr lang="en-US" altLang="zh-CN" sz="28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620688"/>
                <a:ext cx="8568953" cy="6124754"/>
              </a:xfrm>
              <a:prstGeom prst="rect">
                <a:avLst/>
              </a:prstGeom>
              <a:blipFill rotWithShape="1">
                <a:blip r:embed="rId1"/>
                <a:stretch>
                  <a:fillRect l="-1495" t="-995" r="-562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2987824" y="-2738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自学拓展（</a:t>
            </a:r>
            <a:r>
              <a:rPr lang="en-US" altLang="zh-CN" sz="4000" b="1" dirty="0">
                <a:solidFill>
                  <a:srgbClr val="C00000"/>
                </a:solidFill>
              </a:rPr>
              <a:t>2</a:t>
            </a:r>
            <a:r>
              <a:rPr lang="zh-CN" altLang="en-US" sz="4000" b="1" dirty="0" smtClean="0">
                <a:solidFill>
                  <a:srgbClr val="C00000"/>
                </a:solidFill>
              </a:rPr>
              <a:t>）</a:t>
            </a:r>
            <a:endParaRPr lang="zh-CN" altLang="en-US" sz="4000" b="1" dirty="0" smtClean="0">
              <a:solidFill>
                <a:srgbClr val="C00000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004048" y="1601797"/>
            <a:ext cx="3307837" cy="2403267"/>
            <a:chOff x="6012160" y="651092"/>
            <a:chExt cx="2947797" cy="1985820"/>
          </a:xfrm>
        </p:grpSpPr>
        <p:sp>
          <p:nvSpPr>
            <p:cNvPr id="9" name="云形标注 8"/>
            <p:cNvSpPr/>
            <p:nvPr/>
          </p:nvSpPr>
          <p:spPr>
            <a:xfrm>
              <a:off x="6012160" y="651092"/>
              <a:ext cx="2947797" cy="1985820"/>
            </a:xfrm>
            <a:prstGeom prst="cloudCallou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484866" y="1183237"/>
              <a:ext cx="2286618" cy="8901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数学建模思想你会了吗？</a:t>
              </a:r>
              <a:endPara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27584" y="1601797"/>
            <a:ext cx="3155159" cy="2403267"/>
            <a:chOff x="1115616" y="1601797"/>
            <a:chExt cx="3155159" cy="2403267"/>
          </a:xfrm>
        </p:grpSpPr>
        <p:sp>
          <p:nvSpPr>
            <p:cNvPr id="11" name="云形标注 10"/>
            <p:cNvSpPr/>
            <p:nvPr/>
          </p:nvSpPr>
          <p:spPr>
            <a:xfrm flipH="1">
              <a:off x="1115616" y="1601797"/>
              <a:ext cx="3155159" cy="2403267"/>
            </a:xfrm>
            <a:prstGeom prst="cloudCallou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547664" y="2132856"/>
              <a:ext cx="256590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数学转化思想你会了吗？</a:t>
              </a:r>
              <a:endPara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Par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87824" y="-27384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C00000"/>
                </a:solidFill>
              </a:rPr>
              <a:t>课堂小结</a:t>
            </a:r>
            <a:endParaRPr lang="zh-CN" altLang="en-US" sz="4000" b="1" dirty="0" smtClean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1532399"/>
            <a:ext cx="8568953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 1.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到今天为止，我们一共学了几种方法来表示自变量与因变量之间的关系？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4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 2.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列表格与关系式表示变量之间的关系各有什么特点？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4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 3.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通过这节课，同学们有什么收获？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37"/>
          <a:stretch>
            <a:fillRect/>
          </a:stretch>
        </p:blipFill>
        <p:spPr>
          <a:xfrm>
            <a:off x="971600" y="2204864"/>
            <a:ext cx="6696744" cy="37297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131840" y="764704"/>
            <a:ext cx="25922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rgbClr val="0070C0"/>
                </a:solidFill>
              </a:rPr>
              <a:t>谢谢！</a:t>
            </a:r>
            <a:endParaRPr lang="zh-CN" altLang="en-US" sz="6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205160" y="836712"/>
                <a:ext cx="8471296" cy="50390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 1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、如图，圆锥的高度是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4</a:t>
                </a:r>
                <a14:m>
                  <m:oMath xmlns:m="http://schemas.openxmlformats.org/officeDocument/2006/math">
                    <m:r>
                      <a:rPr lang="en-US" altLang="zh-CN" sz="3200" b="1" i="1">
                        <a:latin typeface="Cambria Math"/>
                        <a:ea typeface="宋体" panose="02010600030101010101" pitchFamily="2" charset="-122"/>
                      </a:rPr>
                      <m:t>𝒄𝒎</m:t>
                    </m:r>
                    <m:r>
                      <a:rPr lang="en-US" altLang="zh-CN" sz="3200" b="1" i="1">
                        <a:latin typeface="Cambria Math"/>
                        <a:ea typeface="宋体" panose="02010600030101010101" pitchFamily="2" charset="-122"/>
                      </a:rPr>
                      <m:t> </m:t>
                    </m:r>
                  </m:oMath>
                </a14:m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，当圆锥的底面半径由小到大变化时，圆锥的体积也随之发生了变化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.</a:t>
                </a:r>
                <a:endParaRPr lang="zh-CN" altLang="en-US" sz="32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（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）在这个变化过程中，</a:t>
                </a:r>
              </a:p>
              <a:p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自变量、因变量各是什么？</a:t>
                </a:r>
                <a:endParaRPr lang="en-US" altLang="zh-CN" sz="32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（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2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）如果圆锥底面半径为 </a:t>
                </a:r>
                <a:endParaRPr lang="en-US" altLang="zh-CN" sz="32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3200" b="1" dirty="0" smtClean="0">
                    <a:ea typeface="宋体" panose="02010600030101010101" pitchFamily="2" charset="-122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𝒓</m:t>
                    </m:r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(</m:t>
                    </m:r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𝒄𝒎</m:t>
                    </m:r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)</m:t>
                    </m:r>
                  </m:oMath>
                </a14:m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，那么圆锥的体积</a:t>
                </a:r>
                <a14:m>
                  <m:oMath xmlns:m="http://schemas.openxmlformats.org/officeDocument/2006/math">
                    <m:r>
                      <a:rPr lang="en-US" altLang="zh-CN" sz="3200" b="1" i="1" smtClean="0">
                        <a:latin typeface="Cambria Math"/>
                      </a:rPr>
                      <m:t>𝑽</m:t>
                    </m:r>
                    <m:r>
                      <a:rPr lang="en-US" altLang="zh-CN" sz="3200" b="1" i="1" smtClean="0">
                        <a:latin typeface="Cambria Math"/>
                      </a:rPr>
                      <m:t>(</m:t>
                    </m:r>
                    <m:sSup>
                      <m:sSupPr>
                        <m:ctrlPr>
                          <a:rPr lang="en-US" altLang="zh-CN" sz="32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zh-CN" sz="3200" b="1" i="1" smtClean="0">
                            <a:latin typeface="Cambria Math"/>
                          </a:rPr>
                          <m:t>𝒄𝒎</m:t>
                        </m:r>
                      </m:e>
                      <m:sup>
                        <m:r>
                          <a:rPr lang="en-US" altLang="zh-CN" sz="3200" b="1" i="1" smtClean="0">
                            <a:latin typeface="Cambria Math"/>
                          </a:rPr>
                          <m:t>𝟑</m:t>
                        </m:r>
                      </m:sup>
                    </m:sSup>
                    <m:r>
                      <a:rPr lang="en-US" altLang="zh-CN" sz="3200" b="1" i="1" smtClean="0">
                        <a:latin typeface="Cambria Math"/>
                      </a:rPr>
                      <m:t>)</m:t>
                    </m:r>
                  </m:oMath>
                </a14:m>
                <a:endParaRPr lang="en-US" altLang="zh-CN" sz="32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与</a:t>
                </a:r>
                <a14:m>
                  <m:oMath xmlns:m="http://schemas.openxmlformats.org/officeDocument/2006/math">
                    <m:r>
                      <a:rPr lang="en-US" altLang="zh-CN" sz="3200" b="1" i="1" dirty="0" smtClean="0">
                        <a:latin typeface="Cambria Math"/>
                      </a:rPr>
                      <m:t>𝒓</m:t>
                    </m:r>
                  </m:oMath>
                </a14:m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的关系式为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_______</a:t>
                </a:r>
                <a:endParaRPr lang="zh-CN" altLang="en-US" sz="32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（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3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）当底面半径由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14:m>
                  <m:oMath xmlns:m="http://schemas.openxmlformats.org/officeDocument/2006/math"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𝒄𝒎</m:t>
                    </m:r>
                  </m:oMath>
                </a14:m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变化到</a:t>
                </a:r>
                <a:r>
                  <a:rPr lang="en-US" altLang="zh-CN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10</a:t>
                </a:r>
                <a14:m>
                  <m:oMath xmlns:m="http://schemas.openxmlformats.org/officeDocument/2006/math">
                    <m:r>
                      <a:rPr lang="en-US" altLang="zh-CN" sz="3200" b="1" i="1" smtClean="0">
                        <a:latin typeface="Cambria Math"/>
                        <a:ea typeface="宋体" panose="02010600030101010101" pitchFamily="2" charset="-122"/>
                      </a:rPr>
                      <m:t>𝒄𝒎</m:t>
                    </m:r>
                  </m:oMath>
                </a14:m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时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，     </a:t>
                </a:r>
                <a:endParaRPr lang="en-US" altLang="zh-CN" sz="32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3200" b="1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 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圆锥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的</a:t>
                </a:r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体积由</a:t>
                </a:r>
                <a:r>
                  <a:rPr lang="zh-CN" altLang="en-US" sz="3200" b="1" u="sng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zh-CN" sz="3200" b="1" i="1" smtClean="0">
                            <a:latin typeface="Cambria Math"/>
                          </a:rPr>
                          <m:t>𝒄𝒎</m:t>
                        </m:r>
                      </m:e>
                      <m:sup>
                        <m:r>
                          <a:rPr lang="en-US" altLang="zh-CN" sz="3200" b="1" i="1" smtClean="0"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zh-CN" altLang="en-US" sz="3200" b="1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变化到</a:t>
                </a:r>
                <a:r>
                  <a:rPr lang="zh-CN" altLang="en-US" sz="3200" b="1" u="sng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 </a:t>
                </a:r>
                <a:r>
                  <a:rPr lang="zh-CN" altLang="en-US" sz="3200" b="1" u="sng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 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32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zh-CN" sz="3200" b="1" i="1" smtClean="0">
                            <a:latin typeface="Cambria Math"/>
                          </a:rPr>
                          <m:t>𝒄𝒎</m:t>
                        </m:r>
                      </m:e>
                      <m:sup>
                        <m:r>
                          <a:rPr lang="en-US" altLang="zh-CN" sz="3200" b="1" i="1" smtClean="0">
                            <a:latin typeface="Cambria Math"/>
                          </a:rPr>
                          <m:t>𝟑</m:t>
                        </m:r>
                      </m:sup>
                    </m:sSup>
                  </m:oMath>
                </a14:m>
                <a:endParaRPr lang="zh-CN" altLang="en-US" sz="3200" b="1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160" y="836712"/>
                <a:ext cx="8471296" cy="5039072"/>
              </a:xfrm>
              <a:prstGeom prst="rect">
                <a:avLst/>
              </a:prstGeom>
              <a:blipFill rotWithShape="1">
                <a:blip r:embed="rId1"/>
                <a:stretch>
                  <a:fillRect l="-1872" t="-1935" r="-576" b="-253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pic>
        <p:nvPicPr>
          <p:cNvPr id="5" name="Picture 4" descr="QQ截图201208101523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988840"/>
            <a:ext cx="2640344" cy="2382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987824" y="-27384"/>
            <a:ext cx="3456384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0070C0"/>
                </a:solidFill>
              </a:rPr>
              <a:t>自学检测（</a:t>
            </a:r>
            <a:r>
              <a:rPr lang="en-US" altLang="zh-CN" sz="4000" b="1" dirty="0" smtClean="0">
                <a:solidFill>
                  <a:srgbClr val="0070C0"/>
                </a:solidFill>
              </a:rPr>
              <a:t>2</a:t>
            </a:r>
            <a:r>
              <a:rPr lang="zh-CN" altLang="en-US" sz="4000" b="1" dirty="0" smtClean="0">
                <a:solidFill>
                  <a:srgbClr val="0070C0"/>
                </a:solidFill>
              </a:rPr>
              <a:t>）</a:t>
            </a:r>
            <a:endParaRPr lang="zh-CN" altLang="en-US" sz="4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0</TotalTime>
  <Words>708</Words>
  <Application>WPS 演示</Application>
  <PresentationFormat>全屏显示(4:3)</PresentationFormat>
  <Paragraphs>80</Paragraphs>
  <Slides>10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5" baseType="lpstr">
      <vt:lpstr>Arial</vt:lpstr>
      <vt:lpstr>宋体</vt:lpstr>
      <vt:lpstr>Wingdings</vt:lpstr>
      <vt:lpstr>Wingdings</vt:lpstr>
      <vt:lpstr>Wingdings 2</vt:lpstr>
      <vt:lpstr>黑体</vt:lpstr>
      <vt:lpstr>Century Schoolbook</vt:lpstr>
      <vt:lpstr>Segoe Print</vt:lpstr>
      <vt:lpstr>微软雅黑</vt:lpstr>
      <vt:lpstr>Arial Unicode MS</vt:lpstr>
      <vt:lpstr>华文楷体</vt:lpstr>
      <vt:lpstr>Wingdings</vt:lpstr>
      <vt:lpstr>Calibri</vt:lpstr>
      <vt:lpstr>凸显</vt:lpstr>
      <vt:lpstr>Equation.KSEE3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XieHY</dc:creator>
  <cp:lastModifiedBy>Asus</cp:lastModifiedBy>
  <cp:revision>36</cp:revision>
  <dcterms:created xsi:type="dcterms:W3CDTF">2016-04-08T08:56:00Z</dcterms:created>
  <dcterms:modified xsi:type="dcterms:W3CDTF">2021-05-20T13:18:16Z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