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93" r:id="rId3"/>
    <p:sldId id="295" r:id="rId5"/>
    <p:sldId id="296" r:id="rId6"/>
    <p:sldId id="297" r:id="rId7"/>
    <p:sldId id="298" r:id="rId8"/>
    <p:sldId id="299" r:id="rId9"/>
    <p:sldId id="300" r:id="rId10"/>
    <p:sldId id="301" r:id="rId11"/>
    <p:sldId id="302" r:id="rId12"/>
    <p:sldId id="303" r:id="rId13"/>
    <p:sldId id="304" r:id="rId14"/>
    <p:sldId id="305" r:id="rId15"/>
    <p:sldId id="306" r:id="rId16"/>
    <p:sldId id="307" r:id="rId17"/>
    <p:sldId id="308" r:id="rId18"/>
    <p:sldId id="309" r:id="rId19"/>
    <p:sldId id="321" r:id="rId20"/>
    <p:sldId id="322" r:id="rId21"/>
    <p:sldId id="323" r:id="rId22"/>
    <p:sldId id="310" r:id="rId23"/>
    <p:sldId id="311" r:id="rId24"/>
    <p:sldId id="312" r:id="rId25"/>
    <p:sldId id="313" r:id="rId26"/>
    <p:sldId id="325" r:id="rId27"/>
    <p:sldId id="317" r:id="rId28"/>
    <p:sldId id="320" r:id="rId29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44E6"/>
    <a:srgbClr val="FFFF00"/>
    <a:srgbClr val="386AF6"/>
    <a:srgbClr val="1751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86" d="100"/>
          <a:sy n="86" d="100"/>
        </p:scale>
        <p:origin x="-1494" y="-78"/>
      </p:cViewPr>
      <p:guideLst>
        <p:guide orient="horz" pos="2160"/>
        <p:guide pos="285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D2A48B96-639E-45A3-A0BA-2464DFDB1FA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/>
          </a:p>
        </p:txBody>
      </p:sp>
      <p:sp>
        <p:nvSpPr>
          <p:cNvPr id="10244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245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 anchorCtr="0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A6837353-30EB-4A48-80EB-173D804AEFBD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13314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13315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15362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15363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17410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17411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7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19458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19459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21506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21507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23554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23555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25602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25603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27650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27651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29698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29699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31746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31747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33794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33795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1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35842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35843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89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37890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37891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7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39938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39939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5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41986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41987" name="Rectangle 3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409575" y="754063"/>
            <a:ext cx="5854700" cy="3294062"/>
          </a:xfrm>
        </p:spPr>
      </p:sp>
      <p:sp>
        <p:nvSpPr>
          <p:cNvPr id="81923" name="文本占位符 2"/>
          <p:cNvSpPr>
            <a:spLocks noGrp="1" noChangeArrowheads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3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44034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44035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1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46082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46083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29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>
                <a:latin typeface="Arial" panose="020B0604020202020204" pitchFamily="34" charset="0"/>
              </a:rPr>
            </a:fld>
            <a:endParaRPr lang="en-US" altLang="zh-CN" sz="1200" dirty="0">
              <a:latin typeface="Arial" panose="020B0604020202020204" pitchFamily="34" charset="0"/>
            </a:endParaRPr>
          </a:p>
        </p:txBody>
      </p:sp>
      <p:sp>
        <p:nvSpPr>
          <p:cNvPr id="48130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48131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7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50178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50179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5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52226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52227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69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 anchorCtr="0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58370" name="Rectangle 2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58371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 anchorCtr="0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1"/>
          <p:cNvPicPr>
            <a:picLocks noChangeAspect="1"/>
          </p:cNvPicPr>
          <p:nvPr/>
        </p:nvPicPr>
        <p:blipFill>
          <a:blip r:embed="rId2"/>
          <a:srcRect l="53" t="1274" r="-2"/>
          <a:stretch>
            <a:fillRect/>
          </a:stretch>
        </p:blipFill>
        <p:spPr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图片 3" descr="QQ图片201602201157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3888" y="0"/>
            <a:ext cx="895350" cy="6651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2.png"/><Relationship Id="rId14" Type="http://schemas.openxmlformats.org/officeDocument/2006/relationships/image" Target="../media/image3.pn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6"/>
          <p:cNvPicPr>
            <a:picLocks noChangeAspect="1"/>
          </p:cNvPicPr>
          <p:nvPr/>
        </p:nvPicPr>
        <p:blipFill>
          <a:blip r:embed="rId14"/>
          <a:srcRect t="63" r="755" b="1617"/>
          <a:stretch>
            <a:fillRect/>
          </a:stretch>
        </p:blipFill>
        <p:spPr>
          <a:xfrm>
            <a:off x="3175" y="-17462"/>
            <a:ext cx="9140825" cy="6883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" name="图片 3" descr="QQ图片2016022011573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243888" y="0"/>
            <a:ext cx="863600" cy="64135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357505" indent="-357505" algn="just" defTabSz="914400" rtl="0" eaLnBrk="1" latinLnBrk="0" hangingPunct="1">
        <a:lnSpc>
          <a:spcPct val="110000"/>
        </a:lnSpc>
        <a:spcBef>
          <a:spcPts val="1800"/>
        </a:spcBef>
        <a:spcAft>
          <a:spcPts val="0"/>
        </a:spcAft>
        <a:buClr>
          <a:schemeClr val="accent3">
            <a:lumMod val="75000"/>
          </a:schemeClr>
        </a:buClr>
        <a:buSzPct val="100000"/>
        <a:buFont typeface="Webdings" panose="05030102010509060703" pitchFamily="18" charset="2"/>
        <a:buChar char=""/>
        <a:defRPr sz="2400" kern="1200" baseline="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1pPr>
      <a:lvl2pPr marL="541655" indent="-285750" algn="just" defTabSz="914400" rtl="0" eaLnBrk="1" latinLnBrk="0" hangingPunct="1">
        <a:spcBef>
          <a:spcPts val="0"/>
        </a:spcBef>
        <a:spcAft>
          <a:spcPts val="0"/>
        </a:spcAft>
        <a:buClr>
          <a:schemeClr val="accent3">
            <a:lumMod val="50000"/>
          </a:schemeClr>
        </a:buClr>
        <a:buFont typeface="Arial" panose="020B0604020202020204" pitchFamily="34" charset="0"/>
        <a:buChar char="•"/>
        <a:defRPr sz="2000" kern="1200" baseline="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slide" Target="slide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slide" Target="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slide" Target="slide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.xml"/><Relationship Id="rId3" Type="http://schemas.openxmlformats.org/officeDocument/2006/relationships/slide" Target="slide8.xml"/><Relationship Id="rId2" Type="http://schemas.openxmlformats.org/officeDocument/2006/relationships/slide" Target="slide6.xml"/><Relationship Id="rId1" Type="http://schemas.openxmlformats.org/officeDocument/2006/relationships/slide" Target="slide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8.pn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png"/><Relationship Id="rId2" Type="http://schemas.openxmlformats.org/officeDocument/2006/relationships/oleObject" Target="../embeddings/oleObject1.bin"/><Relationship Id="rId1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11265" name="副标题 2"/>
          <p:cNvSpPr>
            <a:spLocks noGrp="1"/>
          </p:cNvSpPr>
          <p:nvPr>
            <p:ph type="subTitle" idx="4294967295"/>
          </p:nvPr>
        </p:nvSpPr>
        <p:spPr>
          <a:xfrm>
            <a:off x="1239838" y="1384300"/>
            <a:ext cx="7021512" cy="72072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 anchorCtr="0"/>
          <a:lstStyle>
            <a:lvl1pPr marL="0" lvl="0" indent="0" algn="ctr">
              <a:buClr>
                <a:srgbClr val="B7C533"/>
              </a:buClr>
              <a:buSzPct val="100000"/>
              <a:buFont typeface="Webdings" panose="05030102010509060703" pitchFamily="18" charset="2"/>
              <a:defRPr/>
            </a:lvl1pPr>
            <a:lvl2pPr marL="457200" lvl="1" indent="-201295" algn="ctr">
              <a:buClr>
                <a:srgbClr val="7A8322"/>
              </a:buClr>
              <a:buSzTx/>
              <a:buFont typeface="Arial" panose="020B0604020202020204" pitchFamily="34" charset="0"/>
              <a:defRPr/>
            </a:lvl2pPr>
            <a:lvl3pPr marL="914400" lvl="2" indent="0" algn="ctr">
              <a:buClrTx/>
              <a:buSzTx/>
              <a:buFont typeface="Arial" panose="020B0604020202020204" pitchFamily="34" charset="0"/>
              <a:defRPr/>
            </a:lvl3pPr>
            <a:lvl4pPr marL="1371600" lvl="3" indent="0" algn="ctr">
              <a:buClrTx/>
              <a:buSzTx/>
              <a:buFont typeface="Arial" panose="020B0604020202020204" pitchFamily="34" charset="0"/>
              <a:defRPr/>
            </a:lvl4pPr>
            <a:lvl5pPr marL="1828800" lvl="4" indent="0" algn="ctr">
              <a:buClrTx/>
              <a:buSzTx/>
              <a:buFont typeface="Arial" panose="020B0604020202020204" pitchFamily="34" charset="0"/>
              <a:defRPr/>
            </a:lvl5pPr>
          </a:lstStyle>
          <a:p>
            <a:pPr marL="357505" lvl="0" indent="-357505" algn="ctr">
              <a:buFont typeface="Arial" panose="020B0604020202020204" pitchFamily="34" charset="0"/>
              <a:buNone/>
            </a:pPr>
            <a:r>
              <a:rPr lang="en-US" altLang="zh-CN" sz="4000">
                <a:solidFill>
                  <a:srgbClr val="0A44E6"/>
                </a:solidFill>
                <a:latin typeface="黑体" panose="02010609060101010101" pitchFamily="2" charset="-122"/>
              </a:rPr>
              <a:t>4.3  </a:t>
            </a:r>
            <a:r>
              <a:rPr lang="zh-CN" altLang="en-US" sz="4000">
                <a:solidFill>
                  <a:srgbClr val="0A44E6"/>
                </a:solidFill>
                <a:latin typeface="黑体" panose="02010609060101010101" pitchFamily="2" charset="-122"/>
              </a:rPr>
              <a:t>探索三角形全等的条件</a:t>
            </a:r>
            <a:endParaRPr lang="zh-CN" altLang="en-US" sz="4000">
              <a:solidFill>
                <a:srgbClr val="0A44E6"/>
              </a:solidFill>
              <a:latin typeface="黑体" panose="02010609060101010101" pitchFamily="2" charset="-122"/>
            </a:endParaRPr>
          </a:p>
          <a:p>
            <a:pPr marL="357505" lvl="0" indent="-357505" algn="ctr"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A44E6"/>
                </a:solidFill>
                <a:latin typeface="黑体" panose="02010609060101010101" pitchFamily="2" charset="-122"/>
              </a:rPr>
              <a:t> </a:t>
            </a:r>
            <a:r>
              <a:rPr lang="zh-CN" altLang="en-US" sz="3200">
                <a:solidFill>
                  <a:srgbClr val="0A44E6"/>
                </a:solidFill>
                <a:latin typeface="黑体" panose="02010609060101010101" pitchFamily="2" charset="-122"/>
              </a:rPr>
              <a:t>第</a:t>
            </a:r>
            <a:r>
              <a:rPr lang="en-US" altLang="zh-CN" sz="3200">
                <a:solidFill>
                  <a:srgbClr val="0A44E6"/>
                </a:solidFill>
                <a:latin typeface="黑体" panose="02010609060101010101" pitchFamily="2" charset="-122"/>
              </a:rPr>
              <a:t>1</a:t>
            </a:r>
            <a:r>
              <a:rPr lang="zh-CN" altLang="en-US" sz="3200">
                <a:solidFill>
                  <a:srgbClr val="0A44E6"/>
                </a:solidFill>
                <a:latin typeface="黑体" panose="02010609060101010101" pitchFamily="2" charset="-122"/>
              </a:rPr>
              <a:t>课时  边边边（</a:t>
            </a:r>
            <a:r>
              <a:rPr lang="en-US" altLang="zh-CN" sz="3200">
                <a:solidFill>
                  <a:srgbClr val="0A44E6"/>
                </a:solidFill>
                <a:latin typeface="黑体" panose="02010609060101010101" pitchFamily="2" charset="-122"/>
              </a:rPr>
              <a:t>sss</a:t>
            </a:r>
            <a:r>
              <a:rPr lang="zh-CN" altLang="en-US" sz="3200">
                <a:solidFill>
                  <a:srgbClr val="0A44E6"/>
                </a:solidFill>
                <a:latin typeface="黑体" panose="02010609060101010101" pitchFamily="2" charset="-122"/>
              </a:rPr>
              <a:t>）</a:t>
            </a:r>
            <a:endParaRPr lang="zh-CN" altLang="en-US" sz="3200" dirty="0">
              <a:solidFill>
                <a:srgbClr val="0A44E6"/>
              </a:solidFill>
              <a:latin typeface="黑体" panose="02010609060101010101" pitchFamily="2" charset="-122"/>
            </a:endParaRPr>
          </a:p>
        </p:txBody>
      </p:sp>
      <p:sp>
        <p:nvSpPr>
          <p:cNvPr id="11266" name="Text Box 6"/>
          <p:cNvSpPr txBox="1"/>
          <p:nvPr/>
        </p:nvSpPr>
        <p:spPr>
          <a:xfrm>
            <a:off x="1239838" y="4730750"/>
            <a:ext cx="4695825" cy="3651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endParaRPr lang="zh-CN" altLang="en-US" dirty="0">
              <a:solidFill>
                <a:srgbClr val="0A44E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7" name="Text Box 8"/>
          <p:cNvSpPr txBox="1"/>
          <p:nvPr/>
        </p:nvSpPr>
        <p:spPr>
          <a:xfrm>
            <a:off x="467995" y="4581208"/>
            <a:ext cx="7991475" cy="36671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solidFill>
                <a:srgbClr val="0A44E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611188" y="549275"/>
            <a:ext cx="1873250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4000" kern="1200" cap="none" spc="0" normalizeH="0" baseline="0" noProof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找一找</a:t>
            </a:r>
            <a:endParaRPr kumimoji="1" lang="zh-CN" altLang="en-US" sz="4000" kern="1200" cap="none" spc="0" normalizeH="0" baseline="0" noProof="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900113" y="1557338"/>
            <a:ext cx="1439863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如图，</a:t>
            </a:r>
            <a:endParaRPr kumimoji="1" lang="zh-CN" altLang="en-US" sz="3200" kern="1200" cap="none" spc="0" normalizeH="0" baseline="0" noProof="0">
              <a:solidFill>
                <a:schemeClr val="tx1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1763713" y="2060575"/>
            <a:ext cx="2376487" cy="1944688"/>
            <a:chOff x="1111" y="1298"/>
            <a:chExt cx="1497" cy="1225"/>
          </a:xfrm>
        </p:grpSpPr>
        <p:sp>
          <p:nvSpPr>
            <p:cNvPr id="12292" name="AutoShape 6"/>
            <p:cNvSpPr/>
            <p:nvPr/>
          </p:nvSpPr>
          <p:spPr>
            <a:xfrm>
              <a:off x="1338" y="1476"/>
              <a:ext cx="952" cy="816"/>
            </a:xfrm>
            <a:prstGeom prst="triangle">
              <a:avLst>
                <a:gd name="adj" fmla="val 67120"/>
              </a:avLst>
            </a:prstGeom>
            <a:noFill/>
            <a:ln w="28575" cap="sq" cmpd="sng">
              <a:solidFill>
                <a:srgbClr val="0A44E6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solidFill>
                  <a:srgbClr val="20202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3" name="Text Box 7"/>
            <p:cNvSpPr txBox="1"/>
            <p:nvPr/>
          </p:nvSpPr>
          <p:spPr>
            <a:xfrm>
              <a:off x="1746" y="1298"/>
              <a:ext cx="363" cy="288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20202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A</a:t>
              </a:r>
              <a:endParaRPr lang="en-US" altLang="zh-CN" sz="240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2294" name="Text Box 8"/>
            <p:cNvSpPr txBox="1"/>
            <p:nvPr/>
          </p:nvSpPr>
          <p:spPr>
            <a:xfrm>
              <a:off x="1111" y="2235"/>
              <a:ext cx="363" cy="288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20202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B</a:t>
              </a:r>
              <a:endParaRPr lang="en-US" altLang="zh-CN" sz="240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2295" name="Text Box 9"/>
            <p:cNvSpPr txBox="1"/>
            <p:nvPr/>
          </p:nvSpPr>
          <p:spPr>
            <a:xfrm>
              <a:off x="2245" y="2235"/>
              <a:ext cx="363" cy="288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20202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C</a:t>
              </a:r>
              <a:endParaRPr lang="en-US" altLang="zh-CN" sz="240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1547813" y="4365625"/>
            <a:ext cx="4929188" cy="13112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已知：</a:t>
            </a:r>
            <a:r>
              <a:rPr kumimoji="1" lang="el-GR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Δ</a:t>
            </a:r>
            <a:r>
              <a:rPr kumimoji="1" lang="en-US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ABC≌</a:t>
            </a:r>
            <a:r>
              <a:rPr kumimoji="1" lang="el-GR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Δ</a:t>
            </a:r>
            <a:r>
              <a:rPr kumimoji="1" lang="en-US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DEF.   </a:t>
            </a:r>
            <a:endParaRPr kumimoji="1" lang="en-US" altLang="zh-CN" sz="3200" kern="1200" cap="none" spc="0" normalizeH="0" baseline="0" noProof="0">
              <a:solidFill>
                <a:schemeClr val="tx1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试找出图中相等的边和角</a:t>
            </a:r>
            <a:r>
              <a:rPr kumimoji="1" lang="en-US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.</a:t>
            </a:r>
            <a:endParaRPr kumimoji="1" lang="en-US" altLang="zh-CN" sz="3200" kern="1200" cap="none" spc="0" normalizeH="0" baseline="0" noProof="0">
              <a:solidFill>
                <a:schemeClr val="tx1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grpSp>
        <p:nvGrpSpPr>
          <p:cNvPr id="12297" name="Group 14"/>
          <p:cNvGrpSpPr/>
          <p:nvPr/>
        </p:nvGrpSpPr>
        <p:grpSpPr>
          <a:xfrm>
            <a:off x="4038600" y="2057400"/>
            <a:ext cx="2376488" cy="1944688"/>
            <a:chOff x="1111" y="1298"/>
            <a:chExt cx="1497" cy="1225"/>
          </a:xfrm>
        </p:grpSpPr>
        <p:sp>
          <p:nvSpPr>
            <p:cNvPr id="12298" name="AutoShape 15"/>
            <p:cNvSpPr/>
            <p:nvPr/>
          </p:nvSpPr>
          <p:spPr>
            <a:xfrm>
              <a:off x="1338" y="1476"/>
              <a:ext cx="952" cy="816"/>
            </a:xfrm>
            <a:prstGeom prst="triangle">
              <a:avLst>
                <a:gd name="adj" fmla="val 67120"/>
              </a:avLst>
            </a:prstGeom>
            <a:noFill/>
            <a:ln w="28575" cap="sq" cmpd="sng">
              <a:solidFill>
                <a:srgbClr val="0A44E6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solidFill>
                  <a:srgbClr val="20202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9" name="Text Box 16"/>
            <p:cNvSpPr txBox="1"/>
            <p:nvPr/>
          </p:nvSpPr>
          <p:spPr>
            <a:xfrm>
              <a:off x="1746" y="1298"/>
              <a:ext cx="363" cy="288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20202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D</a:t>
              </a:r>
              <a:endParaRPr lang="en-US" altLang="zh-CN" sz="240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2300" name="Text Box 17"/>
            <p:cNvSpPr txBox="1"/>
            <p:nvPr/>
          </p:nvSpPr>
          <p:spPr>
            <a:xfrm>
              <a:off x="1111" y="2235"/>
              <a:ext cx="363" cy="288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20202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E</a:t>
              </a:r>
              <a:endParaRPr lang="en-US" altLang="zh-CN" sz="240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2301" name="Text Box 18"/>
            <p:cNvSpPr txBox="1"/>
            <p:nvPr/>
          </p:nvSpPr>
          <p:spPr>
            <a:xfrm>
              <a:off x="2245" y="2235"/>
              <a:ext cx="363" cy="288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20202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F</a:t>
              </a:r>
              <a:endParaRPr lang="en-US" altLang="zh-CN" sz="240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25 0.0  E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4337" name="Rectangle 2"/>
          <p:cNvSpPr/>
          <p:nvPr/>
        </p:nvSpPr>
        <p:spPr>
          <a:xfrm>
            <a:off x="990600" y="1295400"/>
            <a:ext cx="7181850" cy="2287588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要画一个三角形与小明画的三角形全等，需要几个与边或角的大小有关的条件呢？</a:t>
            </a:r>
            <a:endParaRPr lang="zh-CN" altLang="en-US" sz="3200" b="1" dirty="0">
              <a:solidFill>
                <a:srgbClr val="20202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338" name="Rectangle 3"/>
          <p:cNvSpPr/>
          <p:nvPr/>
        </p:nvSpPr>
        <p:spPr>
          <a:xfrm>
            <a:off x="395288" y="404813"/>
            <a:ext cx="187325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4000" b="1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想一想</a:t>
            </a:r>
            <a:endParaRPr lang="zh-CN" altLang="en-US" sz="4000" b="1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292" name="AutoShape 4"/>
          <p:cNvSpPr/>
          <p:nvPr/>
        </p:nvSpPr>
        <p:spPr>
          <a:xfrm flipH="1">
            <a:off x="2195513" y="3455988"/>
            <a:ext cx="4537075" cy="2420937"/>
          </a:xfrm>
          <a:prstGeom prst="triangle">
            <a:avLst>
              <a:gd name="adj" fmla="val 64796"/>
            </a:avLst>
          </a:prstGeom>
          <a:noFill/>
          <a:ln w="152400" cap="flat" cmpd="sng">
            <a:solidFill>
              <a:srgbClr val="0A44E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solidFill>
                <a:srgbClr val="20202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122" name="Rectangle 2"/>
          <p:cNvSpPr/>
          <p:nvPr/>
        </p:nvSpPr>
        <p:spPr>
          <a:xfrm>
            <a:off x="395288" y="266700"/>
            <a:ext cx="2133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fontAlgn="base" hangingPunct="1"/>
            <a:r>
              <a:rPr lang="zh-CN" altLang="en-US" sz="4000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做一做</a:t>
            </a:r>
            <a:endParaRPr lang="zh-CN" altLang="en-US" sz="4000" strike="noStrike" noProof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339" name="Text Box 3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84213" y="1125538"/>
            <a:ext cx="7632700" cy="1066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1. </a:t>
            </a:r>
            <a:r>
              <a:rPr kumimoji="1" lang="zh-CN" altLang="en-US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只给一个条件</a:t>
            </a:r>
            <a:r>
              <a:rPr kumimoji="1" lang="en-US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(</a:t>
            </a:r>
            <a:r>
              <a:rPr kumimoji="1" lang="zh-CN" altLang="en-US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一条边或一个角</a:t>
            </a:r>
            <a:r>
              <a:rPr kumimoji="1" lang="en-US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)</a:t>
            </a:r>
            <a:r>
              <a:rPr kumimoji="1" lang="zh-CN" altLang="en-US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画三角形时，大家画出的三角形一定全等吗？</a:t>
            </a:r>
            <a:endParaRPr kumimoji="1" lang="zh-CN" altLang="en-US" sz="3200" kern="1200" cap="none" spc="0" normalizeH="0" baseline="0" noProof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8433" name="Text Box 2"/>
          <p:cNvSpPr txBox="1"/>
          <p:nvPr/>
        </p:nvSpPr>
        <p:spPr>
          <a:xfrm>
            <a:off x="593725" y="401638"/>
            <a:ext cx="771207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zh-CN" altLang="zh-CN" sz="2400" dirty="0">
              <a:solidFill>
                <a:srgbClr val="20202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387" name="Rectangle 3"/>
          <p:cNvSpPr/>
          <p:nvPr/>
        </p:nvSpPr>
        <p:spPr>
          <a:xfrm>
            <a:off x="228600" y="228600"/>
            <a:ext cx="258445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6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40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一个条件</a:t>
            </a:r>
            <a:endParaRPr lang="zh-CN" altLang="en-US" sz="4000" b="1" dirty="0">
              <a:solidFill>
                <a:srgbClr val="20202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388" name="Text Box 4"/>
          <p:cNvSpPr txBox="1"/>
          <p:nvPr/>
        </p:nvSpPr>
        <p:spPr>
          <a:xfrm>
            <a:off x="762000" y="1066800"/>
            <a:ext cx="5208588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Font typeface="Wingdings" panose="05000000000000000000" pitchFamily="2" charset="2"/>
            </a:pPr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有</a:t>
            </a:r>
            <a:r>
              <a:rPr lang="zh-CN" altLang="en-US" sz="3200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一条边</a:t>
            </a:r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对应相等的三角形</a:t>
            </a:r>
            <a:endParaRPr lang="zh-CN" altLang="en-US" sz="3200" b="1" dirty="0">
              <a:solidFill>
                <a:srgbClr val="20202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4067175" y="1557338"/>
            <a:ext cx="2017713" cy="1943100"/>
            <a:chOff x="3606" y="935"/>
            <a:chExt cx="1452" cy="1316"/>
          </a:xfrm>
        </p:grpSpPr>
        <p:grpSp>
          <p:nvGrpSpPr>
            <p:cNvPr id="18437" name="Group 6"/>
            <p:cNvGrpSpPr/>
            <p:nvPr/>
          </p:nvGrpSpPr>
          <p:grpSpPr>
            <a:xfrm>
              <a:off x="3606" y="935"/>
              <a:ext cx="1452" cy="1315"/>
              <a:chOff x="2018" y="890"/>
              <a:chExt cx="1452" cy="1315"/>
            </a:xfrm>
          </p:grpSpPr>
          <p:sp>
            <p:nvSpPr>
              <p:cNvPr id="18438" name="Line 7"/>
              <p:cNvSpPr/>
              <p:nvPr/>
            </p:nvSpPr>
            <p:spPr>
              <a:xfrm flipV="1">
                <a:off x="3470" y="890"/>
                <a:ext cx="0" cy="1315"/>
              </a:xfrm>
              <a:prstGeom prst="line">
                <a:avLst/>
              </a:prstGeom>
              <a:ln w="38100" cap="flat" cmpd="sng">
                <a:solidFill>
                  <a:srgbClr val="0A44E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8439" name="Line 8"/>
              <p:cNvSpPr/>
              <p:nvPr/>
            </p:nvSpPr>
            <p:spPr>
              <a:xfrm flipH="1">
                <a:off x="2018" y="890"/>
                <a:ext cx="1452" cy="1315"/>
              </a:xfrm>
              <a:prstGeom prst="line">
                <a:avLst/>
              </a:prstGeom>
              <a:ln w="38100" cap="flat" cmpd="sng">
                <a:solidFill>
                  <a:srgbClr val="0A44E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8440" name="Line 9"/>
            <p:cNvSpPr/>
            <p:nvPr/>
          </p:nvSpPr>
          <p:spPr>
            <a:xfrm>
              <a:off x="3606" y="2251"/>
              <a:ext cx="145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4" name="Group 10"/>
          <p:cNvGrpSpPr/>
          <p:nvPr/>
        </p:nvGrpSpPr>
        <p:grpSpPr>
          <a:xfrm>
            <a:off x="4027488" y="2420938"/>
            <a:ext cx="2449512" cy="1079500"/>
            <a:chOff x="3833" y="1253"/>
            <a:chExt cx="1723" cy="952"/>
          </a:xfrm>
        </p:grpSpPr>
        <p:sp>
          <p:nvSpPr>
            <p:cNvPr id="18442" name="Line 11"/>
            <p:cNvSpPr/>
            <p:nvPr/>
          </p:nvSpPr>
          <p:spPr>
            <a:xfrm>
              <a:off x="3833" y="2205"/>
              <a:ext cx="145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43" name="Line 12"/>
            <p:cNvSpPr/>
            <p:nvPr/>
          </p:nvSpPr>
          <p:spPr>
            <a:xfrm flipV="1">
              <a:off x="3833" y="1253"/>
              <a:ext cx="1723" cy="952"/>
            </a:xfrm>
            <a:prstGeom prst="line">
              <a:avLst/>
            </a:prstGeom>
            <a:ln w="38100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44" name="Line 13"/>
            <p:cNvSpPr/>
            <p:nvPr/>
          </p:nvSpPr>
          <p:spPr>
            <a:xfrm flipH="1">
              <a:off x="5284" y="1253"/>
              <a:ext cx="272" cy="952"/>
            </a:xfrm>
            <a:prstGeom prst="line">
              <a:avLst/>
            </a:prstGeom>
            <a:ln w="38100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5" name="Group 14"/>
          <p:cNvGrpSpPr/>
          <p:nvPr/>
        </p:nvGrpSpPr>
        <p:grpSpPr>
          <a:xfrm>
            <a:off x="4078288" y="1916113"/>
            <a:ext cx="2017712" cy="1584325"/>
            <a:chOff x="249" y="1253"/>
            <a:chExt cx="1452" cy="952"/>
          </a:xfrm>
        </p:grpSpPr>
        <p:sp>
          <p:nvSpPr>
            <p:cNvPr id="18446" name="Line 15"/>
            <p:cNvSpPr/>
            <p:nvPr/>
          </p:nvSpPr>
          <p:spPr>
            <a:xfrm>
              <a:off x="249" y="2205"/>
              <a:ext cx="1452" cy="0"/>
            </a:xfrm>
            <a:prstGeom prst="line">
              <a:avLst/>
            </a:prstGeom>
            <a:ln w="38100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47" name="Line 16"/>
            <p:cNvSpPr/>
            <p:nvPr/>
          </p:nvSpPr>
          <p:spPr>
            <a:xfrm flipV="1">
              <a:off x="249" y="1253"/>
              <a:ext cx="771" cy="952"/>
            </a:xfrm>
            <a:prstGeom prst="line">
              <a:avLst/>
            </a:prstGeom>
            <a:ln w="38100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48" name="Line 17"/>
            <p:cNvSpPr/>
            <p:nvPr/>
          </p:nvSpPr>
          <p:spPr>
            <a:xfrm>
              <a:off x="1020" y="1253"/>
              <a:ext cx="681" cy="952"/>
            </a:xfrm>
            <a:prstGeom prst="line">
              <a:avLst/>
            </a:prstGeom>
            <a:ln w="38100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6402" name="Rectangle 18"/>
          <p:cNvSpPr/>
          <p:nvPr/>
        </p:nvSpPr>
        <p:spPr>
          <a:xfrm>
            <a:off x="6248400" y="1066800"/>
            <a:ext cx="222408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不一定全等</a:t>
            </a:r>
            <a:endParaRPr lang="zh-CN" altLang="en-US" sz="3200" b="1" dirty="0">
              <a:solidFill>
                <a:srgbClr val="20202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403" name="Rectangle 19"/>
          <p:cNvSpPr/>
          <p:nvPr/>
        </p:nvSpPr>
        <p:spPr>
          <a:xfrm>
            <a:off x="762000" y="3962400"/>
            <a:ext cx="50800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spcBef>
                <a:spcPct val="50000"/>
              </a:spcBef>
              <a:buFont typeface="Wingdings" panose="05000000000000000000" pitchFamily="2" charset="2"/>
            </a:pPr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有一个角对应相等的三角形</a:t>
            </a:r>
            <a:endParaRPr lang="zh-CN" altLang="en-US" sz="3200" b="1" dirty="0">
              <a:solidFill>
                <a:srgbClr val="20202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6" name="Group 20"/>
          <p:cNvGrpSpPr/>
          <p:nvPr/>
        </p:nvGrpSpPr>
        <p:grpSpPr>
          <a:xfrm>
            <a:off x="3635375" y="4724400"/>
            <a:ext cx="2520950" cy="1296988"/>
            <a:chOff x="2064" y="3067"/>
            <a:chExt cx="1316" cy="726"/>
          </a:xfrm>
        </p:grpSpPr>
        <p:sp>
          <p:nvSpPr>
            <p:cNvPr id="18452" name="Line 21"/>
            <p:cNvSpPr/>
            <p:nvPr/>
          </p:nvSpPr>
          <p:spPr>
            <a:xfrm flipH="1">
              <a:off x="2064" y="3067"/>
              <a:ext cx="1316" cy="72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53" name="Line 22"/>
            <p:cNvSpPr/>
            <p:nvPr/>
          </p:nvSpPr>
          <p:spPr>
            <a:xfrm>
              <a:off x="2064" y="3793"/>
              <a:ext cx="1315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6407" name="Line 23"/>
          <p:cNvSpPr/>
          <p:nvPr/>
        </p:nvSpPr>
        <p:spPr>
          <a:xfrm>
            <a:off x="6156325" y="4724400"/>
            <a:ext cx="0" cy="1296988"/>
          </a:xfrm>
          <a:prstGeom prst="line">
            <a:avLst/>
          </a:prstGeom>
          <a:ln w="38100" cap="flat" cmpd="sng">
            <a:solidFill>
              <a:srgbClr val="0A44E6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7" name="Group 24"/>
          <p:cNvGrpSpPr/>
          <p:nvPr/>
        </p:nvGrpSpPr>
        <p:grpSpPr>
          <a:xfrm>
            <a:off x="3657600" y="4941888"/>
            <a:ext cx="2016125" cy="1079500"/>
            <a:chOff x="2064" y="3158"/>
            <a:chExt cx="1134" cy="635"/>
          </a:xfrm>
        </p:grpSpPr>
        <p:sp>
          <p:nvSpPr>
            <p:cNvPr id="18456" name="Line 25"/>
            <p:cNvSpPr/>
            <p:nvPr/>
          </p:nvSpPr>
          <p:spPr>
            <a:xfrm flipH="1">
              <a:off x="2064" y="3167"/>
              <a:ext cx="1134" cy="62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57" name="Line 26"/>
            <p:cNvSpPr/>
            <p:nvPr/>
          </p:nvSpPr>
          <p:spPr>
            <a:xfrm>
              <a:off x="2064" y="3793"/>
              <a:ext cx="725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58" name="Line 27"/>
            <p:cNvSpPr/>
            <p:nvPr/>
          </p:nvSpPr>
          <p:spPr>
            <a:xfrm flipH="1">
              <a:off x="2789" y="3158"/>
              <a:ext cx="409" cy="635"/>
            </a:xfrm>
            <a:prstGeom prst="line">
              <a:avLst/>
            </a:prstGeom>
            <a:ln w="38100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8" name="Group 28"/>
          <p:cNvGrpSpPr/>
          <p:nvPr/>
        </p:nvGrpSpPr>
        <p:grpSpPr>
          <a:xfrm>
            <a:off x="3657600" y="5372100"/>
            <a:ext cx="1943100" cy="647700"/>
            <a:chOff x="839" y="3385"/>
            <a:chExt cx="1122" cy="408"/>
          </a:xfrm>
        </p:grpSpPr>
        <p:sp>
          <p:nvSpPr>
            <p:cNvPr id="18460" name="Line 29"/>
            <p:cNvSpPr/>
            <p:nvPr/>
          </p:nvSpPr>
          <p:spPr>
            <a:xfrm flipH="1">
              <a:off x="839" y="3385"/>
              <a:ext cx="726" cy="408"/>
            </a:xfrm>
            <a:prstGeom prst="line">
              <a:avLst/>
            </a:prstGeom>
            <a:ln w="38100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61" name="Line 30"/>
            <p:cNvSpPr/>
            <p:nvPr/>
          </p:nvSpPr>
          <p:spPr>
            <a:xfrm>
              <a:off x="872" y="3793"/>
              <a:ext cx="1089" cy="0"/>
            </a:xfrm>
            <a:prstGeom prst="line">
              <a:avLst/>
            </a:prstGeom>
            <a:ln w="38100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62" name="Line 31"/>
            <p:cNvSpPr/>
            <p:nvPr/>
          </p:nvSpPr>
          <p:spPr>
            <a:xfrm>
              <a:off x="1565" y="3385"/>
              <a:ext cx="396" cy="408"/>
            </a:xfrm>
            <a:prstGeom prst="line">
              <a:avLst/>
            </a:prstGeom>
            <a:ln w="38100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6416" name="Rectangle 32"/>
          <p:cNvSpPr/>
          <p:nvPr/>
        </p:nvSpPr>
        <p:spPr>
          <a:xfrm>
            <a:off x="6234113" y="3962400"/>
            <a:ext cx="222408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不一定全等</a:t>
            </a:r>
            <a:endParaRPr lang="zh-CN" altLang="en-US" sz="3200" b="1" dirty="0">
              <a:solidFill>
                <a:srgbClr val="20202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417" name="Text Box 33"/>
          <p:cNvSpPr txBox="1"/>
          <p:nvPr/>
        </p:nvSpPr>
        <p:spPr>
          <a:xfrm>
            <a:off x="2949575" y="379413"/>
            <a:ext cx="5294313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不能保证所画的三角形全等</a:t>
            </a:r>
            <a:endParaRPr lang="zh-CN" altLang="en-US" sz="3200" b="1" dirty="0">
              <a:solidFill>
                <a:srgbClr val="20202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418" name="Line 34"/>
          <p:cNvSpPr/>
          <p:nvPr/>
        </p:nvSpPr>
        <p:spPr>
          <a:xfrm>
            <a:off x="4038600" y="3505200"/>
            <a:ext cx="2017713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75"/>
                            </p:stCondLst>
                            <p:childTnLst>
                              <p:par>
                                <p:cTn id="8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402" grpId="0"/>
      <p:bldP spid="16403" grpId="0"/>
      <p:bldP spid="16416" grpId="0"/>
      <p:bldP spid="164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685800" y="1143000"/>
            <a:ext cx="7632700" cy="15541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2. </a:t>
            </a:r>
            <a:r>
              <a:rPr kumimoji="1" lang="zh-CN" altLang="en-US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给出两个条件画三角形时，有几种可能的情况？每种情况下作出的三角形一定全等吗？分别按照下面的条件做一做。</a:t>
            </a:r>
            <a:endParaRPr kumimoji="1" lang="zh-CN" altLang="en-US" sz="3200" kern="1200" cap="none" spc="0" normalizeH="0" baseline="0" noProof="0">
              <a:solidFill>
                <a:schemeClr val="tx1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0482" name="Rectangle 3"/>
          <p:cNvSpPr/>
          <p:nvPr/>
        </p:nvSpPr>
        <p:spPr>
          <a:xfrm>
            <a:off x="395288" y="266700"/>
            <a:ext cx="21336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40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做一做</a:t>
            </a:r>
            <a:endParaRPr lang="zh-CN" altLang="en-US" sz="40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38" name="Text Box 6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609600" y="2819400"/>
            <a:ext cx="7391400" cy="1066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(1) </a:t>
            </a:r>
            <a:r>
              <a:rPr kumimoji="1" lang="zh-CN" altLang="en-US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三角形的一个内角为</a:t>
            </a:r>
            <a:r>
              <a:rPr kumimoji="1" lang="en-US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30</a:t>
            </a:r>
            <a:r>
              <a:rPr kumimoji="1" lang="en-US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°</a:t>
            </a:r>
            <a:r>
              <a:rPr kumimoji="1" lang="zh-CN" altLang="en-US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，一条边为</a:t>
            </a:r>
            <a:r>
              <a:rPr kumimoji="1" lang="en-US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3cm</a:t>
            </a:r>
            <a:r>
              <a:rPr kumimoji="1" lang="zh-CN" altLang="en-US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；</a:t>
            </a:r>
            <a:endParaRPr kumimoji="1" lang="zh-CN" altLang="en-US" sz="3200" kern="1200" cap="none" spc="0" normalizeH="0" baseline="0" noProof="0">
              <a:solidFill>
                <a:schemeClr val="tx1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2529" name="Rectangle 2"/>
          <p:cNvSpPr/>
          <p:nvPr/>
        </p:nvSpPr>
        <p:spPr>
          <a:xfrm>
            <a:off x="179388" y="1454150"/>
            <a:ext cx="8812212" cy="57943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defTabSz="914400">
              <a:tabLst>
                <a:tab pos="389255" algn="l"/>
              </a:tabLst>
            </a:pPr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 b="1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1) </a:t>
            </a:r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三角形的一个角为</a:t>
            </a:r>
            <a:r>
              <a:rPr lang="en-US" altLang="zh-CN" sz="3200" b="1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30°,</a:t>
            </a:r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一条边为</a:t>
            </a:r>
            <a:r>
              <a:rPr lang="en-US" altLang="zh-CN" sz="3200" b="1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3cm</a:t>
            </a:r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；</a:t>
            </a:r>
            <a:endParaRPr lang="zh-CN" altLang="en-US" sz="3200" b="1" dirty="0">
              <a:solidFill>
                <a:srgbClr val="20202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489" name="Text Box 9"/>
          <p:cNvSpPr txBox="1"/>
          <p:nvPr/>
        </p:nvSpPr>
        <p:spPr>
          <a:xfrm>
            <a:off x="6084888" y="2276475"/>
            <a:ext cx="2519362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20202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不一定全等</a:t>
            </a:r>
            <a:endParaRPr lang="zh-CN" altLang="en-US" sz="3200" b="1" dirty="0">
              <a:solidFill>
                <a:srgbClr val="20202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2531" name="Rectangle 10"/>
          <p:cNvSpPr/>
          <p:nvPr/>
        </p:nvSpPr>
        <p:spPr>
          <a:xfrm>
            <a:off x="381000" y="533400"/>
            <a:ext cx="25908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两个条件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491" name="Line 11"/>
          <p:cNvSpPr/>
          <p:nvPr/>
        </p:nvSpPr>
        <p:spPr>
          <a:xfrm flipH="1">
            <a:off x="3792538" y="3213100"/>
            <a:ext cx="1871662" cy="1871663"/>
          </a:xfrm>
          <a:prstGeom prst="line">
            <a:avLst/>
          </a:prstGeom>
          <a:ln w="38100" cap="sq" cmpd="sng">
            <a:solidFill>
              <a:srgbClr val="0A44E6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492" name="Line 12"/>
          <p:cNvSpPr/>
          <p:nvPr/>
        </p:nvSpPr>
        <p:spPr>
          <a:xfrm flipH="1" flipV="1">
            <a:off x="3352800" y="4343400"/>
            <a:ext cx="439738" cy="741363"/>
          </a:xfrm>
          <a:prstGeom prst="line">
            <a:avLst/>
          </a:prstGeom>
          <a:ln w="38100" cap="sq" cmpd="sng">
            <a:solidFill>
              <a:srgbClr val="0A44E6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493" name="Line 13"/>
          <p:cNvSpPr/>
          <p:nvPr/>
        </p:nvSpPr>
        <p:spPr>
          <a:xfrm flipV="1">
            <a:off x="3779838" y="4149725"/>
            <a:ext cx="0" cy="935038"/>
          </a:xfrm>
          <a:prstGeom prst="line">
            <a:avLst/>
          </a:prstGeom>
          <a:ln w="38100" cap="sq" cmpd="sng">
            <a:solidFill>
              <a:srgbClr val="0A44E6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2" name="Group 15"/>
          <p:cNvGrpSpPr/>
          <p:nvPr/>
        </p:nvGrpSpPr>
        <p:grpSpPr>
          <a:xfrm>
            <a:off x="1676400" y="3200400"/>
            <a:ext cx="4024313" cy="2376488"/>
            <a:chOff x="1056" y="2016"/>
            <a:chExt cx="2535" cy="1497"/>
          </a:xfrm>
        </p:grpSpPr>
        <p:sp>
          <p:nvSpPr>
            <p:cNvPr id="20484" name="Line 4"/>
            <p:cNvSpPr>
              <a:spLocks noChangeShapeType="1"/>
            </p:cNvSpPr>
            <p:nvPr/>
          </p:nvSpPr>
          <p:spPr bwMode="auto">
            <a:xfrm flipH="1">
              <a:off x="1056" y="2016"/>
              <a:ext cx="2535" cy="119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ffectLst>
              <a:prstShdw prst="shdw18" dist="17961" dir="13500000">
                <a:schemeClr val="tx1">
                  <a:gamma/>
                  <a:shade val="60000"/>
                  <a:invGamma/>
                </a:schemeClr>
              </a:prstShdw>
            </a:effectLst>
          </p:spPr>
          <p:txBody>
            <a:bodyPr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537" name="Arc 6"/>
            <p:cNvSpPr/>
            <p:nvPr/>
          </p:nvSpPr>
          <p:spPr>
            <a:xfrm>
              <a:off x="1392" y="3072"/>
              <a:ext cx="49" cy="1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38" name="Text Box 7"/>
            <p:cNvSpPr txBox="1"/>
            <p:nvPr/>
          </p:nvSpPr>
          <p:spPr>
            <a:xfrm>
              <a:off x="1513" y="2966"/>
              <a:ext cx="551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>
                  <a:solidFill>
                    <a:srgbClr val="20202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30</a:t>
              </a:r>
              <a:r>
                <a:rPr lang="en-US" altLang="zh-CN" sz="2000" b="1" baseline="30000">
                  <a:solidFill>
                    <a:srgbClr val="20202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o</a:t>
              </a:r>
              <a:r>
                <a:rPr lang="en-US" altLang="zh-CN" sz="2000" baseline="30000">
                  <a:solidFill>
                    <a:srgbClr val="20202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 </a:t>
              </a:r>
              <a:endParaRPr lang="en-US" altLang="zh-CN" sz="2000" baseline="3000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22539" name="Text Box 8"/>
            <p:cNvSpPr txBox="1"/>
            <p:nvPr/>
          </p:nvSpPr>
          <p:spPr>
            <a:xfrm>
              <a:off x="1609" y="3262"/>
              <a:ext cx="609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>
                  <a:solidFill>
                    <a:srgbClr val="20202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3cm</a:t>
              </a:r>
              <a:endParaRPr lang="en-US" altLang="zh-CN" sz="2000">
                <a:solidFill>
                  <a:srgbClr val="20202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2540" name="Line 14"/>
            <p:cNvSpPr/>
            <p:nvPr/>
          </p:nvSpPr>
          <p:spPr>
            <a:xfrm>
              <a:off x="1056" y="3216"/>
              <a:ext cx="134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609600" y="1143000"/>
            <a:ext cx="7632700" cy="15541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2. </a:t>
            </a:r>
            <a:r>
              <a:rPr kumimoji="1" lang="zh-CN" altLang="en-US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给出两个条件画三角形时，有几种可能的情况？每种情况下作出的三角形一定全等吗？分别按照下面的条件做一做。</a:t>
            </a:r>
            <a:endParaRPr kumimoji="1" lang="zh-CN" altLang="en-US" sz="3200" kern="1200" cap="none" spc="0" normalizeH="0" baseline="0" noProof="0">
              <a:solidFill>
                <a:schemeClr val="tx1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4578" name="Rectangle 3"/>
          <p:cNvSpPr/>
          <p:nvPr/>
        </p:nvSpPr>
        <p:spPr>
          <a:xfrm>
            <a:off x="395288" y="266700"/>
            <a:ext cx="21336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40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做一做</a:t>
            </a:r>
            <a:endParaRPr lang="zh-CN" altLang="en-US" sz="4000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4" name="Text Box 6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609600" y="2895600"/>
            <a:ext cx="8153400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(2) </a:t>
            </a:r>
            <a:r>
              <a:rPr kumimoji="1" lang="zh-CN" altLang="en-US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三角形的两个内角分别为</a:t>
            </a:r>
            <a:r>
              <a:rPr kumimoji="1" lang="en-US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30</a:t>
            </a:r>
            <a:r>
              <a:rPr kumimoji="1" lang="en-US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°</a:t>
            </a:r>
            <a:r>
              <a:rPr kumimoji="1" lang="zh-CN" altLang="en-US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和 </a:t>
            </a:r>
            <a:r>
              <a:rPr kumimoji="1" lang="en-US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50°</a:t>
            </a:r>
            <a:r>
              <a:rPr kumimoji="1" lang="zh-CN" altLang="en-US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；</a:t>
            </a:r>
            <a:endParaRPr kumimoji="1" lang="zh-CN" altLang="en-US" sz="3200" kern="1200" cap="none" spc="0" normalizeH="0" baseline="0" noProof="0">
              <a:solidFill>
                <a:schemeClr val="tx1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6625" name="Rectangle 2"/>
          <p:cNvSpPr/>
          <p:nvPr/>
        </p:nvSpPr>
        <p:spPr>
          <a:xfrm>
            <a:off x="481013" y="1333500"/>
            <a:ext cx="8129587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(2)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三角形的两个角分别是：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30°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50°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；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579" name="Text Box 3"/>
          <p:cNvSpPr txBox="1"/>
          <p:nvPr/>
        </p:nvSpPr>
        <p:spPr>
          <a:xfrm>
            <a:off x="6172200" y="2133600"/>
            <a:ext cx="230505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不一定全等</a:t>
            </a:r>
            <a:endParaRPr lang="zh-CN" altLang="en-US" sz="3200" b="1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1692275" y="2924175"/>
            <a:ext cx="4705350" cy="2038350"/>
            <a:chOff x="2864" y="1842"/>
            <a:chExt cx="2964" cy="1284"/>
          </a:xfrm>
        </p:grpSpPr>
        <p:grpSp>
          <p:nvGrpSpPr>
            <p:cNvPr id="26628" name="Group 5"/>
            <p:cNvGrpSpPr/>
            <p:nvPr/>
          </p:nvGrpSpPr>
          <p:grpSpPr>
            <a:xfrm>
              <a:off x="2864" y="1842"/>
              <a:ext cx="2912" cy="1265"/>
              <a:chOff x="1104" y="2335"/>
              <a:chExt cx="2688" cy="1265"/>
            </a:xfrm>
          </p:grpSpPr>
          <p:sp>
            <p:nvSpPr>
              <p:cNvPr id="26629" name="Line 6"/>
              <p:cNvSpPr/>
              <p:nvPr/>
            </p:nvSpPr>
            <p:spPr>
              <a:xfrm flipH="1">
                <a:off x="1104" y="2335"/>
                <a:ext cx="2027" cy="1265"/>
              </a:xfrm>
              <a:prstGeom prst="line">
                <a:avLst/>
              </a:prstGeom>
              <a:ln w="38100" cap="flat" cmpd="sng">
                <a:solidFill>
                  <a:srgbClr val="0A44E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grpSp>
            <p:nvGrpSpPr>
              <p:cNvPr id="26630" name="Group 7"/>
              <p:cNvGrpSpPr/>
              <p:nvPr/>
            </p:nvGrpSpPr>
            <p:grpSpPr>
              <a:xfrm>
                <a:off x="1111" y="2352"/>
                <a:ext cx="2681" cy="1248"/>
                <a:chOff x="1111" y="2352"/>
                <a:chExt cx="2681" cy="1248"/>
              </a:xfrm>
            </p:grpSpPr>
            <p:sp>
              <p:nvSpPr>
                <p:cNvPr id="26631" name="Line 8"/>
                <p:cNvSpPr/>
                <p:nvPr/>
              </p:nvSpPr>
              <p:spPr>
                <a:xfrm>
                  <a:off x="1111" y="3600"/>
                  <a:ext cx="2681" cy="0"/>
                </a:xfrm>
                <a:prstGeom prst="line">
                  <a:avLst/>
                </a:prstGeom>
                <a:ln w="38100" cap="flat" cmpd="sng">
                  <a:solidFill>
                    <a:srgbClr val="0A44E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26632" name="Line 9"/>
                <p:cNvSpPr/>
                <p:nvPr/>
              </p:nvSpPr>
              <p:spPr>
                <a:xfrm>
                  <a:off x="3120" y="2352"/>
                  <a:ext cx="672" cy="1248"/>
                </a:xfrm>
                <a:prstGeom prst="line">
                  <a:avLst/>
                </a:prstGeom>
                <a:ln w="38100" cap="flat" cmpd="sng">
                  <a:solidFill>
                    <a:srgbClr val="0A44E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</p:grpSp>
        <p:sp>
          <p:nvSpPr>
            <p:cNvPr id="26633" name="Text Box 10"/>
            <p:cNvSpPr txBox="1"/>
            <p:nvPr/>
          </p:nvSpPr>
          <p:spPr>
            <a:xfrm>
              <a:off x="5211" y="2876"/>
              <a:ext cx="617" cy="250"/>
            </a:xfrm>
            <a:prstGeom prst="rect">
              <a:avLst/>
            </a:prstGeom>
            <a:noFill/>
            <a:ln w="9525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50</a:t>
              </a:r>
              <a:r>
                <a:rPr lang="en-US" altLang="zh-CN" sz="2000" baseline="30000" dirty="0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endParaRPr lang="en-US" altLang="zh-CN" sz="2000" baseline="30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634" name="Arc 11"/>
            <p:cNvSpPr/>
            <p:nvPr/>
          </p:nvSpPr>
          <p:spPr>
            <a:xfrm>
              <a:off x="3046" y="3022"/>
              <a:ext cx="90" cy="9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6635" name="Arc 12"/>
            <p:cNvSpPr/>
            <p:nvPr/>
          </p:nvSpPr>
          <p:spPr>
            <a:xfrm rot="-6543873">
              <a:off x="5509" y="2924"/>
              <a:ext cx="228" cy="147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2" y="1"/>
                </a:cxn>
                <a:cxn ang="0">
                  <a:pos x="0" y="1"/>
                </a:cxn>
              </a:cxnLst>
              <a:pathLst>
                <a:path w="20872" h="21133" fill="none">
                  <a:moveTo>
                    <a:pt x="4468" y="0"/>
                  </a:moveTo>
                  <a:cubicBezTo>
                    <a:pt x="12434" y="1684"/>
                    <a:pt x="18776" y="7705"/>
                    <a:pt x="20872" y="15573"/>
                  </a:cubicBezTo>
                </a:path>
                <a:path w="20872" h="21133" stroke="0">
                  <a:moveTo>
                    <a:pt x="4468" y="0"/>
                  </a:moveTo>
                  <a:cubicBezTo>
                    <a:pt x="12434" y="1684"/>
                    <a:pt x="18776" y="7705"/>
                    <a:pt x="20872" y="15573"/>
                  </a:cubicBezTo>
                  <a:lnTo>
                    <a:pt x="0" y="21133"/>
                  </a:lnTo>
                  <a:close/>
                </a:path>
              </a:pathLst>
            </a:custGeom>
            <a:noFill/>
            <a:ln w="38100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5" name="Group 13"/>
          <p:cNvGrpSpPr/>
          <p:nvPr/>
        </p:nvGrpSpPr>
        <p:grpSpPr>
          <a:xfrm>
            <a:off x="1676400" y="3810000"/>
            <a:ext cx="2724150" cy="1154113"/>
            <a:chOff x="1066" y="2387"/>
            <a:chExt cx="1716" cy="727"/>
          </a:xfrm>
        </p:grpSpPr>
        <p:sp>
          <p:nvSpPr>
            <p:cNvPr id="26637" name="Text Box 14"/>
            <p:cNvSpPr txBox="1"/>
            <p:nvPr/>
          </p:nvSpPr>
          <p:spPr>
            <a:xfrm>
              <a:off x="2288" y="2858"/>
              <a:ext cx="442" cy="250"/>
            </a:xfrm>
            <a:prstGeom prst="rect">
              <a:avLst/>
            </a:prstGeom>
            <a:noFill/>
            <a:ln w="9525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50</a:t>
              </a:r>
              <a:r>
                <a:rPr lang="en-US" altLang="zh-CN" sz="2400" baseline="30000" dirty="0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endParaRPr lang="en-US" altLang="zh-CN" sz="2400" baseline="30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638" name="Line 15"/>
            <p:cNvSpPr/>
            <p:nvPr/>
          </p:nvSpPr>
          <p:spPr>
            <a:xfrm flipH="1">
              <a:off x="1074" y="2387"/>
              <a:ext cx="1240" cy="715"/>
            </a:xfrm>
            <a:prstGeom prst="line">
              <a:avLst/>
            </a:prstGeom>
            <a:ln w="38100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39" name="Line 16"/>
            <p:cNvSpPr/>
            <p:nvPr/>
          </p:nvSpPr>
          <p:spPr>
            <a:xfrm>
              <a:off x="1066" y="3107"/>
              <a:ext cx="1716" cy="0"/>
            </a:xfrm>
            <a:prstGeom prst="line">
              <a:avLst/>
            </a:prstGeom>
            <a:ln w="38100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40" name="Line 17"/>
            <p:cNvSpPr/>
            <p:nvPr/>
          </p:nvSpPr>
          <p:spPr>
            <a:xfrm>
              <a:off x="2314" y="2387"/>
              <a:ext cx="468" cy="720"/>
            </a:xfrm>
            <a:prstGeom prst="line">
              <a:avLst/>
            </a:prstGeom>
            <a:ln w="38100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41" name="Text Box 18"/>
            <p:cNvSpPr txBox="1"/>
            <p:nvPr/>
          </p:nvSpPr>
          <p:spPr>
            <a:xfrm>
              <a:off x="1369" y="2865"/>
              <a:ext cx="394" cy="173"/>
            </a:xfrm>
            <a:prstGeom prst="rect">
              <a:avLst/>
            </a:prstGeom>
            <a:noFill/>
            <a:ln w="9525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endParaRPr lang="zh-CN" altLang="zh-CN" baseline="30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642" name="Arc 19"/>
            <p:cNvSpPr/>
            <p:nvPr/>
          </p:nvSpPr>
          <p:spPr>
            <a:xfrm>
              <a:off x="1248" y="3022"/>
              <a:ext cx="90" cy="9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6643" name="Arc 20"/>
            <p:cNvSpPr/>
            <p:nvPr/>
          </p:nvSpPr>
          <p:spPr>
            <a:xfrm rot="-6543873">
              <a:off x="2520" y="2924"/>
              <a:ext cx="228" cy="147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2" y="1"/>
                </a:cxn>
                <a:cxn ang="0">
                  <a:pos x="0" y="1"/>
                </a:cxn>
              </a:cxnLst>
              <a:pathLst>
                <a:path w="20872" h="21133" fill="none">
                  <a:moveTo>
                    <a:pt x="4468" y="0"/>
                  </a:moveTo>
                  <a:cubicBezTo>
                    <a:pt x="12434" y="1684"/>
                    <a:pt x="18776" y="7705"/>
                    <a:pt x="20872" y="15573"/>
                  </a:cubicBezTo>
                </a:path>
                <a:path w="20872" h="21133" stroke="0">
                  <a:moveTo>
                    <a:pt x="4468" y="0"/>
                  </a:moveTo>
                  <a:cubicBezTo>
                    <a:pt x="12434" y="1684"/>
                    <a:pt x="18776" y="7705"/>
                    <a:pt x="20872" y="15573"/>
                  </a:cubicBezTo>
                  <a:lnTo>
                    <a:pt x="0" y="21133"/>
                  </a:lnTo>
                  <a:close/>
                </a:path>
              </a:pathLst>
            </a:custGeom>
            <a:noFill/>
            <a:ln w="38100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6644" name="Rectangle 21"/>
          <p:cNvSpPr/>
          <p:nvPr/>
        </p:nvSpPr>
        <p:spPr>
          <a:xfrm>
            <a:off x="468313" y="555625"/>
            <a:ext cx="25908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4000" b="1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4000" b="1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两个条件</a:t>
            </a:r>
            <a:endParaRPr lang="zh-CN" altLang="en-US" sz="4000" b="1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598" name="Text Box 22"/>
          <p:cNvSpPr txBox="1"/>
          <p:nvPr/>
        </p:nvSpPr>
        <p:spPr>
          <a:xfrm>
            <a:off x="2195513" y="4581525"/>
            <a:ext cx="701675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000" dirty="0">
                <a:latin typeface="Arial" panose="020B0604020202020204" pitchFamily="34" charset="0"/>
                <a:ea typeface="宋体" panose="02010600030101010101" pitchFamily="2" charset="-122"/>
              </a:rPr>
              <a:t>30</a:t>
            </a:r>
            <a:r>
              <a:rPr lang="en-US" altLang="zh-CN" sz="2400" baseline="30000" dirty="0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2400" baseline="30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"/>
                                        <p:tgtEl>
                                          <p:spTgt spid="24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9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2"/>
          </a:fgClr>
          <a:bgClr>
            <a:schemeClr val="bg2"/>
          </a:bgClr>
        </a:pattFill>
        <a:effectLst/>
      </p:bgPr>
    </p:bg>
    <p:spTree>
      <p:nvGrpSpPr>
        <p:cNvPr id="1" name=""/>
        <p:cNvGrpSpPr/>
        <p:nvPr/>
      </p:nvGrpSpPr>
      <p:grpSpPr/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749300" y="1125538"/>
            <a:ext cx="7632700" cy="15541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2. </a:t>
            </a:r>
            <a:r>
              <a:rPr kumimoji="1" lang="zh-CN" altLang="en-US" sz="3200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给出两个条件画三角形时，有几种可能的情况？每种情况下作出的三角形一定全等吗？分别按照下面的条件做一做。</a:t>
            </a:r>
            <a:endParaRPr kumimoji="1" lang="zh-CN" altLang="en-US" sz="3200" kern="1200" cap="none" spc="0" normalizeH="0" baseline="0" noProof="0">
              <a:solidFill>
                <a:schemeClr val="tx1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8674" name="Rectangle 3"/>
          <p:cNvSpPr/>
          <p:nvPr/>
        </p:nvSpPr>
        <p:spPr>
          <a:xfrm>
            <a:off x="395288" y="266700"/>
            <a:ext cx="21336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40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做一做</a:t>
            </a:r>
            <a:endParaRPr lang="zh-CN" altLang="en-US" sz="4000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8675" name="Text Box 6">
            <a:hlinkClick r:id="rId1" action="ppaction://hlinksldjump"/>
          </p:cNvPr>
          <p:cNvSpPr txBox="1"/>
          <p:nvPr/>
        </p:nvSpPr>
        <p:spPr>
          <a:xfrm>
            <a:off x="755650" y="2849563"/>
            <a:ext cx="7129463" cy="579437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(3) </a:t>
            </a:r>
            <a:r>
              <a:rPr lang="zh-CN" altLang="en-US" sz="3200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三角形的两条边分别为</a:t>
            </a:r>
            <a:r>
              <a:rPr lang="en-US" altLang="zh-CN" sz="3200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4cm</a:t>
            </a:r>
            <a:r>
              <a:rPr lang="zh-CN" altLang="en-US" sz="3200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200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6cm.</a:t>
            </a:r>
            <a:endParaRPr lang="en-US" altLang="zh-CN" sz="3200" dirty="0">
              <a:solidFill>
                <a:srgbClr val="20202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21" name="Rectangle 2"/>
          <p:cNvSpPr/>
          <p:nvPr/>
        </p:nvSpPr>
        <p:spPr>
          <a:xfrm>
            <a:off x="611188" y="1562100"/>
            <a:ext cx="71278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(3)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三角形的两条边分别是：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4cm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6cm.</a:t>
            </a:r>
            <a:endParaRPr lang="en-US" altLang="zh-CN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8675" name="Text Box 3"/>
          <p:cNvSpPr txBox="1"/>
          <p:nvPr/>
        </p:nvSpPr>
        <p:spPr>
          <a:xfrm>
            <a:off x="6629400" y="2286000"/>
            <a:ext cx="2232025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不一定全等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2981325" y="2924175"/>
            <a:ext cx="366713" cy="1514475"/>
            <a:chOff x="3508" y="1480"/>
            <a:chExt cx="235" cy="731"/>
          </a:xfrm>
        </p:grpSpPr>
        <p:sp>
          <p:nvSpPr>
            <p:cNvPr id="30724" name="Text Box 5"/>
            <p:cNvSpPr txBox="1"/>
            <p:nvPr/>
          </p:nvSpPr>
          <p:spPr>
            <a:xfrm rot="5221856">
              <a:off x="3376" y="1844"/>
              <a:ext cx="499" cy="2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4cm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725" name="Line 6"/>
            <p:cNvSpPr/>
            <p:nvPr/>
          </p:nvSpPr>
          <p:spPr>
            <a:xfrm rot="-51908" flipV="1">
              <a:off x="3696" y="1480"/>
              <a:ext cx="0" cy="725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28679" name="Line 7"/>
          <p:cNvSpPr/>
          <p:nvPr/>
        </p:nvSpPr>
        <p:spPr>
          <a:xfrm rot="725362">
            <a:off x="3141663" y="3251200"/>
            <a:ext cx="2808287" cy="792163"/>
          </a:xfrm>
          <a:prstGeom prst="line">
            <a:avLst/>
          </a:prstGeom>
          <a:ln w="38100" cap="flat" cmpd="sng">
            <a:solidFill>
              <a:srgbClr val="0A44E6"/>
            </a:solidFill>
            <a:prstDash val="solid"/>
            <a:round/>
            <a:headEnd type="none" w="med" len="med"/>
            <a:tailEnd type="none" w="med" len="med"/>
          </a:ln>
          <a:effectLst>
            <a:prstShdw prst="shdw17" dist="17961" dir="13499999">
              <a:srgbClr val="969200"/>
            </a:prstShdw>
          </a:effectLst>
        </p:spPr>
      </p:sp>
      <p:grpSp>
        <p:nvGrpSpPr>
          <p:cNvPr id="3" name="Group 8"/>
          <p:cNvGrpSpPr/>
          <p:nvPr/>
        </p:nvGrpSpPr>
        <p:grpSpPr>
          <a:xfrm rot="3508453">
            <a:off x="2619375" y="2333625"/>
            <a:ext cx="2862263" cy="2919413"/>
            <a:chOff x="385" y="2944"/>
            <a:chExt cx="1361" cy="1365"/>
          </a:xfrm>
        </p:grpSpPr>
        <p:sp>
          <p:nvSpPr>
            <p:cNvPr id="30728" name="Text Box 9"/>
            <p:cNvSpPr txBox="1"/>
            <p:nvPr/>
          </p:nvSpPr>
          <p:spPr>
            <a:xfrm>
              <a:off x="612" y="4090"/>
              <a:ext cx="499" cy="17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4cm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729" name="Line 10"/>
            <p:cNvSpPr/>
            <p:nvPr/>
          </p:nvSpPr>
          <p:spPr>
            <a:xfrm rot="-3635764">
              <a:off x="553" y="3776"/>
              <a:ext cx="408" cy="653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0730" name="Line 11"/>
            <p:cNvSpPr/>
            <p:nvPr/>
          </p:nvSpPr>
          <p:spPr>
            <a:xfrm rot="-3635764">
              <a:off x="830" y="3554"/>
              <a:ext cx="1225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0731" name="Text Box 12"/>
            <p:cNvSpPr txBox="1"/>
            <p:nvPr/>
          </p:nvSpPr>
          <p:spPr>
            <a:xfrm rot="-3575984">
              <a:off x="1289" y="3546"/>
              <a:ext cx="421" cy="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6cm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732" name="Line 13"/>
            <p:cNvSpPr/>
            <p:nvPr/>
          </p:nvSpPr>
          <p:spPr>
            <a:xfrm flipV="1">
              <a:off x="385" y="3022"/>
              <a:ext cx="1361" cy="1088"/>
            </a:xfrm>
            <a:prstGeom prst="line">
              <a:avLst/>
            </a:prstGeom>
            <a:ln w="28575" cap="flat" cmpd="sng">
              <a:solidFill>
                <a:srgbClr val="0A44E6"/>
              </a:solidFill>
              <a:prstDash val="solid"/>
              <a:round/>
              <a:headEnd type="none" w="med" len="med"/>
              <a:tailEnd type="none" w="med" len="med"/>
            </a:ln>
            <a:effectLst>
              <a:prstShdw prst="shdw17" dist="17961" dir="13499999">
                <a:srgbClr val="969200"/>
              </a:prstShdw>
            </a:effectLst>
          </p:spPr>
        </p:sp>
      </p:grpSp>
      <p:grpSp>
        <p:nvGrpSpPr>
          <p:cNvPr id="4" name="Group 14"/>
          <p:cNvGrpSpPr/>
          <p:nvPr/>
        </p:nvGrpSpPr>
        <p:grpSpPr>
          <a:xfrm>
            <a:off x="3276600" y="3213100"/>
            <a:ext cx="1073150" cy="1223963"/>
            <a:chOff x="3424" y="1661"/>
            <a:chExt cx="677" cy="726"/>
          </a:xfrm>
        </p:grpSpPr>
        <p:sp>
          <p:nvSpPr>
            <p:cNvPr id="30734" name="Text Box 15"/>
            <p:cNvSpPr txBox="1"/>
            <p:nvPr/>
          </p:nvSpPr>
          <p:spPr>
            <a:xfrm rot="-2169655">
              <a:off x="3573" y="1889"/>
              <a:ext cx="528" cy="2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4cm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735" name="Line 16"/>
            <p:cNvSpPr/>
            <p:nvPr/>
          </p:nvSpPr>
          <p:spPr>
            <a:xfrm rot="-51908" flipV="1">
              <a:off x="3424" y="1661"/>
              <a:ext cx="590" cy="72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28689" name="Line 17"/>
          <p:cNvSpPr/>
          <p:nvPr/>
        </p:nvSpPr>
        <p:spPr>
          <a:xfrm rot="725362">
            <a:off x="4114800" y="3390900"/>
            <a:ext cx="1838325" cy="733425"/>
          </a:xfrm>
          <a:prstGeom prst="line">
            <a:avLst/>
          </a:prstGeom>
          <a:ln w="38100" cap="flat" cmpd="sng">
            <a:solidFill>
              <a:srgbClr val="0A44E6"/>
            </a:solidFill>
            <a:prstDash val="solid"/>
            <a:round/>
            <a:headEnd type="none" w="med" len="med"/>
            <a:tailEnd type="none" w="med" len="med"/>
          </a:ln>
          <a:effectLst>
            <a:prstShdw prst="shdw17" dist="17961" dir="13499999">
              <a:srgbClr val="969200"/>
            </a:prstShdw>
          </a:effectLst>
        </p:spPr>
      </p:sp>
      <p:sp>
        <p:nvSpPr>
          <p:cNvPr id="28690" name="Text Box 18"/>
          <p:cNvSpPr txBox="1"/>
          <p:nvPr/>
        </p:nvSpPr>
        <p:spPr>
          <a:xfrm>
            <a:off x="3124200" y="762000"/>
            <a:ext cx="4468813" cy="579438"/>
          </a:xfrm>
          <a:prstGeom prst="rect">
            <a:avLst/>
          </a:prstGeom>
          <a:noFill/>
          <a:ln w="57150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也不能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保证三角形全等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38" name="Rectangle 19"/>
          <p:cNvSpPr/>
          <p:nvPr/>
        </p:nvSpPr>
        <p:spPr>
          <a:xfrm>
            <a:off x="468313" y="555625"/>
            <a:ext cx="25908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40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两个条件</a:t>
            </a:r>
            <a:endParaRPr lang="zh-CN" altLang="en-US" sz="4000" b="1" dirty="0">
              <a:solidFill>
                <a:srgbClr val="20202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228600" y="2797175"/>
            <a:ext cx="8153400" cy="15541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2. 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给出两个条件画三角形时，有几种可能的情况？每种情况下作出的三角形一定全等吗？分别按照下面的条件做一做。</a:t>
            </a:r>
            <a:endParaRPr kumimoji="1" lang="zh-CN" altLang="en-US" sz="3200" b="1" kern="1200" cap="none" spc="0" normalizeH="0" baseline="0" noProof="0">
              <a:solidFill>
                <a:schemeClr val="tx1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2770" name="Rectangle 3"/>
          <p:cNvSpPr/>
          <p:nvPr/>
        </p:nvSpPr>
        <p:spPr>
          <a:xfrm>
            <a:off x="395288" y="266700"/>
            <a:ext cx="21336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做一做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24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228600" y="1125538"/>
            <a:ext cx="7632700" cy="1066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1. 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只给一个条件</a:t>
            </a: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(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一条边或一个角</a:t>
            </a: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)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画三角形时，大家画出的三角形一定全等吗？</a:t>
            </a:r>
            <a:endParaRPr kumimoji="1" lang="zh-CN" altLang="en-US" sz="3200" b="1" kern="1200" cap="none" spc="0" normalizeH="0" baseline="0" noProof="0">
              <a:solidFill>
                <a:schemeClr val="tx1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0725" name="Rectangle 5"/>
          <p:cNvSpPr/>
          <p:nvPr/>
        </p:nvSpPr>
        <p:spPr>
          <a:xfrm>
            <a:off x="5259388" y="2209800"/>
            <a:ext cx="222408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不一定全等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773" name="Text Box 6">
            <a:hlinkClick r:id="rId1" action="ppaction://hlinksldjump"/>
          </p:cNvPr>
          <p:cNvSpPr txBox="1"/>
          <p:nvPr/>
        </p:nvSpPr>
        <p:spPr>
          <a:xfrm>
            <a:off x="228600" y="5364163"/>
            <a:ext cx="6767513" cy="579437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(3) </a:t>
            </a:r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三角形的两条边分别为</a:t>
            </a:r>
            <a:r>
              <a:rPr lang="en-US" altLang="zh-CN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4cm</a:t>
            </a:r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6cm.</a:t>
            </a:r>
            <a:endParaRPr lang="en-US" altLang="zh-CN" sz="3200" b="1" dirty="0">
              <a:solidFill>
                <a:srgbClr val="20202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27" name="Text Box 7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228600" y="4237038"/>
            <a:ext cx="8686800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(1) 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三角形的一个内角为</a:t>
            </a: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30</a:t>
            </a: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°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，一条边为</a:t>
            </a: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3cm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；</a:t>
            </a:r>
            <a:endParaRPr kumimoji="1" lang="zh-CN" altLang="en-US" sz="3200" b="1" kern="1200" cap="none" spc="0" normalizeH="0" baseline="0" noProof="0">
              <a:solidFill>
                <a:schemeClr val="tx1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0728" name="Text Box 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28600" y="4787900"/>
            <a:ext cx="8382000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(2) 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三角形的两个内角分别为</a:t>
            </a: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30</a:t>
            </a: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°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和 </a:t>
            </a: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50°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Times New Roman" panose="02020603050405020304" pitchFamily="18" charset="0"/>
              </a:rPr>
              <a:t>；</a:t>
            </a:r>
            <a:endParaRPr kumimoji="1" lang="zh-CN" altLang="en-US" sz="3200" b="1" kern="1200" cap="none" spc="0" normalizeH="0" baseline="0" noProof="0">
              <a:solidFill>
                <a:schemeClr val="tx1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0729" name="Rectangle 9"/>
          <p:cNvSpPr/>
          <p:nvPr/>
        </p:nvSpPr>
        <p:spPr>
          <a:xfrm>
            <a:off x="6477000" y="3733800"/>
            <a:ext cx="222408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不一定全等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  <p:bldP spid="307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4817" name="Rectangle 2"/>
          <p:cNvSpPr/>
          <p:nvPr/>
        </p:nvSpPr>
        <p:spPr>
          <a:xfrm>
            <a:off x="304800" y="304800"/>
            <a:ext cx="21336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议一议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457200" y="1143000"/>
            <a:ext cx="8382000" cy="1066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如果给出三个条件画三角形，你能说出有哪几种可能的情况吗？</a:t>
            </a:r>
            <a:endParaRPr kumimoji="1" lang="zh-CN" altLang="en-US" sz="3200" b="1" kern="1200" cap="none" spc="0" normalizeH="0" baseline="0" noProof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1F497D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2772" name="AutoShape 4"/>
          <p:cNvSpPr>
            <a:spLocks noChangeArrowheads="1"/>
          </p:cNvSpPr>
          <p:nvPr/>
        </p:nvSpPr>
        <p:spPr bwMode="auto">
          <a:xfrm>
            <a:off x="3352800" y="2895600"/>
            <a:ext cx="5543550" cy="3095625"/>
          </a:xfrm>
          <a:prstGeom prst="cloudCallout">
            <a:avLst>
              <a:gd name="adj1" fmla="val -38801"/>
              <a:gd name="adj2" fmla="val -77282"/>
            </a:avLst>
          </a:prstGeom>
          <a:solidFill>
            <a:srgbClr val="FFFF00"/>
          </a:solidFill>
          <a:ln w="12700" cap="sq">
            <a:solidFill>
              <a:schemeClr val="tx1"/>
            </a:solidFill>
            <a:round/>
          </a:ln>
          <a:effectLst/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1.</a:t>
            </a: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三个角</a:t>
            </a:r>
            <a:endParaRPr kumimoji="1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2.</a:t>
            </a: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三条边</a:t>
            </a:r>
            <a:endParaRPr kumimoji="1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</a:t>
            </a:r>
            <a:r>
              <a:rPr kumimoji="1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3.</a:t>
            </a: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两边一角</a:t>
            </a:r>
            <a:endParaRPr kumimoji="1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</a:t>
            </a:r>
            <a:r>
              <a:rPr kumimoji="1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4.</a:t>
            </a: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两角一边</a:t>
            </a:r>
            <a:endParaRPr kumimoji="1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2"/>
          </a:fgClr>
          <a:bgClr>
            <a:schemeClr val="bg2"/>
          </a:bgClr>
        </a:pattFill>
        <a:effectLst/>
      </p:bgPr>
    </p:bg>
    <p:spTree>
      <p:nvGrpSpPr>
        <p:cNvPr id="1" name=""/>
        <p:cNvGrpSpPr/>
        <p:nvPr/>
      </p:nvGrpSpPr>
      <p:grpSpPr/>
      <p:sp>
        <p:nvSpPr>
          <p:cNvPr id="36865" name="Rectangle 2"/>
          <p:cNvSpPr/>
          <p:nvPr/>
        </p:nvSpPr>
        <p:spPr>
          <a:xfrm>
            <a:off x="395288" y="266700"/>
            <a:ext cx="21336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做一做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228600" y="1143000"/>
            <a:ext cx="8382000" cy="20415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(1) 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已知一个三角形的三个内角分别为</a:t>
            </a: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40°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，</a:t>
            </a: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60°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和</a:t>
            </a: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80°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，你能画出这个三角形吗？把你画的三角形与同伴画出的进行比较，它们一定全等吗？</a:t>
            </a:r>
            <a:endParaRPr kumimoji="1" lang="zh-CN" altLang="en-US" sz="3200" b="1" kern="1200" cap="none" spc="0" normalizeH="0" baseline="0" noProof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1F497D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4822" name="AutoShape 6"/>
          <p:cNvSpPr>
            <a:spLocks noChangeArrowheads="1"/>
          </p:cNvSpPr>
          <p:nvPr/>
        </p:nvSpPr>
        <p:spPr bwMode="auto">
          <a:xfrm>
            <a:off x="4572000" y="3429000"/>
            <a:ext cx="3429000" cy="2362200"/>
          </a:xfrm>
          <a:prstGeom prst="cloudCallout">
            <a:avLst>
              <a:gd name="adj1" fmla="val -101019"/>
              <a:gd name="adj2" fmla="val -70968"/>
            </a:avLst>
          </a:prstGeom>
          <a:solidFill>
            <a:srgbClr val="FFFF00"/>
          </a:solidFill>
          <a:ln w="12700" cap="sq">
            <a:solidFill>
              <a:schemeClr val="tx1"/>
            </a:solidFill>
            <a:round/>
          </a:ln>
          <a:effectLst/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三个内角对应相等的两个三角形不一定全等</a:t>
            </a:r>
            <a:endParaRPr kumimoji="1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8913" name="Rectangle 2"/>
          <p:cNvSpPr/>
          <p:nvPr/>
        </p:nvSpPr>
        <p:spPr>
          <a:xfrm>
            <a:off x="395288" y="266700"/>
            <a:ext cx="21336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做一做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381000" y="1219200"/>
            <a:ext cx="8458200" cy="20415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(2) 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已知一个三角形的三条边分别为</a:t>
            </a: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4cm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，</a:t>
            </a: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5cm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和</a:t>
            </a: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7cm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，你能画出这个三角形吗？把你画的三角形与同伴画出的进行比较，它们一定全等吗？</a:t>
            </a:r>
            <a:endParaRPr kumimoji="1" lang="zh-CN" altLang="en-US" sz="3200" b="1" kern="1200" cap="none" spc="0" normalizeH="0" baseline="0" noProof="0">
              <a:solidFill>
                <a:schemeClr val="tx1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539750" y="3573145"/>
            <a:ext cx="8299450" cy="13112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4000" b="1" kern="1200" cap="none" spc="0" normalizeH="0" baseline="0" noProof="0">
                <a:solidFill>
                  <a:srgbClr val="0A44E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三边对应相等的两个三角形全等，简写为</a:t>
            </a:r>
            <a:r>
              <a:rPr kumimoji="1" lang="zh-CN" altLang="en-US" sz="4000" b="1" kern="1200" cap="none" spc="0" normalizeH="0" baseline="0" noProof="0">
                <a:solidFill>
                  <a:srgbClr val="0A44E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  <a:ea typeface="黑体" panose="02010609060101010101" pitchFamily="2" charset="-122"/>
                <a:cs typeface="+mn-cs"/>
              </a:rPr>
              <a:t>“</a:t>
            </a:r>
            <a:r>
              <a:rPr kumimoji="1" lang="zh-CN" altLang="en-US" sz="4000" b="1" kern="1200" cap="none" spc="0" normalizeH="0" baseline="0" noProof="0">
                <a:solidFill>
                  <a:srgbClr val="0A44E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边边边</a:t>
            </a:r>
            <a:r>
              <a:rPr kumimoji="1" lang="zh-CN" altLang="en-US" sz="4000" b="1" kern="1200" cap="none" spc="0" normalizeH="0" baseline="0" noProof="0">
                <a:solidFill>
                  <a:srgbClr val="0A44E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  <a:ea typeface="黑体" panose="02010609060101010101" pitchFamily="2" charset="-122"/>
                <a:cs typeface="+mn-cs"/>
              </a:rPr>
              <a:t>”</a:t>
            </a:r>
            <a:r>
              <a:rPr kumimoji="1" lang="zh-CN" altLang="en-US" sz="4000" b="1" kern="1200" cap="none" spc="0" normalizeH="0" baseline="0" noProof="0">
                <a:solidFill>
                  <a:srgbClr val="0A44E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或</a:t>
            </a:r>
            <a:r>
              <a:rPr kumimoji="1" lang="zh-CN" altLang="en-US" sz="4000" b="1" kern="1200" cap="none" spc="0" normalizeH="0" baseline="0" noProof="0">
                <a:solidFill>
                  <a:srgbClr val="0A44E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  <a:ea typeface="黑体" panose="02010609060101010101" pitchFamily="2" charset="-122"/>
                <a:cs typeface="+mn-cs"/>
              </a:rPr>
              <a:t>“</a:t>
            </a:r>
            <a:r>
              <a:rPr kumimoji="1" lang="en-US" altLang="zh-CN" sz="4000" b="1" kern="1200" cap="none" spc="0" normalizeH="0" baseline="0" noProof="0">
                <a:solidFill>
                  <a:srgbClr val="0A44E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SSS</a:t>
            </a:r>
            <a:r>
              <a:rPr kumimoji="1" lang="en-US" altLang="zh-CN" sz="4000" b="1" kern="1200" cap="none" spc="0" normalizeH="0" baseline="0" noProof="0">
                <a:solidFill>
                  <a:srgbClr val="0A44E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宋体" panose="02010600030101010101" pitchFamily="2" charset="-122"/>
                <a:ea typeface="黑体" panose="02010609060101010101" pitchFamily="2" charset="-122"/>
                <a:cs typeface="+mn-cs"/>
              </a:rPr>
              <a:t>”</a:t>
            </a:r>
            <a:r>
              <a:rPr kumimoji="1" lang="zh-CN" altLang="en-US" sz="4000" b="1" kern="1200" cap="none" spc="0" normalizeH="0" baseline="0" noProof="0">
                <a:solidFill>
                  <a:srgbClr val="0A44E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。</a:t>
            </a:r>
            <a:endParaRPr kumimoji="1" lang="zh-CN" altLang="en-US" sz="4000" b="1" kern="1200" cap="none" spc="0" normalizeH="0" baseline="0" noProof="0">
              <a:solidFill>
                <a:srgbClr val="0A44E6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1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3490" name="Text Box 2"/>
          <p:cNvSpPr txBox="1"/>
          <p:nvPr/>
        </p:nvSpPr>
        <p:spPr>
          <a:xfrm>
            <a:off x="2719388" y="3667125"/>
            <a:ext cx="1433512" cy="579438"/>
          </a:xfrm>
          <a:prstGeom prst="rect">
            <a:avLst/>
          </a:prstGeom>
          <a:noFill/>
          <a:ln w="57150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AB=A</a:t>
            </a:r>
            <a:r>
              <a:rPr lang="en-US" altLang="zh-CN" sz="3200" b="1" dirty="0">
                <a:latin typeface="Arial" panose="020B0604020202020204" pitchFamily="34" charset="0"/>
                <a:ea typeface="黑体" panose="02010609060101010101" pitchFamily="2" charset="-122"/>
              </a:rPr>
              <a:t>’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en-US" altLang="zh-CN" sz="3200" b="1" dirty="0">
                <a:latin typeface="Arial" panose="020B0604020202020204" pitchFamily="34" charset="0"/>
                <a:ea typeface="黑体" panose="02010609060101010101" pitchFamily="2" charset="-122"/>
              </a:rPr>
              <a:t>’</a:t>
            </a:r>
            <a:endParaRPr lang="en-US" altLang="zh-CN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3491" name="Text Box 3"/>
          <p:cNvSpPr txBox="1"/>
          <p:nvPr/>
        </p:nvSpPr>
        <p:spPr>
          <a:xfrm>
            <a:off x="2719388" y="4251325"/>
            <a:ext cx="1433512" cy="579438"/>
          </a:xfrm>
          <a:prstGeom prst="rect">
            <a:avLst/>
          </a:prstGeom>
          <a:noFill/>
          <a:ln w="57150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BC=B</a:t>
            </a:r>
            <a:r>
              <a:rPr lang="en-US" altLang="zh-CN" sz="3200" b="1" dirty="0">
                <a:latin typeface="Arial" panose="020B0604020202020204" pitchFamily="34" charset="0"/>
                <a:ea typeface="黑体" panose="02010609060101010101" pitchFamily="2" charset="-122"/>
              </a:rPr>
              <a:t>’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en-US" altLang="zh-CN" sz="3200" b="1" dirty="0">
                <a:latin typeface="Arial" panose="020B0604020202020204" pitchFamily="34" charset="0"/>
                <a:ea typeface="黑体" panose="02010609060101010101" pitchFamily="2" charset="-122"/>
              </a:rPr>
              <a:t>’</a:t>
            </a:r>
            <a:endParaRPr lang="en-US" altLang="zh-CN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3492" name="Text Box 4"/>
          <p:cNvSpPr txBox="1"/>
          <p:nvPr/>
        </p:nvSpPr>
        <p:spPr>
          <a:xfrm>
            <a:off x="2719388" y="4799013"/>
            <a:ext cx="1433512" cy="579437"/>
          </a:xfrm>
          <a:prstGeom prst="rect">
            <a:avLst/>
          </a:prstGeom>
          <a:noFill/>
          <a:ln w="57150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AC=A</a:t>
            </a:r>
            <a:r>
              <a:rPr lang="en-US" altLang="zh-CN" sz="3200" b="1" dirty="0">
                <a:latin typeface="Arial" panose="020B0604020202020204" pitchFamily="34" charset="0"/>
                <a:ea typeface="黑体" panose="02010609060101010101" pitchFamily="2" charset="-122"/>
              </a:rPr>
              <a:t>’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en-US" altLang="zh-CN" sz="3200" b="1" dirty="0">
                <a:latin typeface="Arial" panose="020B0604020202020204" pitchFamily="34" charset="0"/>
                <a:ea typeface="黑体" panose="02010609060101010101" pitchFamily="2" charset="-122"/>
              </a:rPr>
              <a:t>’</a:t>
            </a:r>
            <a:endParaRPr lang="en-US" altLang="zh-CN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3493" name="AutoShape 5"/>
          <p:cNvSpPr/>
          <p:nvPr/>
        </p:nvSpPr>
        <p:spPr>
          <a:xfrm>
            <a:off x="2366328" y="3851593"/>
            <a:ext cx="165100" cy="1371600"/>
          </a:xfrm>
          <a:prstGeom prst="leftBrace">
            <a:avLst>
              <a:gd name="adj1" fmla="val 69153"/>
              <a:gd name="adj2" fmla="val 50000"/>
            </a:avLst>
          </a:prstGeom>
          <a:noFill/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494" name="Text Box 6"/>
          <p:cNvSpPr txBox="1"/>
          <p:nvPr/>
        </p:nvSpPr>
        <p:spPr>
          <a:xfrm>
            <a:off x="5207000" y="5364163"/>
            <a:ext cx="1873250" cy="579437"/>
          </a:xfrm>
          <a:prstGeom prst="rect">
            <a:avLst/>
          </a:prstGeom>
          <a:noFill/>
          <a:ln w="57150">
            <a:noFill/>
          </a:ln>
        </p:spPr>
        <p:txBody>
          <a:bodyPr anchor="t" anchorCtr="0">
            <a:spAutoFit/>
          </a:bodyPr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SSS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40966" name="Group 7"/>
          <p:cNvGrpSpPr/>
          <p:nvPr/>
        </p:nvGrpSpPr>
        <p:grpSpPr>
          <a:xfrm>
            <a:off x="621983" y="1115378"/>
            <a:ext cx="7162800" cy="1825625"/>
            <a:chOff x="385" y="1026"/>
            <a:chExt cx="4512" cy="1150"/>
          </a:xfrm>
        </p:grpSpPr>
        <p:sp>
          <p:nvSpPr>
            <p:cNvPr id="40967" name="Line 8"/>
            <p:cNvSpPr/>
            <p:nvPr/>
          </p:nvSpPr>
          <p:spPr>
            <a:xfrm flipH="1">
              <a:off x="3009" y="1259"/>
              <a:ext cx="413" cy="689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0968" name="Line 9"/>
            <p:cNvSpPr/>
            <p:nvPr/>
          </p:nvSpPr>
          <p:spPr>
            <a:xfrm>
              <a:off x="3007" y="1942"/>
              <a:ext cx="1341" cy="0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0969" name="Line 10"/>
            <p:cNvSpPr/>
            <p:nvPr/>
          </p:nvSpPr>
          <p:spPr>
            <a:xfrm>
              <a:off x="3419" y="1253"/>
              <a:ext cx="929" cy="689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0970" name="Text Box 11"/>
            <p:cNvSpPr txBox="1"/>
            <p:nvPr/>
          </p:nvSpPr>
          <p:spPr>
            <a:xfrm>
              <a:off x="3267" y="1026"/>
              <a:ext cx="39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A’</a:t>
              </a:r>
              <a:endPara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0971" name="Text Box 12"/>
            <p:cNvSpPr txBox="1"/>
            <p:nvPr/>
          </p:nvSpPr>
          <p:spPr>
            <a:xfrm>
              <a:off x="2744" y="1843"/>
              <a:ext cx="45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B’</a:t>
              </a:r>
              <a:endPara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0972" name="Text Box 13"/>
            <p:cNvSpPr txBox="1"/>
            <p:nvPr/>
          </p:nvSpPr>
          <p:spPr>
            <a:xfrm>
              <a:off x="4332" y="1843"/>
              <a:ext cx="56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C’</a:t>
              </a:r>
              <a:endPara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0973" name="Line 14"/>
            <p:cNvSpPr/>
            <p:nvPr/>
          </p:nvSpPr>
          <p:spPr>
            <a:xfrm>
              <a:off x="3152" y="1570"/>
              <a:ext cx="208" cy="96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0974" name="Line 15"/>
            <p:cNvSpPr/>
            <p:nvPr/>
          </p:nvSpPr>
          <p:spPr>
            <a:xfrm flipH="1">
              <a:off x="3824" y="1483"/>
              <a:ext cx="156" cy="144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0975" name="Line 16"/>
            <p:cNvSpPr/>
            <p:nvPr/>
          </p:nvSpPr>
          <p:spPr>
            <a:xfrm flipH="1">
              <a:off x="3876" y="1531"/>
              <a:ext cx="156" cy="144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40976" name="Group 17"/>
            <p:cNvGrpSpPr/>
            <p:nvPr/>
          </p:nvGrpSpPr>
          <p:grpSpPr>
            <a:xfrm>
              <a:off x="385" y="1071"/>
              <a:ext cx="2130" cy="1105"/>
              <a:chOff x="385" y="1071"/>
              <a:chExt cx="2130" cy="1105"/>
            </a:xfrm>
          </p:grpSpPr>
          <p:grpSp>
            <p:nvGrpSpPr>
              <p:cNvPr id="40977" name="Group 18"/>
              <p:cNvGrpSpPr/>
              <p:nvPr/>
            </p:nvGrpSpPr>
            <p:grpSpPr>
              <a:xfrm>
                <a:off x="385" y="1071"/>
                <a:ext cx="2130" cy="1105"/>
                <a:chOff x="839" y="2341"/>
                <a:chExt cx="2223" cy="1105"/>
              </a:xfrm>
            </p:grpSpPr>
            <p:sp>
              <p:nvSpPr>
                <p:cNvPr id="40978" name="Line 19"/>
                <p:cNvSpPr/>
                <p:nvPr/>
              </p:nvSpPr>
              <p:spPr>
                <a:xfrm flipH="1">
                  <a:off x="1069" y="2574"/>
                  <a:ext cx="431" cy="689"/>
                </a:xfrm>
                <a:prstGeom prst="line">
                  <a:avLst/>
                </a:prstGeom>
                <a:ln w="3810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40979" name="Line 20"/>
                <p:cNvSpPr/>
                <p:nvPr/>
              </p:nvSpPr>
              <p:spPr>
                <a:xfrm>
                  <a:off x="1066" y="3257"/>
                  <a:ext cx="1400" cy="0"/>
                </a:xfrm>
                <a:prstGeom prst="line">
                  <a:avLst/>
                </a:prstGeom>
                <a:ln w="3810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40980" name="Line 21"/>
                <p:cNvSpPr/>
                <p:nvPr/>
              </p:nvSpPr>
              <p:spPr>
                <a:xfrm>
                  <a:off x="1497" y="2568"/>
                  <a:ext cx="969" cy="689"/>
                </a:xfrm>
                <a:prstGeom prst="line">
                  <a:avLst/>
                </a:prstGeom>
                <a:ln w="3810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40981" name="Text Box 22"/>
                <p:cNvSpPr txBox="1"/>
                <p:nvPr/>
              </p:nvSpPr>
              <p:spPr>
                <a:xfrm>
                  <a:off x="1338" y="2341"/>
                  <a:ext cx="408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400" b="1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A</a:t>
                  </a:r>
                  <a:endParaRPr lang="en-US" altLang="zh-CN" sz="2400" b="1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982" name="Text Box 23"/>
                <p:cNvSpPr txBox="1"/>
                <p:nvPr/>
              </p:nvSpPr>
              <p:spPr>
                <a:xfrm>
                  <a:off x="839" y="3158"/>
                  <a:ext cx="317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400" b="1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B</a:t>
                  </a:r>
                  <a:endParaRPr lang="en-US" altLang="zh-CN" sz="2400" b="1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983" name="Text Box 24"/>
                <p:cNvSpPr txBox="1"/>
                <p:nvPr/>
              </p:nvSpPr>
              <p:spPr>
                <a:xfrm>
                  <a:off x="2472" y="3158"/>
                  <a:ext cx="590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400" b="1" dirty="0">
                      <a:latin typeface="Arial" panose="020B0604020202020204" pitchFamily="34" charset="0"/>
                      <a:ea typeface="宋体" panose="02010600030101010101" pitchFamily="2" charset="-122"/>
                    </a:rPr>
                    <a:t>C</a:t>
                  </a:r>
                  <a:endParaRPr lang="en-US" altLang="zh-CN" sz="2400" b="1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40984" name="Line 25"/>
              <p:cNvSpPr/>
              <p:nvPr/>
            </p:nvSpPr>
            <p:spPr>
              <a:xfrm>
                <a:off x="748" y="1525"/>
                <a:ext cx="156" cy="96"/>
              </a:xfrm>
              <a:prstGeom prst="line">
                <a:avLst/>
              </a:prstGeom>
              <a:ln w="38100" cap="flat" cmpd="sng">
                <a:solidFill>
                  <a:srgbClr val="FFFF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0985" name="Line 26"/>
              <p:cNvSpPr/>
              <p:nvPr/>
            </p:nvSpPr>
            <p:spPr>
              <a:xfrm flipH="1">
                <a:off x="1432" y="1531"/>
                <a:ext cx="156" cy="144"/>
              </a:xfrm>
              <a:prstGeom prst="line">
                <a:avLst/>
              </a:prstGeom>
              <a:ln w="38100" cap="flat" cmpd="sng">
                <a:solidFill>
                  <a:srgbClr val="FFFF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0986" name="Line 27"/>
              <p:cNvSpPr/>
              <p:nvPr/>
            </p:nvSpPr>
            <p:spPr>
              <a:xfrm flipH="1">
                <a:off x="1484" y="1579"/>
                <a:ext cx="156" cy="144"/>
              </a:xfrm>
              <a:prstGeom prst="line">
                <a:avLst/>
              </a:prstGeom>
              <a:ln w="38100" cap="flat" cmpd="sng">
                <a:solidFill>
                  <a:srgbClr val="FFFF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0987" name="Line 28"/>
              <p:cNvSpPr/>
              <p:nvPr/>
            </p:nvSpPr>
            <p:spPr>
              <a:xfrm>
                <a:off x="1224" y="1963"/>
                <a:ext cx="0" cy="144"/>
              </a:xfrm>
              <a:prstGeom prst="line">
                <a:avLst/>
              </a:prstGeom>
              <a:ln w="38100" cap="flat" cmpd="sng">
                <a:solidFill>
                  <a:srgbClr val="FFFF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0988" name="Line 29"/>
              <p:cNvSpPr/>
              <p:nvPr/>
            </p:nvSpPr>
            <p:spPr>
              <a:xfrm>
                <a:off x="1276" y="1963"/>
                <a:ext cx="0" cy="144"/>
              </a:xfrm>
              <a:prstGeom prst="line">
                <a:avLst/>
              </a:prstGeom>
              <a:ln w="38100" cap="flat" cmpd="sng">
                <a:solidFill>
                  <a:srgbClr val="FFFF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0989" name="Line 30"/>
              <p:cNvSpPr/>
              <p:nvPr/>
            </p:nvSpPr>
            <p:spPr>
              <a:xfrm>
                <a:off x="1328" y="1963"/>
                <a:ext cx="0" cy="144"/>
              </a:xfrm>
              <a:prstGeom prst="line">
                <a:avLst/>
              </a:prstGeom>
              <a:ln w="38100" cap="flat" cmpd="sng">
                <a:solidFill>
                  <a:srgbClr val="FFFF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0990" name="Line 31"/>
            <p:cNvSpPr/>
            <p:nvPr/>
          </p:nvSpPr>
          <p:spPr>
            <a:xfrm>
              <a:off x="3668" y="1915"/>
              <a:ext cx="0" cy="144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0991" name="Line 32"/>
            <p:cNvSpPr/>
            <p:nvPr/>
          </p:nvSpPr>
          <p:spPr>
            <a:xfrm>
              <a:off x="3720" y="1915"/>
              <a:ext cx="0" cy="144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0992" name="Line 33"/>
            <p:cNvSpPr/>
            <p:nvPr/>
          </p:nvSpPr>
          <p:spPr>
            <a:xfrm>
              <a:off x="3772" y="1915"/>
              <a:ext cx="0" cy="144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63522" name="Text Box 34"/>
          <p:cNvSpPr txBox="1">
            <a:spLocks noChangeArrowheads="1"/>
          </p:cNvSpPr>
          <p:nvPr/>
        </p:nvSpPr>
        <p:spPr bwMode="auto">
          <a:xfrm>
            <a:off x="250825" y="280988"/>
            <a:ext cx="3241675" cy="701675"/>
          </a:xfrm>
          <a:prstGeom prst="rect">
            <a:avLst/>
          </a:prstGeom>
          <a:noFill/>
          <a:ln w="57150">
            <a:noFill/>
            <a:miter lim="800000"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1" lang="zh-CN" altLang="en-US" sz="4000" b="1" kern="1200" cap="none" spc="0" normalizeH="0" baseline="0" noProof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数学表达式：</a:t>
            </a:r>
            <a:endParaRPr kumimoji="1" lang="zh-CN" altLang="en-US" sz="4000" b="1" kern="1200" cap="none" spc="0" normalizeH="0" baseline="0" noProof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63523" name="Text Box 35"/>
          <p:cNvSpPr txBox="1"/>
          <p:nvPr/>
        </p:nvSpPr>
        <p:spPr>
          <a:xfrm>
            <a:off x="838200" y="3124200"/>
            <a:ext cx="446405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在△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和△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A'B'C'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中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5" name="Group 43"/>
          <p:cNvGrpSpPr/>
          <p:nvPr/>
        </p:nvGrpSpPr>
        <p:grpSpPr>
          <a:xfrm>
            <a:off x="685165" y="5333365"/>
            <a:ext cx="5175250" cy="617538"/>
            <a:chOff x="432" y="3360"/>
            <a:chExt cx="3260" cy="389"/>
          </a:xfrm>
        </p:grpSpPr>
        <p:sp>
          <p:nvSpPr>
            <p:cNvPr id="40996" name="Text Box 36"/>
            <p:cNvSpPr txBox="1"/>
            <p:nvPr/>
          </p:nvSpPr>
          <p:spPr>
            <a:xfrm>
              <a:off x="1338" y="3384"/>
              <a:ext cx="235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ABC ≌   A'B'C'</a:t>
              </a:r>
              <a:endPara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40997" name="AutoShape 37"/>
            <p:cNvSpPr/>
            <p:nvPr/>
          </p:nvSpPr>
          <p:spPr>
            <a:xfrm>
              <a:off x="2348" y="3491"/>
              <a:ext cx="157" cy="181"/>
            </a:xfrm>
            <a:prstGeom prst="triangle">
              <a:avLst>
                <a:gd name="adj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endParaRPr lang="zh-CN" altLang="zh-CN" sz="3200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40998" name="AutoShape 38"/>
            <p:cNvSpPr/>
            <p:nvPr/>
          </p:nvSpPr>
          <p:spPr>
            <a:xfrm>
              <a:off x="1139" y="3504"/>
              <a:ext cx="157" cy="181"/>
            </a:xfrm>
            <a:prstGeom prst="triangle">
              <a:avLst>
                <a:gd name="adj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endParaRPr lang="zh-CN" altLang="zh-CN" sz="3200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40999" name="Text Box 39"/>
            <p:cNvSpPr txBox="1"/>
            <p:nvPr/>
          </p:nvSpPr>
          <p:spPr>
            <a:xfrm>
              <a:off x="432" y="3360"/>
              <a:ext cx="67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所以</a:t>
              </a:r>
              <a:endPara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/>
      <p:bldP spid="63492" grpId="0"/>
      <p:bldP spid="63493" grpId="0" bldLvl="0" animBg="1"/>
      <p:bldP spid="63494" grpId="0"/>
      <p:bldP spid="635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78781" y="1732801"/>
            <a:ext cx="7776864" cy="1337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700" b="1" dirty="0">
                <a:latin typeface="+mn-ea"/>
                <a:ea typeface="+mn-ea"/>
              </a:rPr>
              <a:t>例1 </a:t>
            </a:r>
            <a:r>
              <a:rPr lang="zh-CN" altLang="en-US" sz="2700" b="1" dirty="0">
                <a:solidFill>
                  <a:srgbClr val="000000"/>
                </a:solidFill>
                <a:latin typeface="+mn-ea"/>
                <a:ea typeface="+mn-ea"/>
              </a:rPr>
              <a:t>如</a:t>
            </a:r>
            <a:r>
              <a:rPr lang="zh-CN" altLang="en-US" sz="2700" b="1" dirty="0" smtClean="0">
                <a:solidFill>
                  <a:srgbClr val="000000"/>
                </a:solidFill>
                <a:latin typeface="+mn-ea"/>
                <a:ea typeface="+mn-ea"/>
              </a:rPr>
              <a:t>图</a:t>
            </a:r>
            <a:r>
              <a:rPr lang="en-US" altLang="zh-CN" sz="2700" b="1" dirty="0" smtClean="0">
                <a:solidFill>
                  <a:srgbClr val="000000"/>
                </a:solidFill>
                <a:latin typeface="+mn-ea"/>
                <a:ea typeface="+mn-ea"/>
              </a:rPr>
              <a:t>,</a:t>
            </a:r>
            <a:r>
              <a:rPr lang="zh-CN" altLang="en-US" sz="2700" b="1" dirty="0" smtClean="0">
                <a:solidFill>
                  <a:srgbClr val="000000"/>
                </a:solidFill>
                <a:latin typeface="+mn-ea"/>
                <a:ea typeface="+mn-ea"/>
              </a:rPr>
              <a:t>有</a:t>
            </a:r>
            <a:r>
              <a:rPr lang="zh-CN" altLang="en-US" sz="2700" b="1" dirty="0">
                <a:solidFill>
                  <a:srgbClr val="000000"/>
                </a:solidFill>
                <a:latin typeface="+mn-ea"/>
                <a:ea typeface="+mn-ea"/>
              </a:rPr>
              <a:t>一个三角形钢</a:t>
            </a:r>
            <a:r>
              <a:rPr lang="zh-CN" altLang="en-US" sz="2700" b="1" dirty="0" smtClean="0">
                <a:solidFill>
                  <a:srgbClr val="000000"/>
                </a:solidFill>
                <a:latin typeface="+mn-ea"/>
                <a:ea typeface="+mn-ea"/>
              </a:rPr>
              <a:t>架</a:t>
            </a:r>
            <a:r>
              <a:rPr lang="en-US" altLang="zh-CN" sz="2700" b="1" dirty="0" smtClean="0">
                <a:solidFill>
                  <a:srgbClr val="000000"/>
                </a:solidFill>
                <a:latin typeface="+mn-ea"/>
                <a:ea typeface="+mn-ea"/>
              </a:rPr>
              <a:t>,AB=AC ,AD</a:t>
            </a:r>
            <a:r>
              <a:rPr lang="zh-CN" altLang="en-US" sz="2700" b="1" dirty="0" smtClean="0">
                <a:solidFill>
                  <a:srgbClr val="000000"/>
                </a:solidFill>
                <a:latin typeface="+mn-ea"/>
                <a:ea typeface="+mn-ea"/>
              </a:rPr>
              <a:t>是</a:t>
            </a:r>
            <a:r>
              <a:rPr lang="zh-CN" altLang="en-US" sz="2700" b="1" dirty="0">
                <a:solidFill>
                  <a:srgbClr val="000000"/>
                </a:solidFill>
                <a:latin typeface="+mn-ea"/>
                <a:ea typeface="+mn-ea"/>
              </a:rPr>
              <a:t>连接点</a:t>
            </a:r>
            <a:r>
              <a:rPr lang="en-US" altLang="zh-CN" sz="2700" b="1" dirty="0" smtClean="0">
                <a:solidFill>
                  <a:srgbClr val="000000"/>
                </a:solidFill>
                <a:latin typeface="+mn-ea"/>
                <a:ea typeface="+mn-ea"/>
              </a:rPr>
              <a:t>A</a:t>
            </a:r>
            <a:r>
              <a:rPr lang="zh-CN" altLang="en-US" sz="2700" b="1" dirty="0" smtClean="0">
                <a:solidFill>
                  <a:srgbClr val="000000"/>
                </a:solidFill>
                <a:latin typeface="+mn-ea"/>
                <a:ea typeface="+mn-ea"/>
              </a:rPr>
              <a:t>与</a:t>
            </a:r>
            <a:r>
              <a:rPr lang="en-US" altLang="zh-CN" sz="2700" b="1" dirty="0" smtClean="0">
                <a:solidFill>
                  <a:srgbClr val="000000"/>
                </a:solidFill>
                <a:latin typeface="+mn-ea"/>
                <a:ea typeface="+mn-ea"/>
              </a:rPr>
              <a:t>BC</a:t>
            </a:r>
            <a:r>
              <a:rPr lang="zh-CN" altLang="en-US" sz="2700" b="1" dirty="0" smtClean="0">
                <a:solidFill>
                  <a:srgbClr val="000000"/>
                </a:solidFill>
                <a:latin typeface="+mn-ea"/>
                <a:ea typeface="+mn-ea"/>
              </a:rPr>
              <a:t>中点</a:t>
            </a:r>
            <a:r>
              <a:rPr lang="en-US" altLang="zh-CN" sz="2700" b="1" dirty="0" smtClean="0">
                <a:solidFill>
                  <a:srgbClr val="000000"/>
                </a:solidFill>
                <a:latin typeface="+mn-ea"/>
                <a:ea typeface="+mn-ea"/>
              </a:rPr>
              <a:t>D</a:t>
            </a:r>
            <a:r>
              <a:rPr lang="zh-CN" altLang="en-US" sz="2700" b="1" dirty="0" smtClean="0">
                <a:solidFill>
                  <a:srgbClr val="000000"/>
                </a:solidFill>
                <a:latin typeface="+mn-ea"/>
                <a:ea typeface="+mn-ea"/>
              </a:rPr>
              <a:t>的</a:t>
            </a:r>
            <a:r>
              <a:rPr lang="zh-CN" altLang="en-US" sz="2700" b="1" dirty="0">
                <a:solidFill>
                  <a:srgbClr val="000000"/>
                </a:solidFill>
                <a:latin typeface="+mn-ea"/>
                <a:ea typeface="+mn-ea"/>
              </a:rPr>
              <a:t>支架．求证：</a:t>
            </a:r>
            <a:endParaRPr lang="en-US" altLang="zh-CN" sz="2700" b="1" dirty="0">
              <a:solidFill>
                <a:srgbClr val="000000"/>
              </a:solidFill>
              <a:latin typeface="+mn-ea"/>
              <a:ea typeface="+mn-ea"/>
            </a:endParaRPr>
          </a:p>
          <a:p>
            <a:pPr eaLnBrk="1" hangingPunct="1"/>
            <a:r>
              <a:rPr lang="zh-CN" altLang="en-US" sz="2700" b="1" dirty="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（</a:t>
            </a:r>
            <a:r>
              <a:rPr lang="en-US" altLang="zh-CN" sz="2700" b="1" dirty="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1</a:t>
            </a:r>
            <a:r>
              <a:rPr lang="zh-CN" altLang="en-US" sz="2700" b="1" dirty="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）</a:t>
            </a:r>
            <a:r>
              <a:rPr lang="zh-CN" altLang="en-US" sz="2700" b="1" dirty="0">
                <a:solidFill>
                  <a:srgbClr val="000000"/>
                </a:solidFill>
                <a:latin typeface="+mn-ea"/>
                <a:ea typeface="+mn-ea"/>
              </a:rPr>
              <a:t>△</a:t>
            </a:r>
            <a:r>
              <a:rPr lang="en-US" altLang="zh-CN" sz="2700" b="1" dirty="0">
                <a:solidFill>
                  <a:srgbClr val="000000"/>
                </a:solidFill>
                <a:latin typeface="+mn-ea"/>
                <a:ea typeface="+mn-ea"/>
              </a:rPr>
              <a:t>ABD ≌△ACD </a:t>
            </a:r>
            <a:r>
              <a:rPr lang="zh-CN" altLang="en-US" sz="2700" b="1" dirty="0">
                <a:solidFill>
                  <a:srgbClr val="000000"/>
                </a:solidFill>
                <a:latin typeface="+mn-ea"/>
                <a:ea typeface="+mn-ea"/>
              </a:rPr>
              <a:t>．（</a:t>
            </a:r>
            <a:r>
              <a:rPr lang="en-US" altLang="zh-CN" sz="2700" b="1" dirty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lang="zh-CN" altLang="en-US" sz="2700" b="1" dirty="0">
                <a:solidFill>
                  <a:srgbClr val="000000"/>
                </a:solidFill>
                <a:latin typeface="+mn-ea"/>
                <a:ea typeface="+mn-ea"/>
              </a:rPr>
              <a:t>）</a:t>
            </a:r>
            <a:r>
              <a:rPr lang="en-US" altLang="zh-CN" sz="2700" b="1" dirty="0">
                <a:solidFill>
                  <a:srgbClr val="000000"/>
                </a:solidFill>
                <a:latin typeface="+mn-ea"/>
                <a:ea typeface="+mn-ea"/>
              </a:rPr>
              <a:t> AD</a:t>
            </a:r>
            <a:r>
              <a:rPr lang="zh-CN" altLang="en-US" sz="2700" b="1" dirty="0">
                <a:solidFill>
                  <a:srgbClr val="000000"/>
                </a:solidFill>
                <a:latin typeface="+mn-ea"/>
                <a:ea typeface="+mn-ea"/>
              </a:rPr>
              <a:t>⊥</a:t>
            </a:r>
            <a:r>
              <a:rPr lang="en-US" altLang="zh-CN" sz="2700" b="1" dirty="0">
                <a:solidFill>
                  <a:srgbClr val="000000"/>
                </a:solidFill>
                <a:latin typeface="+mn-ea"/>
                <a:ea typeface="+mn-ea"/>
              </a:rPr>
              <a:t>BC </a:t>
            </a:r>
            <a:endParaRPr lang="zh-CN" altLang="en-US" sz="27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2" name="Group 5"/>
          <p:cNvGrpSpPr/>
          <p:nvPr/>
        </p:nvGrpSpPr>
        <p:grpSpPr bwMode="auto">
          <a:xfrm>
            <a:off x="5405978" y="2872532"/>
            <a:ext cx="2970610" cy="1757363"/>
            <a:chOff x="0" y="0"/>
            <a:chExt cx="2495" cy="1476"/>
          </a:xfrm>
        </p:grpSpPr>
        <p:sp>
          <p:nvSpPr>
            <p:cNvPr id="80914" name="Text Box 9"/>
            <p:cNvSpPr txBox="1">
              <a:spLocks noChangeArrowheads="1"/>
            </p:cNvSpPr>
            <p:nvPr/>
          </p:nvSpPr>
          <p:spPr bwMode="auto">
            <a:xfrm>
              <a:off x="2320" y="988"/>
              <a:ext cx="175" cy="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1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C</a:t>
              </a:r>
              <a:endParaRPr lang="en-US" altLang="zh-CN" sz="2100" b="1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0915" name="Text Box 10"/>
            <p:cNvSpPr txBox="1">
              <a:spLocks noChangeArrowheads="1"/>
            </p:cNvSpPr>
            <p:nvPr/>
          </p:nvSpPr>
          <p:spPr bwMode="auto">
            <a:xfrm>
              <a:off x="0" y="1002"/>
              <a:ext cx="175" cy="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1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B</a:t>
              </a:r>
              <a:endParaRPr lang="en-US" altLang="zh-CN" sz="2100" b="1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0916" name="Text Box 11"/>
            <p:cNvSpPr txBox="1">
              <a:spLocks noChangeArrowheads="1"/>
            </p:cNvSpPr>
            <p:nvPr/>
          </p:nvSpPr>
          <p:spPr bwMode="auto">
            <a:xfrm>
              <a:off x="1158" y="1128"/>
              <a:ext cx="175" cy="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1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D</a:t>
              </a:r>
              <a:endParaRPr lang="en-US" altLang="zh-CN" sz="2100" b="1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0917" name="Text Box 12"/>
            <p:cNvSpPr txBox="1">
              <a:spLocks noChangeArrowheads="1"/>
            </p:cNvSpPr>
            <p:nvPr/>
          </p:nvSpPr>
          <p:spPr bwMode="auto">
            <a:xfrm>
              <a:off x="1146" y="0"/>
              <a:ext cx="350" cy="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1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</a:t>
              </a:r>
              <a:endParaRPr lang="en-US" altLang="zh-CN" sz="2100" b="1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0918" name="AutoShape 10"/>
            <p:cNvSpPr>
              <a:spLocks noChangeArrowheads="1"/>
            </p:cNvSpPr>
            <p:nvPr/>
          </p:nvSpPr>
          <p:spPr bwMode="auto">
            <a:xfrm>
              <a:off x="244" y="281"/>
              <a:ext cx="2066" cy="876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rgbClr val="000000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 sz="21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0919" name="Line 11"/>
            <p:cNvSpPr>
              <a:spLocks noChangeShapeType="1"/>
            </p:cNvSpPr>
            <p:nvPr/>
          </p:nvSpPr>
          <p:spPr bwMode="auto">
            <a:xfrm>
              <a:off x="1277" y="293"/>
              <a:ext cx="0" cy="86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00"/>
            </a:p>
          </p:txBody>
        </p:sp>
      </p:grpSp>
      <p:grpSp>
        <p:nvGrpSpPr>
          <p:cNvPr id="80900" name="组合 17"/>
          <p:cNvGrpSpPr/>
          <p:nvPr/>
        </p:nvGrpSpPr>
        <p:grpSpPr bwMode="auto">
          <a:xfrm>
            <a:off x="251520" y="1017884"/>
            <a:ext cx="1856850" cy="518787"/>
            <a:chOff x="72436" y="-47190"/>
            <a:chExt cx="4032017" cy="755764"/>
          </a:xfrm>
        </p:grpSpPr>
        <p:sp>
          <p:nvSpPr>
            <p:cNvPr id="80912" name="圆角矩形 31"/>
            <p:cNvSpPr>
              <a:spLocks noChangeArrowheads="1"/>
            </p:cNvSpPr>
            <p:nvPr/>
          </p:nvSpPr>
          <p:spPr bwMode="auto">
            <a:xfrm>
              <a:off x="211701" y="-47190"/>
              <a:ext cx="3752646" cy="701462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>
              <a:solidFill>
                <a:srgbClr val="0099FF"/>
              </a:solidFill>
              <a:round/>
            </a:ln>
          </p:spPr>
          <p:txBody>
            <a:bodyPr/>
            <a:lstStyle/>
            <a:p>
              <a:pPr algn="ctr"/>
              <a:endParaRPr lang="zh-CN" altLang="en-US" sz="2700" b="1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0913" name="文本框 19"/>
            <p:cNvSpPr>
              <a:spLocks noChangeArrowheads="1"/>
            </p:cNvSpPr>
            <p:nvPr/>
          </p:nvSpPr>
          <p:spPr bwMode="auto">
            <a:xfrm>
              <a:off x="72436" y="-29626"/>
              <a:ext cx="4032017" cy="738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2700" b="1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典例</a:t>
              </a:r>
              <a:r>
                <a:rPr lang="zh-CN" altLang="en-US" sz="2700" b="1" dirty="0" smtClean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讲解</a:t>
              </a:r>
              <a:endParaRPr lang="en-US" altLang="zh-CN" sz="2700" b="1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</p:grpSp>
      <p:sp>
        <p:nvSpPr>
          <p:cNvPr id="3" name="TextBox 18"/>
          <p:cNvSpPr txBox="1">
            <a:spLocks noChangeArrowheads="1"/>
          </p:cNvSpPr>
          <p:nvPr/>
        </p:nvSpPr>
        <p:spPr bwMode="auto">
          <a:xfrm>
            <a:off x="627333" y="3244008"/>
            <a:ext cx="2183130" cy="41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1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1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1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）解题思路：</a:t>
            </a:r>
            <a:endParaRPr lang="zh-CN" altLang="en-US" sz="21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80911" y="3761929"/>
            <a:ext cx="1783080" cy="414020"/>
          </a:xfrm>
          <a:prstGeom prst="rect">
            <a:avLst/>
          </a:prstGeom>
          <a:noFill/>
          <a:ln w="28575">
            <a:solidFill>
              <a:srgbClr val="59595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1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先找现有条件</a:t>
            </a:r>
            <a:endParaRPr lang="zh-CN" altLang="en-US" sz="21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2487089" y="3761929"/>
            <a:ext cx="1045845" cy="414020"/>
          </a:xfrm>
          <a:prstGeom prst="rect">
            <a:avLst/>
          </a:prstGeom>
          <a:noFill/>
          <a:ln w="25400">
            <a:solidFill>
              <a:srgbClr val="59595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100" b="1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AB</a:t>
            </a:r>
            <a:r>
              <a:rPr lang="en-US" altLang="zh-CN" sz="21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</a:t>
            </a:r>
            <a:r>
              <a:rPr lang="en-US" altLang="zh-CN" sz="2100" b="1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AC</a:t>
            </a:r>
            <a:endParaRPr lang="en-US" altLang="zh-CN" sz="2100" b="1" i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698771" y="4216748"/>
            <a:ext cx="1783080" cy="414020"/>
          </a:xfrm>
          <a:prstGeom prst="rect">
            <a:avLst/>
          </a:prstGeom>
          <a:noFill/>
          <a:ln w="28575">
            <a:solidFill>
              <a:srgbClr val="59595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1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再找隐含条件</a:t>
            </a:r>
            <a:endParaRPr lang="zh-CN" altLang="en-US" sz="21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2509710" y="4216748"/>
            <a:ext cx="1353185" cy="414020"/>
          </a:xfrm>
          <a:prstGeom prst="rect">
            <a:avLst/>
          </a:prstGeom>
          <a:noFill/>
          <a:ln w="25400">
            <a:solidFill>
              <a:srgbClr val="59595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1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公共边</a:t>
            </a:r>
            <a:r>
              <a:rPr lang="en-US" altLang="zh-CN" sz="2100" b="1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AD</a:t>
            </a:r>
            <a:endParaRPr lang="en-US" altLang="zh-CN" sz="2100" b="1" i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680911" y="4702523"/>
            <a:ext cx="2049780" cy="414020"/>
          </a:xfrm>
          <a:prstGeom prst="rect">
            <a:avLst/>
          </a:prstGeom>
          <a:noFill/>
          <a:ln w="28575">
            <a:solidFill>
              <a:srgbClr val="59595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1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最后找准备条件</a:t>
            </a:r>
            <a:endParaRPr lang="zh-CN" altLang="en-US" sz="21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2785935" y="4702523"/>
            <a:ext cx="1075055" cy="414020"/>
          </a:xfrm>
          <a:prstGeom prst="rect">
            <a:avLst/>
          </a:prstGeom>
          <a:noFill/>
          <a:ln w="25400">
            <a:solidFill>
              <a:srgbClr val="59595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100" b="1" i="1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BD</a:t>
            </a:r>
            <a:r>
              <a:rPr lang="en-US" altLang="zh-CN" sz="2100" b="1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</a:t>
            </a:r>
            <a:r>
              <a:rPr lang="en-US" altLang="zh-CN" sz="2100" b="1" i="1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CD</a:t>
            </a:r>
            <a:endParaRPr lang="zh-CN" altLang="en-US" sz="2100" b="1" i="1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348" name="右箭头 25"/>
          <p:cNvSpPr/>
          <p:nvPr/>
        </p:nvSpPr>
        <p:spPr>
          <a:xfrm rot="10800000">
            <a:off x="3919411" y="4788248"/>
            <a:ext cx="432197" cy="270272"/>
          </a:xfrm>
          <a:prstGeom prst="rightArrow">
            <a:avLst>
              <a:gd name="adj1" fmla="val 50000"/>
              <a:gd name="adj2" fmla="val 49972"/>
            </a:avLst>
          </a:prstGeom>
          <a:solidFill>
            <a:schemeClr val="accent6">
              <a:lumMod val="75000"/>
              <a:alpha val="67000"/>
            </a:schemeClr>
          </a:solidFill>
          <a:ln w="9525">
            <a:noFill/>
            <a:miter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z="2100" noProof="1">
              <a:solidFill>
                <a:srgbClr val="000000"/>
              </a:solidFill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4509960" y="4703714"/>
            <a:ext cx="1797685" cy="414020"/>
          </a:xfrm>
          <a:prstGeom prst="rect">
            <a:avLst/>
          </a:prstGeom>
          <a:noFill/>
          <a:ln w="25400">
            <a:solidFill>
              <a:srgbClr val="59595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1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D</a:t>
            </a:r>
            <a:r>
              <a:rPr lang="zh-CN" altLang="en-US" sz="2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是</a:t>
            </a:r>
            <a:r>
              <a:rPr lang="en-US" altLang="zh-CN" sz="21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BC</a:t>
            </a:r>
            <a:r>
              <a:rPr lang="zh-CN" altLang="en-US" sz="2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的中点</a:t>
            </a:r>
            <a:endParaRPr lang="zh-CN" altLang="en-US" sz="21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4350" name="左大括号 27"/>
          <p:cNvSpPr/>
          <p:nvPr/>
        </p:nvSpPr>
        <p:spPr bwMode="auto">
          <a:xfrm>
            <a:off x="572564" y="3946477"/>
            <a:ext cx="54769" cy="1026319"/>
          </a:xfrm>
          <a:prstGeom prst="leftBrace">
            <a:avLst>
              <a:gd name="adj1" fmla="val 6854"/>
              <a:gd name="adj2" fmla="val 50000"/>
            </a:avLst>
          </a:prstGeom>
          <a:solidFill>
            <a:schemeClr val="accent1"/>
          </a:solidFill>
          <a:ln w="25400">
            <a:solidFill>
              <a:schemeClr val="tx1"/>
            </a:solidFill>
            <a:round/>
          </a:ln>
        </p:spPr>
        <p:txBody>
          <a:bodyPr/>
          <a:lstStyle/>
          <a:p>
            <a:pPr eaLnBrk="1" hangingPunct="1"/>
            <a:endParaRPr lang="zh-CN" altLang="en-US" sz="21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20" grpId="0" bldLvl="0" animBg="1"/>
      <p:bldP spid="21" grpId="0" bldLvl="0" animBg="1"/>
      <p:bldP spid="22" grpId="0" bldLvl="0" animBg="1"/>
      <p:bldP spid="23" grpId="0" bldLvl="0" animBg="1"/>
      <p:bldP spid="24" grpId="0" bldLvl="0" animBg="1"/>
      <p:bldP spid="25" grpId="0" bldLvl="0" animBg="1"/>
      <p:bldP spid="14348" grpId="0" bldLvl="0" animBg="1"/>
      <p:bldP spid="27" grpId="0" bldLvl="0" animBg="1"/>
      <p:bldP spid="14350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1"/>
          <p:cNvSpPr txBox="1">
            <a:spLocks noChangeArrowheads="1"/>
          </p:cNvSpPr>
          <p:nvPr/>
        </p:nvSpPr>
        <p:spPr bwMode="auto">
          <a:xfrm>
            <a:off x="1546622" y="1214438"/>
            <a:ext cx="5715000" cy="118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1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证明：∵</a:t>
            </a:r>
            <a:r>
              <a:rPr lang="zh-CN" altLang="en-US" sz="21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</a:t>
            </a:r>
            <a:r>
              <a:rPr lang="zh-CN" altLang="en-US" sz="21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</a:t>
            </a:r>
            <a:r>
              <a:rPr lang="en-US" altLang="zh-CN" sz="21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D</a:t>
            </a:r>
            <a:r>
              <a:rPr lang="en-US" altLang="zh-CN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是</a:t>
            </a:r>
            <a:r>
              <a:rPr lang="en-US" altLang="zh-CN" sz="21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BC</a:t>
            </a:r>
            <a:r>
              <a:rPr lang="zh-CN" altLang="en-US" sz="21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中点</a:t>
            </a:r>
            <a:r>
              <a:rPr lang="en-US" altLang="zh-CN" sz="21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endParaRPr lang="zh-CN" altLang="en-US" sz="21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spcBef>
                <a:spcPct val="20000"/>
              </a:spcBef>
            </a:pPr>
            <a:r>
              <a:rPr lang="zh-CN" altLang="en-US" sz="21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zh-CN" altLang="en-US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∴　</a:t>
            </a:r>
            <a:r>
              <a:rPr lang="en-US" altLang="zh-CN" sz="21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BD</a:t>
            </a:r>
            <a:r>
              <a:rPr lang="en-US" altLang="zh-CN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=</a:t>
            </a:r>
            <a:r>
              <a:rPr lang="en-US" altLang="zh-CN" sz="21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DC</a:t>
            </a:r>
            <a:r>
              <a:rPr lang="zh-CN" altLang="en-US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．</a:t>
            </a:r>
            <a:endParaRPr lang="en-US" altLang="zh-CN" sz="21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eaLnBrk="1" hangingPunct="1">
              <a:spcBef>
                <a:spcPct val="20000"/>
              </a:spcBef>
            </a:pPr>
            <a:r>
              <a:rPr lang="zh-CN" altLang="en-US" sz="21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 在</a:t>
            </a:r>
            <a:r>
              <a:rPr lang="zh-CN" altLang="en-US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△</a:t>
            </a:r>
            <a:r>
              <a:rPr lang="en-US" altLang="zh-CN" sz="21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ABD</a:t>
            </a:r>
            <a:r>
              <a:rPr lang="en-US" altLang="zh-CN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与</a:t>
            </a:r>
            <a:r>
              <a:rPr lang="zh-CN" altLang="en-US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△</a:t>
            </a:r>
            <a:r>
              <a:rPr lang="en-US" altLang="zh-CN" sz="21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ACD</a:t>
            </a:r>
            <a:r>
              <a:rPr lang="en-US" altLang="zh-CN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1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</a:t>
            </a:r>
            <a:r>
              <a:rPr lang="en-US" altLang="zh-CN" sz="21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endParaRPr lang="zh-CN" altLang="en-US" sz="21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1871663" y="3818335"/>
            <a:ext cx="3986213" cy="41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2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∴ </a:t>
            </a:r>
            <a:r>
              <a:rPr lang="zh-CN" altLang="en-US" sz="2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△</a:t>
            </a:r>
            <a:r>
              <a:rPr lang="en-US" altLang="zh-CN" sz="21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ABD </a:t>
            </a:r>
            <a:r>
              <a:rPr lang="en-US" altLang="zh-CN" sz="21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≌</a:t>
            </a:r>
            <a:r>
              <a:rPr lang="en-US" altLang="zh-CN" sz="2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△</a:t>
            </a:r>
            <a:r>
              <a:rPr lang="en-US" altLang="zh-CN" sz="21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ACD</a:t>
            </a:r>
            <a:r>
              <a:rPr lang="en-US" altLang="zh-CN" sz="2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（ </a:t>
            </a:r>
            <a:r>
              <a:rPr lang="en-US" altLang="zh-CN" sz="2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SSS </a:t>
            </a:r>
            <a:r>
              <a:rPr lang="zh-CN" altLang="en-US" sz="2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）．</a:t>
            </a:r>
            <a:endParaRPr lang="zh-CN" altLang="en-US" sz="21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82948" name="Group 5"/>
          <p:cNvGrpSpPr/>
          <p:nvPr/>
        </p:nvGrpSpPr>
        <p:grpSpPr bwMode="auto">
          <a:xfrm>
            <a:off x="5030391" y="1821657"/>
            <a:ext cx="2970609" cy="1710929"/>
            <a:chOff x="0" y="0"/>
            <a:chExt cx="2495" cy="1437"/>
          </a:xfrm>
        </p:grpSpPr>
        <p:sp>
          <p:nvSpPr>
            <p:cNvPr id="82979" name="Text Box 9"/>
            <p:cNvSpPr txBox="1">
              <a:spLocks noChangeArrowheads="1"/>
            </p:cNvSpPr>
            <p:nvPr/>
          </p:nvSpPr>
          <p:spPr bwMode="auto">
            <a:xfrm>
              <a:off x="2320" y="988"/>
              <a:ext cx="175" cy="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C</a:t>
              </a:r>
              <a:endParaRPr lang="en-US" altLang="zh-CN" sz="1800" b="1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2980" name="Text Box 10"/>
            <p:cNvSpPr txBox="1">
              <a:spLocks noChangeArrowheads="1"/>
            </p:cNvSpPr>
            <p:nvPr/>
          </p:nvSpPr>
          <p:spPr bwMode="auto">
            <a:xfrm>
              <a:off x="0" y="1002"/>
              <a:ext cx="175" cy="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B</a:t>
              </a:r>
              <a:endParaRPr lang="en-US" altLang="zh-CN" sz="1800" b="1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2981" name="Text Box 11"/>
            <p:cNvSpPr txBox="1">
              <a:spLocks noChangeArrowheads="1"/>
            </p:cNvSpPr>
            <p:nvPr/>
          </p:nvSpPr>
          <p:spPr bwMode="auto">
            <a:xfrm>
              <a:off x="1158" y="1128"/>
              <a:ext cx="175" cy="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D</a:t>
              </a:r>
              <a:endParaRPr lang="en-US" altLang="zh-CN" sz="1800" b="1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2982" name="Text Box 12"/>
            <p:cNvSpPr txBox="1">
              <a:spLocks noChangeArrowheads="1"/>
            </p:cNvSpPr>
            <p:nvPr/>
          </p:nvSpPr>
          <p:spPr bwMode="auto">
            <a:xfrm>
              <a:off x="1146" y="0"/>
              <a:ext cx="350" cy="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</a:t>
              </a:r>
              <a:endParaRPr lang="en-US" altLang="zh-CN" sz="1800" b="1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2983" name="AutoShape 10"/>
            <p:cNvSpPr>
              <a:spLocks noChangeArrowheads="1"/>
            </p:cNvSpPr>
            <p:nvPr/>
          </p:nvSpPr>
          <p:spPr bwMode="auto">
            <a:xfrm>
              <a:off x="244" y="281"/>
              <a:ext cx="2066" cy="876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rgbClr val="000000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 sz="1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2984" name="Line 11"/>
            <p:cNvSpPr>
              <a:spLocks noChangeShapeType="1"/>
            </p:cNvSpPr>
            <p:nvPr/>
          </p:nvSpPr>
          <p:spPr bwMode="auto">
            <a:xfrm>
              <a:off x="1277" y="293"/>
              <a:ext cx="0" cy="86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00"/>
            </a:p>
          </p:txBody>
        </p:sp>
      </p:grpSp>
      <p:grpSp>
        <p:nvGrpSpPr>
          <p:cNvPr id="5" name="Group 12"/>
          <p:cNvGrpSpPr/>
          <p:nvPr/>
        </p:nvGrpSpPr>
        <p:grpSpPr bwMode="auto">
          <a:xfrm>
            <a:off x="2531270" y="2578894"/>
            <a:ext cx="2707481" cy="1188244"/>
            <a:chOff x="554" y="0"/>
            <a:chExt cx="2274" cy="998"/>
          </a:xfrm>
        </p:grpSpPr>
        <p:sp>
          <p:nvSpPr>
            <p:cNvPr id="82977" name="Text Box 26" descr="底色1"/>
            <p:cNvSpPr txBox="1">
              <a:spLocks noChangeArrowheads="1"/>
            </p:cNvSpPr>
            <p:nvPr/>
          </p:nvSpPr>
          <p:spPr bwMode="auto">
            <a:xfrm>
              <a:off x="709" y="0"/>
              <a:ext cx="2119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20000"/>
                </a:spcBef>
              </a:pPr>
              <a:r>
                <a:rPr lang="en-US" altLang="zh-CN" sz="21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AB</a:t>
              </a:r>
              <a:r>
                <a:rPr lang="en-US" altLang="zh-CN" sz="21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=</a:t>
              </a:r>
              <a:r>
                <a:rPr lang="en-US" altLang="zh-CN" sz="21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AC </a:t>
              </a:r>
              <a:r>
                <a:rPr lang="en-US" altLang="zh-CN" sz="21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(</a:t>
              </a:r>
              <a:r>
                <a:rPr lang="zh-CN" altLang="en-US" sz="21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已知）</a:t>
              </a:r>
              <a:endParaRPr lang="en-US" altLang="zh-CN" sz="2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>
                <a:spcBef>
                  <a:spcPct val="20000"/>
                </a:spcBef>
              </a:pPr>
              <a:r>
                <a:rPr lang="en-US" altLang="zh-CN" sz="21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BD</a:t>
              </a:r>
              <a:r>
                <a:rPr lang="en-US" altLang="zh-CN" sz="21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=</a:t>
              </a:r>
              <a:r>
                <a:rPr lang="en-US" altLang="zh-CN" sz="21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CD</a:t>
              </a:r>
              <a:r>
                <a:rPr lang="en-US" altLang="zh-CN" sz="21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r>
                <a:rPr lang="zh-CN" altLang="en-US" sz="21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（已证）</a:t>
              </a:r>
              <a:endParaRPr lang="en-US" altLang="zh-CN" sz="2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>
                <a:spcBef>
                  <a:spcPct val="20000"/>
                </a:spcBef>
              </a:pPr>
              <a:r>
                <a:rPr lang="en-US" altLang="zh-CN" sz="21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AD </a:t>
              </a:r>
              <a:r>
                <a:rPr lang="en-US" altLang="zh-CN" sz="21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</a:t>
              </a:r>
              <a:r>
                <a:rPr lang="en-US" altLang="zh-CN" sz="2100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AD</a:t>
              </a:r>
              <a:r>
                <a:rPr lang="en-US" altLang="zh-CN" sz="21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 </a:t>
              </a:r>
              <a:r>
                <a:rPr lang="zh-CN" altLang="en-US" sz="21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（公共边）</a:t>
              </a:r>
              <a:endParaRPr lang="en-US" altLang="zh-CN" sz="21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82978" name="AutoShape 28"/>
            <p:cNvSpPr/>
            <p:nvPr/>
          </p:nvSpPr>
          <p:spPr bwMode="auto">
            <a:xfrm>
              <a:off x="554" y="175"/>
              <a:ext cx="155" cy="676"/>
            </a:xfrm>
            <a:prstGeom prst="leftBrace">
              <a:avLst>
                <a:gd name="adj1" fmla="val 36849"/>
                <a:gd name="adj2" fmla="val 49097"/>
              </a:avLst>
            </a:prstGeom>
            <a:noFill/>
            <a:ln w="41275">
              <a:solidFill>
                <a:srgbClr val="000000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 sz="21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6" name="Group 76"/>
          <p:cNvGrpSpPr/>
          <p:nvPr/>
        </p:nvGrpSpPr>
        <p:grpSpPr bwMode="auto">
          <a:xfrm>
            <a:off x="2357438" y="1214438"/>
            <a:ext cx="2376488" cy="702469"/>
            <a:chOff x="1536" y="2880"/>
            <a:chExt cx="1536" cy="912"/>
          </a:xfrm>
        </p:grpSpPr>
        <p:sp>
          <p:nvSpPr>
            <p:cNvPr id="82973" name="Line 77"/>
            <p:cNvSpPr>
              <a:spLocks noChangeShapeType="1"/>
            </p:cNvSpPr>
            <p:nvPr/>
          </p:nvSpPr>
          <p:spPr bwMode="auto">
            <a:xfrm>
              <a:off x="3072" y="2880"/>
              <a:ext cx="0" cy="91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2974" name="Line 78"/>
            <p:cNvSpPr>
              <a:spLocks noChangeShapeType="1"/>
            </p:cNvSpPr>
            <p:nvPr/>
          </p:nvSpPr>
          <p:spPr bwMode="auto">
            <a:xfrm>
              <a:off x="1536" y="2880"/>
              <a:ext cx="0" cy="91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2975" name="Line 79"/>
            <p:cNvSpPr>
              <a:spLocks noChangeShapeType="1"/>
            </p:cNvSpPr>
            <p:nvPr/>
          </p:nvSpPr>
          <p:spPr bwMode="auto">
            <a:xfrm>
              <a:off x="1536" y="2880"/>
              <a:ext cx="15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2976" name="Line 80"/>
            <p:cNvSpPr>
              <a:spLocks noChangeShapeType="1"/>
            </p:cNvSpPr>
            <p:nvPr/>
          </p:nvSpPr>
          <p:spPr bwMode="auto">
            <a:xfrm>
              <a:off x="1536" y="3792"/>
              <a:ext cx="15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00"/>
            </a:p>
          </p:txBody>
        </p:sp>
      </p:grpSp>
      <p:sp>
        <p:nvSpPr>
          <p:cNvPr id="29" name="AutoShape 81"/>
          <p:cNvSpPr/>
          <p:nvPr/>
        </p:nvSpPr>
        <p:spPr>
          <a:xfrm>
            <a:off x="4841081" y="1179910"/>
            <a:ext cx="972741" cy="628650"/>
          </a:xfrm>
          <a:prstGeom prst="wedgeEllipseCallout">
            <a:avLst>
              <a:gd name="adj1" fmla="val -49718"/>
              <a:gd name="adj2" fmla="val 6238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1800" b="1" noProof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准备条件</a:t>
            </a:r>
            <a:endParaRPr lang="zh-CN" altLang="en-US" sz="1800" b="1" noProof="1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  <a:cs typeface="+mn-ea"/>
            </a:endParaRPr>
          </a:p>
        </p:txBody>
      </p:sp>
      <p:grpSp>
        <p:nvGrpSpPr>
          <p:cNvPr id="7" name="Group 76"/>
          <p:cNvGrpSpPr/>
          <p:nvPr/>
        </p:nvGrpSpPr>
        <p:grpSpPr bwMode="auto">
          <a:xfrm>
            <a:off x="2696766" y="1995488"/>
            <a:ext cx="3008709" cy="364331"/>
            <a:chOff x="1536" y="2880"/>
            <a:chExt cx="1536" cy="912"/>
          </a:xfrm>
        </p:grpSpPr>
        <p:sp>
          <p:nvSpPr>
            <p:cNvPr id="82969" name="Line 77"/>
            <p:cNvSpPr>
              <a:spLocks noChangeShapeType="1"/>
            </p:cNvSpPr>
            <p:nvPr/>
          </p:nvSpPr>
          <p:spPr bwMode="auto">
            <a:xfrm>
              <a:off x="3072" y="2880"/>
              <a:ext cx="0" cy="91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2970" name="Line 78"/>
            <p:cNvSpPr>
              <a:spLocks noChangeShapeType="1"/>
            </p:cNvSpPr>
            <p:nvPr/>
          </p:nvSpPr>
          <p:spPr bwMode="auto">
            <a:xfrm>
              <a:off x="1536" y="2880"/>
              <a:ext cx="0" cy="91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2971" name="Line 79"/>
            <p:cNvSpPr>
              <a:spLocks noChangeShapeType="1"/>
            </p:cNvSpPr>
            <p:nvPr/>
          </p:nvSpPr>
          <p:spPr bwMode="auto">
            <a:xfrm>
              <a:off x="1536" y="2880"/>
              <a:ext cx="15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2972" name="Line 80"/>
            <p:cNvSpPr>
              <a:spLocks noChangeShapeType="1"/>
            </p:cNvSpPr>
            <p:nvPr/>
          </p:nvSpPr>
          <p:spPr bwMode="auto">
            <a:xfrm>
              <a:off x="1536" y="3792"/>
              <a:ext cx="15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00"/>
            </a:p>
          </p:txBody>
        </p:sp>
      </p:grpSp>
      <p:sp>
        <p:nvSpPr>
          <p:cNvPr id="35" name="AutoShape 81"/>
          <p:cNvSpPr/>
          <p:nvPr/>
        </p:nvSpPr>
        <p:spPr>
          <a:xfrm>
            <a:off x="1439466" y="1768079"/>
            <a:ext cx="1132284" cy="628650"/>
          </a:xfrm>
          <a:prstGeom prst="wedgeEllipseCallout">
            <a:avLst>
              <a:gd name="adj1" fmla="val 61403"/>
              <a:gd name="adj2" fmla="val 3398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1800" b="1" noProof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指明范围</a:t>
            </a:r>
            <a:endParaRPr lang="zh-CN" altLang="en-US" sz="1800" b="1" noProof="1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  <a:cs typeface="+mn-ea"/>
            </a:endParaRPr>
          </a:p>
        </p:txBody>
      </p:sp>
      <p:sp>
        <p:nvSpPr>
          <p:cNvPr id="36" name="AutoShape 81"/>
          <p:cNvSpPr/>
          <p:nvPr/>
        </p:nvSpPr>
        <p:spPr>
          <a:xfrm>
            <a:off x="1385888" y="2726531"/>
            <a:ext cx="1158479" cy="628650"/>
          </a:xfrm>
          <a:prstGeom prst="wedgeEllipseCallout">
            <a:avLst>
              <a:gd name="adj1" fmla="val 52199"/>
              <a:gd name="adj2" fmla="val 3996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1800" b="1" noProof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摆齐根据</a:t>
            </a:r>
            <a:endParaRPr lang="zh-CN" altLang="en-US" sz="1800" b="1" noProof="1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  <a:cs typeface="+mn-ea"/>
            </a:endParaRPr>
          </a:p>
        </p:txBody>
      </p:sp>
      <p:grpSp>
        <p:nvGrpSpPr>
          <p:cNvPr id="8" name="Group 76"/>
          <p:cNvGrpSpPr/>
          <p:nvPr/>
        </p:nvGrpSpPr>
        <p:grpSpPr bwMode="auto">
          <a:xfrm>
            <a:off x="2471738" y="2619376"/>
            <a:ext cx="2559844" cy="1126331"/>
            <a:chOff x="1536" y="2827"/>
            <a:chExt cx="1536" cy="965"/>
          </a:xfrm>
        </p:grpSpPr>
        <p:sp>
          <p:nvSpPr>
            <p:cNvPr id="82965" name="Line 77"/>
            <p:cNvSpPr>
              <a:spLocks noChangeShapeType="1"/>
            </p:cNvSpPr>
            <p:nvPr/>
          </p:nvSpPr>
          <p:spPr bwMode="auto">
            <a:xfrm>
              <a:off x="3072" y="2834"/>
              <a:ext cx="0" cy="94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2966" name="Line 78"/>
            <p:cNvSpPr>
              <a:spLocks noChangeShapeType="1"/>
            </p:cNvSpPr>
            <p:nvPr/>
          </p:nvSpPr>
          <p:spPr bwMode="auto">
            <a:xfrm>
              <a:off x="1536" y="2834"/>
              <a:ext cx="0" cy="94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2967" name="Line 79"/>
            <p:cNvSpPr>
              <a:spLocks noChangeShapeType="1"/>
            </p:cNvSpPr>
            <p:nvPr/>
          </p:nvSpPr>
          <p:spPr bwMode="auto">
            <a:xfrm>
              <a:off x="1536" y="2827"/>
              <a:ext cx="15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2968" name="Line 80"/>
            <p:cNvSpPr>
              <a:spLocks noChangeShapeType="1"/>
            </p:cNvSpPr>
            <p:nvPr/>
          </p:nvSpPr>
          <p:spPr bwMode="auto">
            <a:xfrm>
              <a:off x="1536" y="3792"/>
              <a:ext cx="15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00"/>
            </a:p>
          </p:txBody>
        </p:sp>
      </p:grpSp>
      <p:grpSp>
        <p:nvGrpSpPr>
          <p:cNvPr id="9" name="Group 76"/>
          <p:cNvGrpSpPr/>
          <p:nvPr/>
        </p:nvGrpSpPr>
        <p:grpSpPr bwMode="auto">
          <a:xfrm>
            <a:off x="1763316" y="3806429"/>
            <a:ext cx="3780234" cy="375047"/>
            <a:chOff x="1536" y="2880"/>
            <a:chExt cx="1536" cy="912"/>
          </a:xfrm>
        </p:grpSpPr>
        <p:sp>
          <p:nvSpPr>
            <p:cNvPr id="82961" name="Line 77"/>
            <p:cNvSpPr>
              <a:spLocks noChangeShapeType="1"/>
            </p:cNvSpPr>
            <p:nvPr/>
          </p:nvSpPr>
          <p:spPr bwMode="auto">
            <a:xfrm>
              <a:off x="3072" y="2880"/>
              <a:ext cx="0" cy="91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2962" name="Line 78"/>
            <p:cNvSpPr>
              <a:spLocks noChangeShapeType="1"/>
            </p:cNvSpPr>
            <p:nvPr/>
          </p:nvSpPr>
          <p:spPr bwMode="auto">
            <a:xfrm>
              <a:off x="1536" y="2880"/>
              <a:ext cx="0" cy="91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2963" name="Line 79"/>
            <p:cNvSpPr>
              <a:spLocks noChangeShapeType="1"/>
            </p:cNvSpPr>
            <p:nvPr/>
          </p:nvSpPr>
          <p:spPr bwMode="auto">
            <a:xfrm>
              <a:off x="1536" y="2880"/>
              <a:ext cx="15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00"/>
            </a:p>
          </p:txBody>
        </p:sp>
        <p:sp>
          <p:nvSpPr>
            <p:cNvPr id="82964" name="Line 80"/>
            <p:cNvSpPr>
              <a:spLocks noChangeShapeType="1"/>
            </p:cNvSpPr>
            <p:nvPr/>
          </p:nvSpPr>
          <p:spPr bwMode="auto">
            <a:xfrm>
              <a:off x="1536" y="3792"/>
              <a:ext cx="15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00"/>
            </a:p>
          </p:txBody>
        </p:sp>
      </p:grpSp>
      <p:sp>
        <p:nvSpPr>
          <p:cNvPr id="47" name="AutoShape 81"/>
          <p:cNvSpPr/>
          <p:nvPr/>
        </p:nvSpPr>
        <p:spPr>
          <a:xfrm>
            <a:off x="5911454" y="3536156"/>
            <a:ext cx="982265" cy="628650"/>
          </a:xfrm>
          <a:prstGeom prst="wedgeEllipseCallout">
            <a:avLst>
              <a:gd name="adj1" fmla="val -80987"/>
              <a:gd name="adj2" fmla="val 301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1800" b="1" noProof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写出结论</a:t>
            </a:r>
            <a:endParaRPr lang="zh-CN" altLang="en-US" sz="1800" b="1" noProof="1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  <a:cs typeface="+mn-ea"/>
            </a:endParaRPr>
          </a:p>
        </p:txBody>
      </p:sp>
      <p:sp>
        <p:nvSpPr>
          <p:cNvPr id="44" name="Text Box 78"/>
          <p:cNvSpPr txBox="1">
            <a:spLocks noChangeArrowheads="1"/>
          </p:cNvSpPr>
          <p:nvPr/>
        </p:nvSpPr>
        <p:spPr bwMode="auto">
          <a:xfrm>
            <a:off x="1299607" y="4257676"/>
            <a:ext cx="494030" cy="41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100">
                <a:solidFill>
                  <a:srgbClr val="FF0000"/>
                </a:solidFill>
                <a:latin typeface="Times New Roman" panose="02020603050405020304" pitchFamily="18" charset="0"/>
              </a:rPr>
              <a:t>(2)</a:t>
            </a:r>
            <a:endParaRPr lang="en-US" altLang="zh-CN" sz="21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6" name="矩形 45"/>
          <p:cNvSpPr>
            <a:spLocks noChangeArrowheads="1"/>
          </p:cNvSpPr>
          <p:nvPr/>
        </p:nvSpPr>
        <p:spPr bwMode="auto">
          <a:xfrm>
            <a:off x="1763317" y="4263629"/>
            <a:ext cx="6588919" cy="1867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10000"/>
              </a:lnSpc>
            </a:pPr>
            <a:r>
              <a:rPr lang="zh-CN" altLang="en-US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由（</a:t>
            </a:r>
            <a:r>
              <a:rPr lang="en-US" altLang="zh-CN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）得△</a:t>
            </a:r>
            <a:r>
              <a:rPr lang="en-US" altLang="zh-CN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ABD</a:t>
            </a:r>
            <a:r>
              <a:rPr lang="en-US" altLang="zh-CN" sz="2100" dirty="0">
                <a:solidFill>
                  <a:srgbClr val="FF0000"/>
                </a:solidFill>
                <a:latin typeface="宋体" panose="02010600030101010101" pitchFamily="2" charset="-122"/>
              </a:rPr>
              <a:t>≌</a:t>
            </a:r>
            <a:r>
              <a:rPr lang="en-US" altLang="zh-CN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△ACD </a:t>
            </a:r>
            <a:r>
              <a:rPr lang="en-US" altLang="zh-CN" sz="2100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endParaRPr lang="zh-CN" altLang="en-US" sz="21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zh-CN" altLang="en-US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∴ ∠</a:t>
            </a:r>
            <a:r>
              <a:rPr lang="en-US" altLang="zh-CN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BDA= ∠CDA</a:t>
            </a:r>
            <a:r>
              <a:rPr lang="zh-CN" altLang="en-US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（全等三角形对应角相等）</a:t>
            </a:r>
            <a:endParaRPr lang="en-US" altLang="zh-CN" sz="21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zh-CN" altLang="en-US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又∠</a:t>
            </a:r>
            <a:r>
              <a:rPr lang="en-US" altLang="zh-CN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BDA +∠CDA=180°</a:t>
            </a:r>
            <a:endParaRPr lang="en-US" altLang="zh-CN" sz="21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zh-CN" altLang="en-US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∴ ∠</a:t>
            </a:r>
            <a:r>
              <a:rPr lang="en-US" altLang="zh-CN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BDA =90°</a:t>
            </a:r>
            <a:endParaRPr lang="en-US" altLang="zh-CN" sz="21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zh-CN" altLang="en-US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即：</a:t>
            </a:r>
            <a:r>
              <a:rPr lang="en-US" altLang="zh-CN" sz="21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AD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⊥</a:t>
            </a:r>
            <a:r>
              <a:rPr lang="en-US" altLang="zh-CN" sz="21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BC</a:t>
            </a:r>
            <a:r>
              <a:rPr lang="en-US" altLang="zh-CN" sz="21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1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（垂直定义）</a:t>
            </a:r>
            <a:endParaRPr lang="en-US" altLang="zh-CN" sz="21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2960" name="矩形 3"/>
          <p:cNvSpPr>
            <a:spLocks noChangeArrowheads="1"/>
          </p:cNvSpPr>
          <p:nvPr/>
        </p:nvSpPr>
        <p:spPr bwMode="auto">
          <a:xfrm>
            <a:off x="4158853" y="3290888"/>
            <a:ext cx="309880" cy="106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zh-CN" altLang="en-US" sz="1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34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9" grpId="0" bldLvl="0" animBg="1"/>
      <p:bldP spid="35" grpId="0" bldLvl="0" animBg="1"/>
      <p:bldP spid="36" grpId="0" bldLvl="0" animBg="1"/>
      <p:bldP spid="47" grpId="0" bldLvl="0" animBg="1"/>
      <p:bldP spid="44" grpId="0"/>
      <p:bldP spid="4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内容占位符 2"/>
          <p:cNvSpPr>
            <a:spLocks noGrp="1"/>
          </p:cNvSpPr>
          <p:nvPr>
            <p:ph idx="1"/>
          </p:nvPr>
        </p:nvSpPr>
        <p:spPr bwMode="auto">
          <a:xfrm>
            <a:off x="588050" y="1430778"/>
            <a:ext cx="7561268" cy="1350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2700" b="1" dirty="0" smtClean="0">
                <a:solidFill>
                  <a:schemeClr val="tx2"/>
                </a:solidFill>
                <a:latin typeface="+mn-ea"/>
              </a:rPr>
              <a:t>例</a:t>
            </a:r>
            <a:r>
              <a:rPr lang="en-US" altLang="zh-CN" sz="2700" b="1" dirty="0" smtClean="0">
                <a:solidFill>
                  <a:schemeClr val="tx2"/>
                </a:solidFill>
                <a:latin typeface="+mn-ea"/>
              </a:rPr>
              <a:t>2.</a:t>
            </a:r>
            <a:r>
              <a:rPr lang="zh-CN" altLang="en-US" sz="2700" b="1" dirty="0" smtClean="0">
                <a:solidFill>
                  <a:schemeClr val="tx2"/>
                </a:solidFill>
                <a:latin typeface="+mn-ea"/>
              </a:rPr>
              <a:t>如图所示</a:t>
            </a:r>
            <a:r>
              <a:rPr lang="en-US" altLang="zh-CN" sz="2700" b="1" dirty="0" smtClean="0">
                <a:solidFill>
                  <a:schemeClr val="tx2"/>
                </a:solidFill>
                <a:latin typeface="+mn-ea"/>
              </a:rPr>
              <a:t>,</a:t>
            </a:r>
            <a:r>
              <a:rPr lang="zh-CN" altLang="en-US" sz="2700" b="1" dirty="0" smtClean="0">
                <a:solidFill>
                  <a:schemeClr val="tx2"/>
                </a:solidFill>
                <a:latin typeface="+mn-ea"/>
              </a:rPr>
              <a:t>点</a:t>
            </a:r>
            <a:r>
              <a:rPr lang="en-US" altLang="zh-CN" sz="2700" b="1" dirty="0" smtClean="0">
                <a:solidFill>
                  <a:schemeClr val="tx2"/>
                </a:solidFill>
                <a:latin typeface="+mn-ea"/>
              </a:rPr>
              <a:t>A</a:t>
            </a:r>
            <a:r>
              <a:rPr lang="zh-CN" altLang="en-US" sz="2700" b="1" dirty="0" smtClean="0">
                <a:solidFill>
                  <a:schemeClr val="tx2"/>
                </a:solidFill>
                <a:latin typeface="+mn-ea"/>
              </a:rPr>
              <a:t>、</a:t>
            </a:r>
            <a:r>
              <a:rPr lang="en-US" altLang="zh-CN" sz="2700" b="1" dirty="0" smtClean="0">
                <a:solidFill>
                  <a:schemeClr val="tx2"/>
                </a:solidFill>
                <a:latin typeface="+mn-ea"/>
              </a:rPr>
              <a:t>B</a:t>
            </a:r>
            <a:r>
              <a:rPr lang="zh-CN" altLang="en-US" sz="2700" b="1" dirty="0" smtClean="0">
                <a:solidFill>
                  <a:schemeClr val="tx2"/>
                </a:solidFill>
                <a:latin typeface="+mn-ea"/>
              </a:rPr>
              <a:t>、</a:t>
            </a:r>
            <a:r>
              <a:rPr lang="en-US" altLang="zh-CN" sz="2700" b="1" dirty="0" smtClean="0">
                <a:solidFill>
                  <a:schemeClr val="tx2"/>
                </a:solidFill>
                <a:latin typeface="+mn-ea"/>
              </a:rPr>
              <a:t>C</a:t>
            </a:r>
            <a:r>
              <a:rPr lang="zh-CN" altLang="en-US" sz="2700" b="1" dirty="0" smtClean="0">
                <a:solidFill>
                  <a:schemeClr val="tx2"/>
                </a:solidFill>
                <a:latin typeface="+mn-ea"/>
              </a:rPr>
              <a:t>、</a:t>
            </a:r>
            <a:r>
              <a:rPr lang="en-US" altLang="zh-CN" sz="2700" b="1" dirty="0" smtClean="0">
                <a:solidFill>
                  <a:schemeClr val="tx2"/>
                </a:solidFill>
                <a:latin typeface="+mn-ea"/>
              </a:rPr>
              <a:t>D</a:t>
            </a:r>
            <a:r>
              <a:rPr lang="zh-CN" altLang="en-US" sz="2700" b="1" dirty="0" smtClean="0">
                <a:solidFill>
                  <a:schemeClr val="tx2"/>
                </a:solidFill>
                <a:latin typeface="+mn-ea"/>
              </a:rPr>
              <a:t>在同一直线上</a:t>
            </a:r>
            <a:r>
              <a:rPr lang="en-US" altLang="zh-CN" sz="2700" b="1" dirty="0" smtClean="0">
                <a:solidFill>
                  <a:schemeClr val="tx2"/>
                </a:solidFill>
                <a:latin typeface="+mn-ea"/>
              </a:rPr>
              <a:t>AC=BD,</a:t>
            </a:r>
            <a:endParaRPr lang="en-US" altLang="zh-CN" sz="2700" b="1" dirty="0" smtClean="0">
              <a:solidFill>
                <a:schemeClr val="tx2"/>
              </a:solidFill>
              <a:latin typeface="+mn-ea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700" b="1" dirty="0" smtClean="0">
                <a:solidFill>
                  <a:schemeClr val="tx2"/>
                </a:solidFill>
                <a:latin typeface="+mn-ea"/>
              </a:rPr>
              <a:t>AM=CN,BM=DN,</a:t>
            </a:r>
            <a:r>
              <a:rPr lang="zh-CN" altLang="en-US" sz="2700" b="1" dirty="0" smtClean="0">
                <a:solidFill>
                  <a:schemeClr val="tx2"/>
                </a:solidFill>
                <a:latin typeface="+mn-ea"/>
              </a:rPr>
              <a:t>判断</a:t>
            </a:r>
            <a:r>
              <a:rPr lang="en-US" altLang="zh-CN" sz="2700" b="1" dirty="0" smtClean="0">
                <a:solidFill>
                  <a:schemeClr val="tx2"/>
                </a:solidFill>
                <a:latin typeface="+mn-ea"/>
              </a:rPr>
              <a:t>AM</a:t>
            </a:r>
            <a:r>
              <a:rPr lang="zh-CN" altLang="en-US" sz="2700" b="1" dirty="0" smtClean="0">
                <a:solidFill>
                  <a:schemeClr val="tx2"/>
                </a:solidFill>
                <a:latin typeface="+mn-ea"/>
              </a:rPr>
              <a:t>与</a:t>
            </a:r>
            <a:r>
              <a:rPr lang="en-US" altLang="zh-CN" sz="2700" b="1" dirty="0" smtClean="0">
                <a:solidFill>
                  <a:schemeClr val="tx2"/>
                </a:solidFill>
                <a:latin typeface="+mn-ea"/>
              </a:rPr>
              <a:t>CN</a:t>
            </a:r>
            <a:r>
              <a:rPr lang="zh-CN" altLang="en-US" sz="2700" b="1" dirty="0" smtClean="0">
                <a:solidFill>
                  <a:schemeClr val="tx2"/>
                </a:solidFill>
                <a:latin typeface="+mn-ea"/>
              </a:rPr>
              <a:t>之间的位置关系以及</a:t>
            </a:r>
            <a:r>
              <a:rPr lang="en-US" altLang="zh-CN" sz="2700" b="1" dirty="0" smtClean="0">
                <a:solidFill>
                  <a:schemeClr val="tx2"/>
                </a:solidFill>
                <a:latin typeface="+mn-ea"/>
              </a:rPr>
              <a:t>BM</a:t>
            </a:r>
            <a:endParaRPr lang="en-US" altLang="zh-CN" sz="2700" b="1" dirty="0" smtClean="0">
              <a:solidFill>
                <a:schemeClr val="tx2"/>
              </a:solidFill>
              <a:latin typeface="+mn-ea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2700" b="1" dirty="0" smtClean="0">
                <a:solidFill>
                  <a:schemeClr val="tx2"/>
                </a:solidFill>
                <a:latin typeface="+mn-ea"/>
              </a:rPr>
              <a:t>与</a:t>
            </a:r>
            <a:r>
              <a:rPr lang="en-US" altLang="zh-CN" sz="2700" b="1" dirty="0" smtClean="0">
                <a:solidFill>
                  <a:schemeClr val="tx2"/>
                </a:solidFill>
                <a:latin typeface="+mn-ea"/>
              </a:rPr>
              <a:t>DN</a:t>
            </a:r>
            <a:r>
              <a:rPr lang="zh-CN" altLang="en-US" sz="2700" b="1" dirty="0" smtClean="0">
                <a:solidFill>
                  <a:schemeClr val="tx2"/>
                </a:solidFill>
                <a:latin typeface="+mn-ea"/>
              </a:rPr>
              <a:t>之间的位置关系并说明理由</a:t>
            </a:r>
            <a:r>
              <a:rPr lang="en-US" altLang="zh-CN" sz="2700" b="1" dirty="0" smtClean="0">
                <a:solidFill>
                  <a:schemeClr val="tx2"/>
                </a:solidFill>
                <a:latin typeface="+mn-ea"/>
              </a:rPr>
              <a:t>.</a:t>
            </a:r>
            <a:endParaRPr lang="en-US" altLang="zh-CN" sz="2700" b="1" dirty="0" smtClean="0">
              <a:solidFill>
                <a:schemeClr val="tx2"/>
              </a:solidFill>
              <a:latin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74078" y="3050958"/>
            <a:ext cx="2862263" cy="179427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3009" name="Rectangle 2"/>
          <p:cNvSpPr/>
          <p:nvPr/>
        </p:nvSpPr>
        <p:spPr>
          <a:xfrm>
            <a:off x="152400" y="0"/>
            <a:ext cx="2881313" cy="70675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动手做一做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755650" y="3838575"/>
            <a:ext cx="3095625" cy="3095625"/>
            <a:chOff x="657" y="2024"/>
            <a:chExt cx="1950" cy="1950"/>
          </a:xfrm>
        </p:grpSpPr>
        <p:sp>
          <p:nvSpPr>
            <p:cNvPr id="43011" name="AutoShape 5"/>
            <p:cNvSpPr/>
            <p:nvPr/>
          </p:nvSpPr>
          <p:spPr>
            <a:xfrm>
              <a:off x="657" y="3612"/>
              <a:ext cx="1950" cy="46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12" name="AutoShape 6"/>
            <p:cNvSpPr/>
            <p:nvPr/>
          </p:nvSpPr>
          <p:spPr>
            <a:xfrm rot="-7657994">
              <a:off x="1020" y="2976"/>
              <a:ext cx="1950" cy="46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13" name="AutoShape 7"/>
            <p:cNvSpPr/>
            <p:nvPr/>
          </p:nvSpPr>
          <p:spPr>
            <a:xfrm rot="7336539">
              <a:off x="340" y="2983"/>
              <a:ext cx="1859" cy="45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14" name="Oval 8"/>
            <p:cNvSpPr/>
            <p:nvPr/>
          </p:nvSpPr>
          <p:spPr>
            <a:xfrm>
              <a:off x="839" y="3612"/>
              <a:ext cx="46" cy="45"/>
            </a:xfrm>
            <a:prstGeom prst="ellipse">
              <a:avLst/>
            </a:prstGeom>
            <a:solidFill>
              <a:schemeClr val="tx1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15" name="Oval 9"/>
            <p:cNvSpPr/>
            <p:nvPr/>
          </p:nvSpPr>
          <p:spPr>
            <a:xfrm>
              <a:off x="2471" y="3612"/>
              <a:ext cx="46" cy="45"/>
            </a:xfrm>
            <a:prstGeom prst="ellipse">
              <a:avLst/>
            </a:prstGeom>
            <a:solidFill>
              <a:schemeClr val="tx1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16" name="Oval 10"/>
            <p:cNvSpPr/>
            <p:nvPr/>
          </p:nvSpPr>
          <p:spPr>
            <a:xfrm>
              <a:off x="1565" y="2478"/>
              <a:ext cx="46" cy="45"/>
            </a:xfrm>
            <a:prstGeom prst="ellipse">
              <a:avLst/>
            </a:prstGeom>
            <a:solidFill>
              <a:schemeClr val="tx1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Group 11"/>
          <p:cNvGrpSpPr/>
          <p:nvPr/>
        </p:nvGrpSpPr>
        <p:grpSpPr>
          <a:xfrm>
            <a:off x="4859338" y="4327525"/>
            <a:ext cx="3240087" cy="2454275"/>
            <a:chOff x="3243" y="2296"/>
            <a:chExt cx="2041" cy="1546"/>
          </a:xfrm>
        </p:grpSpPr>
        <p:sp>
          <p:nvSpPr>
            <p:cNvPr id="43018" name="AutoShape 12"/>
            <p:cNvSpPr/>
            <p:nvPr/>
          </p:nvSpPr>
          <p:spPr>
            <a:xfrm>
              <a:off x="3243" y="3566"/>
              <a:ext cx="1905" cy="46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19" name="AutoShape 13"/>
            <p:cNvSpPr/>
            <p:nvPr/>
          </p:nvSpPr>
          <p:spPr>
            <a:xfrm rot="-3747960" flipH="1">
              <a:off x="3083" y="3047"/>
              <a:ext cx="1546" cy="44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20" name="AutoShape 14"/>
            <p:cNvSpPr/>
            <p:nvPr/>
          </p:nvSpPr>
          <p:spPr>
            <a:xfrm rot="-4598004">
              <a:off x="4170" y="3107"/>
              <a:ext cx="1407" cy="46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21" name="AutoShape 15"/>
            <p:cNvSpPr/>
            <p:nvPr/>
          </p:nvSpPr>
          <p:spPr>
            <a:xfrm>
              <a:off x="3696" y="2614"/>
              <a:ext cx="1588" cy="45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22" name="Oval 16"/>
            <p:cNvSpPr/>
            <p:nvPr/>
          </p:nvSpPr>
          <p:spPr>
            <a:xfrm>
              <a:off x="3560" y="3566"/>
              <a:ext cx="46" cy="46"/>
            </a:xfrm>
            <a:prstGeom prst="ellipse">
              <a:avLst/>
            </a:prstGeom>
            <a:solidFill>
              <a:schemeClr val="tx1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23" name="Oval 17"/>
            <p:cNvSpPr/>
            <p:nvPr/>
          </p:nvSpPr>
          <p:spPr>
            <a:xfrm>
              <a:off x="4739" y="3566"/>
              <a:ext cx="46" cy="46"/>
            </a:xfrm>
            <a:prstGeom prst="ellipse">
              <a:avLst/>
            </a:prstGeom>
            <a:solidFill>
              <a:schemeClr val="tx1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24" name="Oval 18"/>
            <p:cNvSpPr/>
            <p:nvPr/>
          </p:nvSpPr>
          <p:spPr>
            <a:xfrm>
              <a:off x="4059" y="2613"/>
              <a:ext cx="46" cy="46"/>
            </a:xfrm>
            <a:prstGeom prst="ellipse">
              <a:avLst/>
            </a:prstGeom>
            <a:solidFill>
              <a:schemeClr val="tx1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25" name="Oval 19"/>
            <p:cNvSpPr/>
            <p:nvPr/>
          </p:nvSpPr>
          <p:spPr>
            <a:xfrm>
              <a:off x="4966" y="2614"/>
              <a:ext cx="46" cy="46"/>
            </a:xfrm>
            <a:prstGeom prst="ellipse">
              <a:avLst/>
            </a:prstGeom>
            <a:solidFill>
              <a:schemeClr val="tx1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4859338" y="4327525"/>
            <a:ext cx="3024187" cy="2454275"/>
            <a:chOff x="2245" y="73"/>
            <a:chExt cx="1905" cy="1546"/>
          </a:xfrm>
        </p:grpSpPr>
        <p:sp>
          <p:nvSpPr>
            <p:cNvPr id="43027" name="AutoShape 21"/>
            <p:cNvSpPr/>
            <p:nvPr/>
          </p:nvSpPr>
          <p:spPr>
            <a:xfrm>
              <a:off x="2245" y="1343"/>
              <a:ext cx="1905" cy="46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28" name="AutoShape 22"/>
            <p:cNvSpPr/>
            <p:nvPr/>
          </p:nvSpPr>
          <p:spPr>
            <a:xfrm rot="-5684498" flipH="1">
              <a:off x="1766" y="824"/>
              <a:ext cx="1546" cy="44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29" name="AutoShape 23"/>
            <p:cNvSpPr/>
            <p:nvPr/>
          </p:nvSpPr>
          <p:spPr>
            <a:xfrm rot="-5946365">
              <a:off x="2968" y="842"/>
              <a:ext cx="1407" cy="46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30" name="AutoShape 24"/>
            <p:cNvSpPr/>
            <p:nvPr/>
          </p:nvSpPr>
          <p:spPr>
            <a:xfrm>
              <a:off x="2290" y="527"/>
              <a:ext cx="1588" cy="45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31" name="Oval 25"/>
            <p:cNvSpPr/>
            <p:nvPr/>
          </p:nvSpPr>
          <p:spPr>
            <a:xfrm>
              <a:off x="2562" y="1343"/>
              <a:ext cx="46" cy="46"/>
            </a:xfrm>
            <a:prstGeom prst="ellipse">
              <a:avLst/>
            </a:prstGeom>
            <a:solidFill>
              <a:schemeClr val="tx1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32" name="Oval 26"/>
            <p:cNvSpPr/>
            <p:nvPr/>
          </p:nvSpPr>
          <p:spPr>
            <a:xfrm>
              <a:off x="3741" y="1343"/>
              <a:ext cx="46" cy="46"/>
            </a:xfrm>
            <a:prstGeom prst="ellipse">
              <a:avLst/>
            </a:prstGeom>
            <a:solidFill>
              <a:schemeClr val="tx1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33" name="Oval 27"/>
            <p:cNvSpPr/>
            <p:nvPr/>
          </p:nvSpPr>
          <p:spPr>
            <a:xfrm>
              <a:off x="2472" y="527"/>
              <a:ext cx="46" cy="46"/>
            </a:xfrm>
            <a:prstGeom prst="ellipse">
              <a:avLst/>
            </a:prstGeom>
            <a:solidFill>
              <a:schemeClr val="tx1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34" name="Oval 28"/>
            <p:cNvSpPr/>
            <p:nvPr/>
          </p:nvSpPr>
          <p:spPr>
            <a:xfrm>
              <a:off x="3605" y="526"/>
              <a:ext cx="46" cy="46"/>
            </a:xfrm>
            <a:prstGeom prst="ellipse">
              <a:avLst/>
            </a:prstGeom>
            <a:solidFill>
              <a:schemeClr val="tx1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3035" name="Text Box 29"/>
          <p:cNvSpPr txBox="1"/>
          <p:nvPr/>
        </p:nvSpPr>
        <p:spPr>
          <a:xfrm>
            <a:off x="3048000" y="152400"/>
            <a:ext cx="3043238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准备几根硬纸条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36" name="Text Box 30"/>
          <p:cNvSpPr txBox="1"/>
          <p:nvPr/>
        </p:nvSpPr>
        <p:spPr>
          <a:xfrm>
            <a:off x="304800" y="685800"/>
            <a:ext cx="8382000" cy="1568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）取出三根硬纸条钉成一个三角形，你能拉动其中两边，使这个三角形的形状发生变化吗？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6895" name="Text Box 31"/>
          <p:cNvSpPr txBox="1"/>
          <p:nvPr/>
        </p:nvSpPr>
        <p:spPr>
          <a:xfrm>
            <a:off x="304800" y="2060575"/>
            <a:ext cx="8458200" cy="1568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）取出四根硬纸条钉成一个四边形，拉动其中两边，这个四边形的形状改变了吗？钉成 一个五边形，又会怎么样？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6896" name="Text Box 32"/>
          <p:cNvSpPr txBox="1"/>
          <p:nvPr/>
        </p:nvSpPr>
        <p:spPr>
          <a:xfrm>
            <a:off x="228600" y="3505200"/>
            <a:ext cx="569595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）上面的现象说明了什么？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95" grpId="0"/>
      <p:bldP spid="3689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684213" y="620713"/>
            <a:ext cx="5041900" cy="457200"/>
          </a:xfrm>
          <a:prstGeom prst="rect">
            <a:avLst/>
          </a:prstGeom>
          <a:noFill/>
          <a:ln w="12700" cap="sq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endParaRPr kumimoji="1" lang="zh-CN" altLang="zh-CN" sz="2400" kern="1200" cap="none" spc="0" normalizeH="0" baseline="0" noProof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755650" y="692150"/>
            <a:ext cx="7920038" cy="1554163"/>
          </a:xfrm>
          <a:prstGeom prst="rect">
            <a:avLst/>
          </a:prstGeom>
          <a:noFill/>
          <a:ln w="12700" cap="sq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三角形的框架，它的大小和形状是固定不变的，三角形的这个性质叫做</a:t>
            </a:r>
            <a:r>
              <a:rPr kumimoji="1" lang="zh-CN" altLang="en-US" sz="3200" b="1" u="sng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三角形的稳定性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。</a:t>
            </a:r>
            <a:endParaRPr kumimoji="1" lang="zh-CN" altLang="en-US" sz="3200" b="1" kern="1200" cap="none" spc="0" normalizeH="0" baseline="0" noProof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838200" y="2743200"/>
            <a:ext cx="7920038" cy="579438"/>
          </a:xfrm>
          <a:prstGeom prst="rect">
            <a:avLst/>
          </a:prstGeom>
          <a:noFill/>
          <a:ln w="12700" cap="sq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你能举几个应用三角形稳定性的例子吗？</a:t>
            </a:r>
            <a:endParaRPr kumimoji="1" lang="zh-CN" altLang="en-US" sz="3200" b="1" kern="1200" cap="none" spc="0" normalizeH="0" baseline="0" noProof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62" name="AutoShape 2"/>
          <p:cNvSpPr/>
          <p:nvPr/>
        </p:nvSpPr>
        <p:spPr>
          <a:xfrm>
            <a:off x="381000" y="0"/>
            <a:ext cx="7777163" cy="1368425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63" name="Rectangle 3"/>
          <p:cNvSpPr>
            <a:spLocks noGrp="1"/>
          </p:cNvSpPr>
          <p:nvPr>
            <p:ph type="title"/>
          </p:nvPr>
        </p:nvSpPr>
        <p:spPr>
          <a:xfrm>
            <a:off x="655638" y="257175"/>
            <a:ext cx="7154862" cy="70008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b" anchorCtr="0"/>
          <a:p>
            <a:pPr defTabSz="1069975"/>
            <a:r>
              <a:rPr lang="zh-CN" altLang="en-US" sz="4000" dirty="0">
                <a:solidFill>
                  <a:srgbClr val="FFFF00"/>
                </a:solidFill>
              </a:rPr>
              <a:t>你能找到图中的三角形吗？</a:t>
            </a:r>
            <a:endParaRPr lang="zh-CN" altLang="en-US" sz="4000" dirty="0">
              <a:solidFill>
                <a:srgbClr val="FFFF00"/>
              </a:solidFill>
            </a:endParaRPr>
          </a:p>
        </p:txBody>
      </p:sp>
      <p:pic>
        <p:nvPicPr>
          <p:cNvPr id="40964" name="Picture 4" descr="1-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1063" y="2854325"/>
            <a:ext cx="1631950" cy="2447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65" name="Picture 5" descr="衣架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25" y="3717925"/>
            <a:ext cx="2144713" cy="2074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66" name="Picture 6" descr="muwu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2500" y="4438650"/>
            <a:ext cx="2232025" cy="23034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67" name="Picture 7" descr="c_l0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8038" y="2133600"/>
            <a:ext cx="2520950" cy="2016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8" name="AutoShape 8"/>
          <p:cNvSpPr/>
          <p:nvPr/>
        </p:nvSpPr>
        <p:spPr>
          <a:xfrm rot="10800000">
            <a:off x="3636963" y="4870450"/>
            <a:ext cx="503237" cy="576263"/>
          </a:xfrm>
          <a:prstGeom prst="flowChartMerge">
            <a:avLst/>
          </a:prstGeom>
          <a:noFill/>
          <a:ln w="127000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69" name="AutoShape 9"/>
          <p:cNvSpPr/>
          <p:nvPr/>
        </p:nvSpPr>
        <p:spPr>
          <a:xfrm rot="10800000">
            <a:off x="6556375" y="4583113"/>
            <a:ext cx="1800225" cy="863600"/>
          </a:xfrm>
          <a:prstGeom prst="flowChartMerge">
            <a:avLst/>
          </a:prstGeom>
          <a:noFill/>
          <a:ln w="152400" cap="flat" cmpd="sng">
            <a:solidFill>
              <a:srgbClr val="3333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0" name="AutoShape 10"/>
          <p:cNvSpPr/>
          <p:nvPr/>
        </p:nvSpPr>
        <p:spPr>
          <a:xfrm rot="-10275704">
            <a:off x="4011613" y="2924175"/>
            <a:ext cx="442912" cy="506413"/>
          </a:xfrm>
          <a:prstGeom prst="flowChartMerge">
            <a:avLst/>
          </a:prstGeom>
          <a:noFill/>
          <a:ln w="1016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1" name="AutoShape 11"/>
          <p:cNvSpPr/>
          <p:nvPr/>
        </p:nvSpPr>
        <p:spPr>
          <a:xfrm>
            <a:off x="1476375" y="3070225"/>
            <a:ext cx="503238" cy="144463"/>
          </a:xfrm>
          <a:prstGeom prst="flowChartMerge">
            <a:avLst/>
          </a:prstGeom>
          <a:noFill/>
          <a:ln w="38100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2" name="AutoShape 12"/>
          <p:cNvSpPr/>
          <p:nvPr/>
        </p:nvSpPr>
        <p:spPr>
          <a:xfrm rot="10800000">
            <a:off x="1403350" y="4930775"/>
            <a:ext cx="647700" cy="217488"/>
          </a:xfrm>
          <a:prstGeom prst="flowChartMerge">
            <a:avLst/>
          </a:prstGeom>
          <a:noFill/>
          <a:ln w="50800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3" name="AutoShape 13"/>
          <p:cNvSpPr/>
          <p:nvPr/>
        </p:nvSpPr>
        <p:spPr>
          <a:xfrm flipH="1">
            <a:off x="2438400" y="2590800"/>
            <a:ext cx="4537075" cy="2420938"/>
          </a:xfrm>
          <a:prstGeom prst="triangle">
            <a:avLst>
              <a:gd name="adj" fmla="val 64796"/>
            </a:avLst>
          </a:prstGeom>
          <a:noFill/>
          <a:ln w="152400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zh-CN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4" name="Text Box 14"/>
          <p:cNvSpPr txBox="1"/>
          <p:nvPr/>
        </p:nvSpPr>
        <p:spPr>
          <a:xfrm>
            <a:off x="609600" y="1371600"/>
            <a:ext cx="7451725" cy="595313"/>
          </a:xfrm>
          <a:prstGeom prst="rect">
            <a:avLst/>
          </a:prstGeom>
          <a:noFill/>
          <a:ln w="12700">
            <a:noFill/>
          </a:ln>
        </p:spPr>
        <p:txBody>
          <a:bodyPr lIns="106985" tIns="53492" rIns="106985" bIns="53492" anchor="t" anchorCtr="0">
            <a:spAutoFit/>
          </a:bodyPr>
          <a:p>
            <a:pPr defTabSz="1069975"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你能说出为什么这些地方是三角形吗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endParaRPr lang="en-US" altLang="zh-CN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20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20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6" dur="80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7" dur="80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80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 bldLvl="0" animBg="1"/>
      <p:bldP spid="40963" grpId="0"/>
      <p:bldP spid="40968" grpId="0" bldLvl="0" animBg="1"/>
      <p:bldP spid="40968" grpId="1" bldLvl="0" animBg="1"/>
      <p:bldP spid="40969" grpId="0" bldLvl="0" animBg="1"/>
      <p:bldP spid="40969" grpId="1" bldLvl="0" animBg="1"/>
      <p:bldP spid="40970" grpId="0" bldLvl="0" animBg="1"/>
      <p:bldP spid="40970" grpId="1" bldLvl="0" animBg="1"/>
      <p:bldP spid="40971" grpId="0" bldLvl="0" animBg="1"/>
      <p:bldP spid="40971" grpId="1" bldLvl="0" animBg="1"/>
      <p:bldP spid="40972" grpId="0" bldLvl="0" animBg="1"/>
      <p:bldP spid="40972" grpId="1" bldLvl="0" animBg="1"/>
      <p:bldP spid="40973" grpId="0" bldLvl="0" animBg="1"/>
      <p:bldP spid="4097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43010" name="Picture 2" descr="cx"/>
          <p:cNvPicPr>
            <a:picLocks noChangeAspect="1"/>
          </p:cNvPicPr>
          <p:nvPr>
            <p:ph idx="4294967295"/>
          </p:nvPr>
        </p:nvPicPr>
        <p:blipFill>
          <a:blip r:embed="rId1"/>
          <a:stretch>
            <a:fillRect/>
          </a:stretch>
        </p:blipFill>
        <p:spPr>
          <a:xfrm>
            <a:off x="179388" y="260350"/>
            <a:ext cx="3816350" cy="4752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1" name="AutoShape 3"/>
          <p:cNvSpPr/>
          <p:nvPr/>
        </p:nvSpPr>
        <p:spPr>
          <a:xfrm flipH="1">
            <a:off x="827088" y="3213100"/>
            <a:ext cx="2520950" cy="504825"/>
          </a:xfrm>
          <a:prstGeom prst="triangle">
            <a:avLst>
              <a:gd name="adj" fmla="val 49681"/>
            </a:avLst>
          </a:prstGeom>
          <a:noFill/>
          <a:ln w="76200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3012" name="Picture 4" descr="20050812103016a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0038" y="3644900"/>
            <a:ext cx="5033962" cy="3213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3" name="AutoShape 5"/>
          <p:cNvSpPr/>
          <p:nvPr/>
        </p:nvSpPr>
        <p:spPr>
          <a:xfrm rot="278284" flipH="1">
            <a:off x="4787900" y="4581525"/>
            <a:ext cx="2376488" cy="503238"/>
          </a:xfrm>
          <a:prstGeom prst="triangle">
            <a:avLst>
              <a:gd name="adj" fmla="val 67713"/>
            </a:avLst>
          </a:prstGeom>
          <a:noFill/>
          <a:ln w="76200" cap="flat" cmpd="sng">
            <a:solidFill>
              <a:srgbClr val="FFFA2D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3014" name="Picture 6" descr="500_KiE3FTpR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500" y="188913"/>
            <a:ext cx="4762500" cy="3143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5" name="AutoShape 7"/>
          <p:cNvSpPr/>
          <p:nvPr/>
        </p:nvSpPr>
        <p:spPr>
          <a:xfrm flipH="1">
            <a:off x="5148263" y="1773238"/>
            <a:ext cx="2520950" cy="431800"/>
          </a:xfrm>
          <a:prstGeom prst="triangle">
            <a:avLst>
              <a:gd name="adj" fmla="val 29153"/>
            </a:avLst>
          </a:prstGeom>
          <a:noFill/>
          <a:ln w="76200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ldLvl="0" animBg="1"/>
      <p:bldP spid="43013" grpId="0" bldLvl="0" animBg="1"/>
      <p:bldP spid="43015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04" y="4293096"/>
            <a:ext cx="2302544" cy="1348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64" name="文本框 3"/>
          <p:cNvSpPr txBox="1">
            <a:spLocks noChangeArrowheads="1"/>
          </p:cNvSpPr>
          <p:nvPr/>
        </p:nvSpPr>
        <p:spPr bwMode="auto">
          <a:xfrm>
            <a:off x="205923" y="998730"/>
            <a:ext cx="2052749" cy="553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000" dirty="0">
                <a:solidFill>
                  <a:srgbClr val="00B050"/>
                </a:solidFill>
                <a:latin typeface="华文行楷" pitchFamily="2" charset="-122"/>
                <a:ea typeface="华文行楷" pitchFamily="2" charset="-122"/>
              </a:rPr>
              <a:t>课堂小测：</a:t>
            </a:r>
            <a:endParaRPr lang="zh-CN" altLang="en-US" sz="3000" dirty="0">
              <a:solidFill>
                <a:srgbClr val="00B05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92165" name="文本框 1"/>
          <p:cNvSpPr txBox="1">
            <a:spLocks noChangeArrowheads="1"/>
          </p:cNvSpPr>
          <p:nvPr/>
        </p:nvSpPr>
        <p:spPr bwMode="auto">
          <a:xfrm>
            <a:off x="413538" y="1516484"/>
            <a:ext cx="8499182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dirty="0" smtClean="0"/>
              <a:t>1.</a:t>
            </a:r>
            <a:r>
              <a:rPr lang="zh-CN" altLang="en-US" sz="2400" b="1" dirty="0" smtClean="0"/>
              <a:t>如图</a:t>
            </a:r>
            <a:r>
              <a:rPr lang="en-US" altLang="zh-CN" sz="2400" b="1" dirty="0" smtClean="0"/>
              <a:t>,AD=BC,AC=BD,AC,BD</a:t>
            </a:r>
            <a:r>
              <a:rPr lang="zh-CN" altLang="en-US" sz="2400" b="1" dirty="0" smtClean="0"/>
              <a:t>交于点</a:t>
            </a:r>
            <a:r>
              <a:rPr lang="en-US" altLang="zh-CN" sz="2400" b="1" dirty="0" smtClean="0"/>
              <a:t>E,</a:t>
            </a:r>
            <a:r>
              <a:rPr lang="zh-CN" altLang="en-US" sz="2400" b="1" dirty="0" smtClean="0"/>
              <a:t>则图中可以用</a:t>
            </a:r>
            <a:r>
              <a:rPr lang="en-US" altLang="zh-CN" sz="2400" b="1" dirty="0" smtClean="0"/>
              <a:t>”SSS”</a:t>
            </a:r>
            <a:r>
              <a:rPr lang="zh-CN" altLang="en-US" sz="2400" b="1" dirty="0" smtClean="0"/>
              <a:t>判定全等的三角形共有</a:t>
            </a:r>
            <a:r>
              <a:rPr lang="en-US" altLang="zh-CN" sz="2400" b="1" dirty="0" smtClean="0"/>
              <a:t>(      )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    A.1</a:t>
            </a:r>
            <a:r>
              <a:rPr lang="zh-CN" altLang="en-US" sz="2400" b="1" dirty="0" smtClean="0"/>
              <a:t>对         </a:t>
            </a:r>
            <a:r>
              <a:rPr lang="en-US" altLang="zh-CN" sz="2400" b="1" dirty="0" smtClean="0"/>
              <a:t>B.2</a:t>
            </a:r>
            <a:r>
              <a:rPr lang="zh-CN" altLang="en-US" sz="2400" b="1" dirty="0" smtClean="0"/>
              <a:t>对</a:t>
            </a:r>
            <a:r>
              <a:rPr lang="en-US" altLang="zh-CN" sz="2400" b="1" dirty="0" smtClean="0"/>
              <a:t>           C. 3</a:t>
            </a:r>
            <a:r>
              <a:rPr lang="zh-CN" altLang="en-US" sz="2400" b="1" dirty="0" smtClean="0"/>
              <a:t>对</a:t>
            </a:r>
            <a:r>
              <a:rPr lang="en-US" altLang="zh-CN" sz="2400" b="1" dirty="0" smtClean="0"/>
              <a:t>          D.4</a:t>
            </a:r>
            <a:r>
              <a:rPr lang="zh-CN" altLang="en-US" sz="2400" b="1" dirty="0" smtClean="0"/>
              <a:t>对</a:t>
            </a:r>
            <a:endParaRPr lang="zh-CN" altLang="en-US" sz="2400" b="1" dirty="0"/>
          </a:p>
        </p:txBody>
      </p:sp>
      <p:sp>
        <p:nvSpPr>
          <p:cNvPr id="6" name="矩形 5"/>
          <p:cNvSpPr/>
          <p:nvPr/>
        </p:nvSpPr>
        <p:spPr>
          <a:xfrm>
            <a:off x="413538" y="2762509"/>
            <a:ext cx="8424936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defRPr/>
            </a:pPr>
            <a:r>
              <a:rPr lang="en-US" altLang="zh-CN" sz="24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zh-CN" altLang="zh-CN" sz="24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一个六边形钢架</a:t>
            </a:r>
            <a:r>
              <a:rPr lang="en-US" altLang="zh-CN" sz="2400" b="1" i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ABCDEF</a:t>
            </a:r>
            <a:r>
              <a:rPr lang="en-US" altLang="zh-CN" sz="2400" b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.</a:t>
            </a:r>
            <a:r>
              <a:rPr lang="zh-CN" altLang="zh-CN" sz="24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由</a:t>
            </a:r>
            <a:r>
              <a:rPr lang="en-US" altLang="zh-CN" sz="2400" b="1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6</a:t>
            </a:r>
            <a:r>
              <a:rPr lang="zh-CN" altLang="zh-CN" sz="24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条钢管连接而</a:t>
            </a:r>
            <a:r>
              <a:rPr lang="zh-CN" altLang="zh-CN" sz="24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成</a:t>
            </a:r>
            <a:r>
              <a:rPr lang="en-US" altLang="zh-CN" sz="24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为</a:t>
            </a:r>
            <a:r>
              <a:rPr lang="zh-CN" altLang="zh-CN" sz="24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使这一钢架</a:t>
            </a:r>
            <a:r>
              <a:rPr lang="zh-CN" altLang="zh-CN" sz="24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稳固</a:t>
            </a:r>
            <a:r>
              <a:rPr lang="en-US" altLang="zh-CN" sz="24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请</a:t>
            </a:r>
            <a:r>
              <a:rPr lang="zh-CN" altLang="zh-CN" sz="24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你用三条钢管连接使它不能</a:t>
            </a:r>
            <a:r>
              <a:rPr lang="zh-CN" altLang="zh-CN" sz="24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活动</a:t>
            </a:r>
            <a:r>
              <a:rPr lang="en-US" altLang="zh-CN" sz="24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4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你</a:t>
            </a:r>
            <a:r>
              <a:rPr lang="zh-CN" altLang="zh-CN" sz="24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能找出几种</a:t>
            </a:r>
            <a:r>
              <a:rPr lang="zh-CN" altLang="zh-CN" sz="24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方法</a:t>
            </a:r>
            <a:r>
              <a:rPr lang="en-US" altLang="zh-CN" sz="2400" b="1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zh-CN" sz="2400" b="1" kern="100" dirty="0">
              <a:latin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7" name="矩形 3"/>
          <p:cNvSpPr>
            <a:spLocks noChangeArrowheads="1"/>
          </p:cNvSpPr>
          <p:nvPr/>
        </p:nvSpPr>
        <p:spPr bwMode="auto">
          <a:xfrm>
            <a:off x="413538" y="3676041"/>
            <a:ext cx="8098238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b="1" dirty="0">
                <a:latin typeface="+mn-ea"/>
                <a:ea typeface="+mn-ea"/>
              </a:rPr>
              <a:t>3.</a:t>
            </a:r>
            <a:r>
              <a:rPr lang="zh-CN" altLang="en-US" sz="2400" b="1" dirty="0">
                <a:latin typeface="+mn-ea"/>
                <a:ea typeface="+mn-ea"/>
              </a:rPr>
              <a:t>回顾“做一个角等于已知角”的</a:t>
            </a:r>
            <a:r>
              <a:rPr lang="zh-CN" altLang="en-US" sz="2400" b="1" dirty="0" smtClean="0">
                <a:latin typeface="+mn-ea"/>
                <a:ea typeface="+mn-ea"/>
              </a:rPr>
              <a:t>方法</a:t>
            </a:r>
            <a:r>
              <a:rPr lang="en-US" altLang="zh-CN" sz="2400" b="1" dirty="0" smtClean="0">
                <a:latin typeface="+mn-ea"/>
                <a:ea typeface="+mn-ea"/>
              </a:rPr>
              <a:t>,</a:t>
            </a:r>
            <a:r>
              <a:rPr lang="zh-CN" altLang="en-US" sz="2400" b="1" dirty="0" smtClean="0">
                <a:latin typeface="+mn-ea"/>
                <a:ea typeface="+mn-ea"/>
              </a:rPr>
              <a:t>并</a:t>
            </a:r>
            <a:r>
              <a:rPr lang="zh-CN" altLang="en-US" sz="2400" b="1" dirty="0">
                <a:latin typeface="+mn-ea"/>
                <a:ea typeface="+mn-ea"/>
              </a:rPr>
              <a:t>说说作法的依据</a:t>
            </a:r>
            <a:r>
              <a:rPr lang="en-US" altLang="zh-CN" sz="2400" b="1" dirty="0">
                <a:latin typeface="+mn-ea"/>
                <a:ea typeface="+mn-ea"/>
              </a:rPr>
              <a:t>.</a:t>
            </a:r>
            <a:r>
              <a:rPr lang="zh-CN" altLang="en-US" sz="2400" b="1" dirty="0">
                <a:latin typeface="+mn-ea"/>
                <a:ea typeface="+mn-ea"/>
              </a:rPr>
              <a:t> </a:t>
            </a:r>
            <a:endParaRPr lang="zh-CN" altLang="en-US" sz="2400" b="1" dirty="0">
              <a:latin typeface="+mn-ea"/>
              <a:ea typeface="+mn-ea"/>
            </a:endParaRPr>
          </a:p>
        </p:txBody>
      </p:sp>
      <p:graphicFrame>
        <p:nvGraphicFramePr>
          <p:cNvPr id="8" name="对象 4"/>
          <p:cNvGraphicFramePr>
            <a:graphicFrameLocks noChangeAspect="1"/>
          </p:cNvGraphicFramePr>
          <p:nvPr/>
        </p:nvGraphicFramePr>
        <p:xfrm>
          <a:off x="4139952" y="4237727"/>
          <a:ext cx="1669266" cy="140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20" name="" r:id="rId2" imgW="3295650" imgH="2771775" progId="MSPhotoEd.3">
                  <p:embed/>
                </p:oleObj>
              </mc:Choice>
              <mc:Fallback>
                <p:oleObj name="" r:id="rId2" imgW="3295650" imgH="2771775" progId="MSPhotoEd.3">
                  <p:embed/>
                  <p:pic>
                    <p:nvPicPr>
                      <p:cNvPr id="0" name="图片 942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9952" y="4237727"/>
                        <a:ext cx="1669266" cy="1404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1201" name="Rectangle 2"/>
          <p:cNvSpPr/>
          <p:nvPr/>
        </p:nvSpPr>
        <p:spPr>
          <a:xfrm>
            <a:off x="611188" y="627063"/>
            <a:ext cx="6481762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这节课你学到了什么？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1066800" y="1752600"/>
            <a:ext cx="6048375" cy="2043113"/>
          </a:xfrm>
          <a:prstGeom prst="rect">
            <a:avLst/>
          </a:prstGeom>
          <a:noFill/>
          <a:ln w="12700" cap="sq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1.   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三角形全等的条件：</a:t>
            </a:r>
            <a:endParaRPr kumimoji="1" lang="zh-CN" altLang="en-US" sz="3200" b="1" kern="1200" cap="none" spc="0" normalizeH="0" baseline="0" noProof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1F497D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三边对应相等的两个三角形全等</a:t>
            </a:r>
            <a:endParaRPr kumimoji="1" lang="zh-CN" altLang="en-US" sz="3200" b="1" kern="1200" cap="none" spc="0" normalizeH="0" baseline="0" noProof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1F497D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(</a:t>
            </a: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Times New Roman" panose="02020603050405020304"/>
                <a:ea typeface="黑体" panose="02010609060101010101" pitchFamily="2" charset="-122"/>
                <a:cs typeface="+mn-cs"/>
              </a:rPr>
              <a:t>“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边边边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Times New Roman" panose="02020603050405020304"/>
                <a:ea typeface="黑体" panose="02010609060101010101" pitchFamily="2" charset="-122"/>
                <a:cs typeface="+mn-cs"/>
              </a:rPr>
              <a:t>”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或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Times New Roman" panose="02020603050405020304"/>
                <a:ea typeface="黑体" panose="02010609060101010101" pitchFamily="2" charset="-122"/>
                <a:cs typeface="+mn-cs"/>
              </a:rPr>
              <a:t>“</a:t>
            </a: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SSS</a:t>
            </a: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Times New Roman" panose="02020603050405020304"/>
                <a:ea typeface="黑体" panose="02010609060101010101" pitchFamily="2" charset="-122"/>
                <a:cs typeface="+mn-cs"/>
              </a:rPr>
              <a:t>”</a:t>
            </a: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)</a:t>
            </a:r>
            <a:endParaRPr kumimoji="1" lang="en-US" altLang="zh-CN" sz="3200" b="1" kern="1200" cap="none" spc="0" normalizeH="0" baseline="0" noProof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1F497D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1044575" y="3932238"/>
            <a:ext cx="6048375" cy="579438"/>
          </a:xfrm>
          <a:prstGeom prst="rect">
            <a:avLst/>
          </a:prstGeom>
          <a:noFill/>
          <a:ln w="12700" cap="sq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2.   </a:t>
            </a:r>
            <a:r>
              <a:rPr kumimoji="1" lang="zh-CN" altLang="en-US" sz="3200" b="1" kern="1200" cap="none" spc="0" normalizeH="0" baseline="0" noProof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三角形具有稳定性。</a:t>
            </a:r>
            <a:endParaRPr kumimoji="1" lang="zh-CN" altLang="en-US" sz="3200" b="1" kern="1200" cap="none" spc="0" normalizeH="0" baseline="0" noProof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1F497D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ldLvl="0" animBg="1"/>
      <p:bldP spid="51204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7345" name="Rectangle 2"/>
          <p:cNvSpPr/>
          <p:nvPr/>
        </p:nvSpPr>
        <p:spPr>
          <a:xfrm>
            <a:off x="625475" y="60325"/>
            <a:ext cx="1584325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作业：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57347" name="Text Box 3"/>
          <p:cNvSpPr txBox="1"/>
          <p:nvPr/>
        </p:nvSpPr>
        <p:spPr>
          <a:xfrm>
            <a:off x="695325" y="3340100"/>
            <a:ext cx="7920038" cy="3016250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选做题</a:t>
            </a:r>
            <a:endParaRPr lang="zh-CN" altLang="en-US" sz="3200" b="1" dirty="0">
              <a:solidFill>
                <a:srgbClr val="20202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）网上查找一些有关三角形稳定性的例子；</a:t>
            </a:r>
            <a:endParaRPr lang="zh-CN" altLang="en-US" sz="3200" b="1" dirty="0">
              <a:solidFill>
                <a:srgbClr val="20202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）你能否利用本节课的探索方法，找出其它可以使三角形全等的条件。</a:t>
            </a:r>
            <a:endParaRPr lang="zh-CN" altLang="en-US" sz="3200" b="1" dirty="0">
              <a:solidFill>
                <a:srgbClr val="20202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7348" name="Text Box 4"/>
          <p:cNvSpPr txBox="1"/>
          <p:nvPr/>
        </p:nvSpPr>
        <p:spPr>
          <a:xfrm>
            <a:off x="625475" y="903288"/>
            <a:ext cx="8229600" cy="2286000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1. </a:t>
            </a:r>
            <a:r>
              <a:rPr lang="zh-CN" altLang="en-US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必做题 </a:t>
            </a:r>
            <a:endParaRPr lang="zh-CN" altLang="en-US" sz="3200" b="1" dirty="0">
              <a:solidFill>
                <a:srgbClr val="20202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zh-CN" sz="3200" b="1" dirty="0">
                <a:solidFill>
                  <a:srgbClr val="20202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一个四边形的门框，为使其牢固，请用木条加固，你能找出几种方法？最少用几根木条？</a:t>
            </a:r>
            <a:endParaRPr lang="zh-CN" altLang="zh-CN" sz="3200" b="1" dirty="0">
              <a:solidFill>
                <a:srgbClr val="20202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  <p:bldP spid="57348" grpId="0"/>
    </p:bldLst>
  </p:timing>
</p:sld>
</file>

<file path=ppt/theme/theme1.xml><?xml version="1.0" encoding="utf-8"?>
<a:theme xmlns:a="http://schemas.openxmlformats.org/drawingml/2006/main" name="A000120140530A99PPBG">
  <a:themeElements>
    <a:clrScheme name="自定义 1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509E4F"/>
      </a:accent1>
      <a:accent2>
        <a:srgbClr val="A2CA6A"/>
      </a:accent2>
      <a:accent3>
        <a:srgbClr val="D0DA71"/>
      </a:accent3>
      <a:accent4>
        <a:srgbClr val="FCE066"/>
      </a:accent4>
      <a:accent5>
        <a:srgbClr val="3DB195"/>
      </a:accent5>
      <a:accent6>
        <a:srgbClr val="FFC000"/>
      </a:accent6>
      <a:hlink>
        <a:srgbClr val="0070C0"/>
      </a:hlink>
      <a:folHlink>
        <a:srgbClr val="7F7F7F"/>
      </a:folHlink>
    </a:clrScheme>
    <a:fontScheme name="自定义 3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2081</Words>
  <Application>WPS 演示</Application>
  <PresentationFormat>在屏幕上显示</PresentationFormat>
  <Paragraphs>274</Paragraphs>
  <Slides>26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0" baseType="lpstr">
      <vt:lpstr>Arial</vt:lpstr>
      <vt:lpstr>宋体</vt:lpstr>
      <vt:lpstr>Wingdings</vt:lpstr>
      <vt:lpstr>微软雅黑</vt:lpstr>
      <vt:lpstr>Webdings</vt:lpstr>
      <vt:lpstr>Calibri</vt:lpstr>
      <vt:lpstr>黑体</vt:lpstr>
      <vt:lpstr>Times New Roman</vt:lpstr>
      <vt:lpstr>Arial Unicode MS</vt:lpstr>
      <vt:lpstr>Times New Roman</vt:lpstr>
      <vt:lpstr>华文行楷</vt:lpstr>
      <vt:lpstr>Courier New</vt:lpstr>
      <vt:lpstr>A000120140530A99PPBG</vt:lpstr>
      <vt:lpstr>MSPhotoEd.3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你能找到图中的三角形吗？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第一章    整式的乘除</dc:title>
  <dc:creator/>
  <cp:lastModifiedBy>踏雪</cp:lastModifiedBy>
  <cp:revision>43</cp:revision>
  <dcterms:created xsi:type="dcterms:W3CDTF">2012-04-16T07:39:00Z</dcterms:created>
  <dcterms:modified xsi:type="dcterms:W3CDTF">2021-05-23T09:32:46Z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2052-11.1.0.10567</vt:lpwstr>
  </property>
  <property fmtid="{D5CDD505-2E9C-101B-9397-08002B2CF9AE}" pid="3" name="ICV">
    <vt:lpwstr>0D79C07B7D664626A40B040DCC626378</vt:lpwstr>
  </property>
</Properties>
</file>