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93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15" r:id="rId12"/>
    <p:sldId id="305" r:id="rId13"/>
    <p:sldId id="306" r:id="rId14"/>
    <p:sldId id="307" r:id="rId15"/>
    <p:sldId id="308" r:id="rId16"/>
    <p:sldId id="309" r:id="rId17"/>
    <p:sldId id="311" r:id="rId18"/>
    <p:sldId id="312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44E6"/>
    <a:srgbClr val="FFFF00"/>
    <a:srgbClr val="386AF6"/>
    <a:srgbClr val="1751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6" d="100"/>
          <a:sy n="86" d="100"/>
        </p:scale>
        <p:origin x="-1494" y="-78"/>
      </p:cViewPr>
      <p:guideLst>
        <p:guide orient="horz" pos="2160"/>
        <p:guide pos="28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1"/>
          <p:cNvPicPr>
            <a:picLocks noChangeAspect="1"/>
          </p:cNvPicPr>
          <p:nvPr/>
        </p:nvPicPr>
        <p:blipFill>
          <a:blip r:embed="rId2"/>
          <a:srcRect l="53" t="1274" r="-2"/>
          <a:stretch>
            <a:fillRect/>
          </a:stretch>
        </p:blipFill>
        <p:spPr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3" descr="QQ图片201602201157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3888" y="0"/>
            <a:ext cx="895350" cy="6651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3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6"/>
          <p:cNvPicPr>
            <a:picLocks noChangeAspect="1"/>
          </p:cNvPicPr>
          <p:nvPr/>
        </p:nvPicPr>
        <p:blipFill>
          <a:blip r:embed="rId13"/>
          <a:srcRect t="63" r="755" b="1617"/>
          <a:stretch>
            <a:fillRect/>
          </a:stretch>
        </p:blipFill>
        <p:spPr>
          <a:xfrm>
            <a:off x="3175" y="-17462"/>
            <a:ext cx="9140825" cy="6883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3" descr="QQ图片2016022011573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243888" y="0"/>
            <a:ext cx="863600" cy="64135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357505" indent="-357505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3">
            <a:lumMod val="75000"/>
          </a:schemeClr>
        </a:buClr>
        <a:buSzPct val="100000"/>
        <a:buFont typeface="Webdings" panose="05030102010509060703" pitchFamily="18" charset="2"/>
        <a:buChar char=""/>
        <a:defRPr sz="2400" kern="1200" baseline="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1pPr>
      <a:lvl2pPr marL="541655" indent="-285750" algn="just" defTabSz="914400" rtl="0" eaLnBrk="1" latinLnBrk="0" hangingPunct="1">
        <a:spcBef>
          <a:spcPts val="0"/>
        </a:spcBef>
        <a:spcAft>
          <a:spcPts val="0"/>
        </a:spcAft>
        <a:buClr>
          <a:schemeClr val="accent3">
            <a:lumMod val="50000"/>
          </a:schemeClr>
        </a:buClr>
        <a:buFont typeface="Arial" panose="020B0604020202020204" pitchFamily="34" charset="0"/>
        <a:buChar char="•"/>
        <a:defRPr sz="2000" kern="1200" baseline="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3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wmf"/><Relationship Id="rId1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7.wmf"/><Relationship Id="rId1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4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9217" name="副标题 2"/>
          <p:cNvSpPr>
            <a:spLocks noGrp="1"/>
          </p:cNvSpPr>
          <p:nvPr>
            <p:ph type="subTitle" idx="4294967295"/>
          </p:nvPr>
        </p:nvSpPr>
        <p:spPr>
          <a:xfrm>
            <a:off x="1060450" y="1450975"/>
            <a:ext cx="7021513" cy="72072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t" anchorCtr="0"/>
          <a:lstStyle>
            <a:lvl1pPr marL="0" lvl="0" indent="0" algn="ctr">
              <a:buClr>
                <a:srgbClr val="B7C533"/>
              </a:buClr>
              <a:buSzPct val="100000"/>
              <a:buFont typeface="Webdings" panose="05030102010509060703" pitchFamily="18" charset="2"/>
              <a:defRPr/>
            </a:lvl1pPr>
            <a:lvl2pPr marL="457200" lvl="1" indent="-201295" algn="ctr">
              <a:buClr>
                <a:srgbClr val="7A8322"/>
              </a:buClr>
              <a:buSzTx/>
              <a:buFont typeface="Arial" panose="020B0604020202020204" pitchFamily="34" charset="0"/>
              <a:defRPr/>
            </a:lvl2pPr>
            <a:lvl3pPr marL="914400" lvl="2" indent="0" algn="ctr">
              <a:buClrTx/>
              <a:buSzTx/>
              <a:buFont typeface="Arial" panose="020B0604020202020204" pitchFamily="34" charset="0"/>
              <a:defRPr/>
            </a:lvl3pPr>
            <a:lvl4pPr marL="1371600" lvl="3" indent="0" algn="ctr">
              <a:buClrTx/>
              <a:buSzTx/>
              <a:buFont typeface="Arial" panose="020B0604020202020204" pitchFamily="34" charset="0"/>
              <a:defRPr/>
            </a:lvl4pPr>
            <a:lvl5pPr marL="1828800" lvl="4" indent="0" algn="ctr">
              <a:buClrTx/>
              <a:buSzTx/>
              <a:buFont typeface="Arial" panose="020B0604020202020204" pitchFamily="34" charset="0"/>
              <a:defRPr/>
            </a:lvl5pPr>
          </a:lstStyle>
          <a:p>
            <a:pPr marL="357505" lvl="0" indent="-357505" algn="ctr"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第</a:t>
            </a:r>
            <a:r>
              <a:rPr lang="en-US" altLang="zh-CN" sz="4800">
                <a:solidFill>
                  <a:srgbClr val="0A44E6"/>
                </a:solidFill>
                <a:latin typeface="黑体" panose="02010609060101010101" pitchFamily="2" charset="-122"/>
              </a:rPr>
              <a:t>2</a:t>
            </a: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课时</a:t>
            </a:r>
            <a:r>
              <a:rPr lang="en-US" altLang="zh-CN" sz="4800">
                <a:solidFill>
                  <a:srgbClr val="0A44E6"/>
                </a:solidFill>
                <a:latin typeface="黑体" panose="02010609060101010101" pitchFamily="2" charset="-122"/>
              </a:rPr>
              <a:t> </a:t>
            </a: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角边角</a:t>
            </a:r>
            <a:r>
              <a:rPr lang="en-US" altLang="zh-CN" sz="4800">
                <a:solidFill>
                  <a:srgbClr val="0A44E6"/>
                </a:solidFill>
                <a:latin typeface="黑体" panose="02010609060101010101" pitchFamily="2" charset="-122"/>
              </a:rPr>
              <a:t>(ASA)</a:t>
            </a: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与边角边（</a:t>
            </a:r>
            <a:r>
              <a:rPr lang="en-US" altLang="zh-CN" sz="4800">
                <a:solidFill>
                  <a:srgbClr val="0A44E6"/>
                </a:solidFill>
                <a:latin typeface="黑体" panose="02010609060101010101" pitchFamily="2" charset="-122"/>
              </a:rPr>
              <a:t>AAS</a:t>
            </a:r>
            <a:r>
              <a:rPr lang="zh-CN" altLang="en-US" sz="4800">
                <a:solidFill>
                  <a:srgbClr val="0A44E6"/>
                </a:solidFill>
                <a:latin typeface="黑体" panose="02010609060101010101" pitchFamily="2" charset="-122"/>
              </a:rPr>
              <a:t>）</a:t>
            </a:r>
            <a:endParaRPr lang="zh-CN" altLang="en-US" sz="4800" dirty="0">
              <a:solidFill>
                <a:srgbClr val="0A44E6"/>
              </a:solidFill>
              <a:latin typeface="黑体" panose="02010609060101010101" pitchFamily="2" charset="-122"/>
            </a:endParaRPr>
          </a:p>
        </p:txBody>
      </p:sp>
      <p:sp>
        <p:nvSpPr>
          <p:cNvPr id="9218" name="Text Box 6"/>
          <p:cNvSpPr txBox="1"/>
          <p:nvPr/>
        </p:nvSpPr>
        <p:spPr>
          <a:xfrm>
            <a:off x="1239838" y="4730750"/>
            <a:ext cx="4695825" cy="3651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endParaRPr lang="zh-CN" altLang="en-US" dirty="0">
              <a:solidFill>
                <a:srgbClr val="0A44E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9" name="Text Box 8"/>
          <p:cNvSpPr txBox="1"/>
          <p:nvPr/>
        </p:nvSpPr>
        <p:spPr>
          <a:xfrm>
            <a:off x="539750" y="4652963"/>
            <a:ext cx="7991475" cy="3667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endParaRPr lang="zh-CN" altLang="en-US" dirty="0">
              <a:solidFill>
                <a:srgbClr val="0A44E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1" name="Text Box 4"/>
          <p:cNvSpPr txBox="1"/>
          <p:nvPr/>
        </p:nvSpPr>
        <p:spPr>
          <a:xfrm>
            <a:off x="179388" y="188913"/>
            <a:ext cx="230505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情境导入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242" name="Text Box 5"/>
          <p:cNvSpPr txBox="1"/>
          <p:nvPr/>
        </p:nvSpPr>
        <p:spPr>
          <a:xfrm>
            <a:off x="827088" y="1484313"/>
            <a:ext cx="7127875" cy="15541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我们已学过识别两个三角形全等的简便方法是什么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识别三角形全等是不是还有其它方法呢？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Text Box 2"/>
          <p:cNvSpPr txBox="1"/>
          <p:nvPr/>
        </p:nvSpPr>
        <p:spPr>
          <a:xfrm>
            <a:off x="169863" y="368300"/>
            <a:ext cx="230505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情境导入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1266" name="Text Box 4"/>
          <p:cNvSpPr txBox="1"/>
          <p:nvPr/>
        </p:nvSpPr>
        <p:spPr>
          <a:xfrm>
            <a:off x="250825" y="1700213"/>
            <a:ext cx="5976938" cy="25288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有一块三角形纸片撕去了一个角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要去剪一块新的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如果你手头没有测量的仪器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你能保证新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剪的纸片形状、大小和原来的一样吗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11267" name="Group 8"/>
          <p:cNvGrpSpPr/>
          <p:nvPr/>
        </p:nvGrpSpPr>
        <p:grpSpPr>
          <a:xfrm>
            <a:off x="5003800" y="2636838"/>
            <a:ext cx="3887788" cy="2232025"/>
            <a:chOff x="295" y="2024"/>
            <a:chExt cx="2449" cy="1406"/>
          </a:xfrm>
        </p:grpSpPr>
        <p:grpSp>
          <p:nvGrpSpPr>
            <p:cNvPr id="11268" name="Group 9"/>
            <p:cNvGrpSpPr/>
            <p:nvPr/>
          </p:nvGrpSpPr>
          <p:grpSpPr>
            <a:xfrm>
              <a:off x="295" y="2478"/>
              <a:ext cx="1506" cy="914"/>
              <a:chOff x="0" y="2607"/>
              <a:chExt cx="1506" cy="914"/>
            </a:xfrm>
          </p:grpSpPr>
          <p:sp>
            <p:nvSpPr>
              <p:cNvPr id="11269" name="Freeform 10"/>
              <p:cNvSpPr/>
              <p:nvPr/>
            </p:nvSpPr>
            <p:spPr>
              <a:xfrm>
                <a:off x="975" y="2607"/>
                <a:ext cx="531" cy="914"/>
              </a:xfrm>
              <a:custGeom>
                <a:avLst/>
                <a:gdLst/>
                <a:ahLst/>
                <a:cxnLst>
                  <a:cxn ang="0">
                    <a:pos x="147" y="0"/>
                  </a:cxn>
                  <a:cxn ang="0">
                    <a:pos x="0" y="305"/>
                  </a:cxn>
                  <a:cxn ang="0">
                    <a:pos x="147" y="244"/>
                  </a:cxn>
                  <a:cxn ang="0">
                    <a:pos x="74" y="427"/>
                  </a:cxn>
                  <a:cxn ang="0">
                    <a:pos x="520" y="487"/>
                  </a:cxn>
                  <a:cxn ang="0">
                    <a:pos x="147" y="609"/>
                  </a:cxn>
                  <a:cxn ang="0">
                    <a:pos x="446" y="792"/>
                  </a:cxn>
                  <a:cxn ang="0">
                    <a:pos x="147" y="914"/>
                  </a:cxn>
                </a:cxnLst>
                <a:pathLst>
                  <a:path w="324" h="681">
                    <a:moveTo>
                      <a:pt x="90" y="0"/>
                    </a:moveTo>
                    <a:cubicBezTo>
                      <a:pt x="45" y="98"/>
                      <a:pt x="0" y="197"/>
                      <a:pt x="0" y="227"/>
                    </a:cubicBezTo>
                    <a:cubicBezTo>
                      <a:pt x="0" y="257"/>
                      <a:pt x="83" y="167"/>
                      <a:pt x="90" y="182"/>
                    </a:cubicBezTo>
                    <a:cubicBezTo>
                      <a:pt x="97" y="197"/>
                      <a:pt x="7" y="288"/>
                      <a:pt x="45" y="318"/>
                    </a:cubicBezTo>
                    <a:cubicBezTo>
                      <a:pt x="83" y="348"/>
                      <a:pt x="310" y="340"/>
                      <a:pt x="317" y="363"/>
                    </a:cubicBezTo>
                    <a:cubicBezTo>
                      <a:pt x="324" y="386"/>
                      <a:pt x="97" y="416"/>
                      <a:pt x="90" y="454"/>
                    </a:cubicBezTo>
                    <a:cubicBezTo>
                      <a:pt x="83" y="492"/>
                      <a:pt x="272" y="552"/>
                      <a:pt x="272" y="590"/>
                    </a:cubicBezTo>
                    <a:cubicBezTo>
                      <a:pt x="272" y="628"/>
                      <a:pt x="181" y="654"/>
                      <a:pt x="90" y="68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270" name="Line 11"/>
              <p:cNvSpPr/>
              <p:nvPr/>
            </p:nvSpPr>
            <p:spPr>
              <a:xfrm flipV="1">
                <a:off x="0" y="2614"/>
                <a:ext cx="1111" cy="861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271" name="Line 12"/>
              <p:cNvSpPr/>
              <p:nvPr/>
            </p:nvSpPr>
            <p:spPr>
              <a:xfrm>
                <a:off x="0" y="3475"/>
                <a:ext cx="1156" cy="46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11272" name="Group 13"/>
            <p:cNvGrpSpPr/>
            <p:nvPr/>
          </p:nvGrpSpPr>
          <p:grpSpPr>
            <a:xfrm>
              <a:off x="1701" y="2024"/>
              <a:ext cx="1043" cy="1318"/>
              <a:chOff x="1746" y="1933"/>
              <a:chExt cx="1043" cy="1318"/>
            </a:xfrm>
          </p:grpSpPr>
          <p:sp>
            <p:nvSpPr>
              <p:cNvPr id="11273" name="Freeform 14"/>
              <p:cNvSpPr/>
              <p:nvPr/>
            </p:nvSpPr>
            <p:spPr>
              <a:xfrm>
                <a:off x="1746" y="2296"/>
                <a:ext cx="531" cy="914"/>
              </a:xfrm>
              <a:custGeom>
                <a:avLst/>
                <a:gdLst/>
                <a:ahLst/>
                <a:cxnLst>
                  <a:cxn ang="0">
                    <a:pos x="147" y="0"/>
                  </a:cxn>
                  <a:cxn ang="0">
                    <a:pos x="0" y="305"/>
                  </a:cxn>
                  <a:cxn ang="0">
                    <a:pos x="147" y="244"/>
                  </a:cxn>
                  <a:cxn ang="0">
                    <a:pos x="74" y="427"/>
                  </a:cxn>
                  <a:cxn ang="0">
                    <a:pos x="520" y="487"/>
                  </a:cxn>
                  <a:cxn ang="0">
                    <a:pos x="147" y="609"/>
                  </a:cxn>
                  <a:cxn ang="0">
                    <a:pos x="446" y="792"/>
                  </a:cxn>
                  <a:cxn ang="0">
                    <a:pos x="147" y="914"/>
                  </a:cxn>
                </a:cxnLst>
                <a:pathLst>
                  <a:path w="324" h="681">
                    <a:moveTo>
                      <a:pt x="90" y="0"/>
                    </a:moveTo>
                    <a:cubicBezTo>
                      <a:pt x="45" y="98"/>
                      <a:pt x="0" y="197"/>
                      <a:pt x="0" y="227"/>
                    </a:cubicBezTo>
                    <a:cubicBezTo>
                      <a:pt x="0" y="257"/>
                      <a:pt x="83" y="167"/>
                      <a:pt x="90" y="182"/>
                    </a:cubicBezTo>
                    <a:cubicBezTo>
                      <a:pt x="97" y="197"/>
                      <a:pt x="7" y="288"/>
                      <a:pt x="45" y="318"/>
                    </a:cubicBezTo>
                    <a:cubicBezTo>
                      <a:pt x="83" y="348"/>
                      <a:pt x="310" y="340"/>
                      <a:pt x="317" y="363"/>
                    </a:cubicBezTo>
                    <a:cubicBezTo>
                      <a:pt x="324" y="386"/>
                      <a:pt x="97" y="416"/>
                      <a:pt x="90" y="454"/>
                    </a:cubicBezTo>
                    <a:cubicBezTo>
                      <a:pt x="83" y="492"/>
                      <a:pt x="272" y="552"/>
                      <a:pt x="272" y="590"/>
                    </a:cubicBezTo>
                    <a:cubicBezTo>
                      <a:pt x="272" y="628"/>
                      <a:pt x="181" y="654"/>
                      <a:pt x="90" y="68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274" name="Line 15"/>
              <p:cNvSpPr/>
              <p:nvPr/>
            </p:nvSpPr>
            <p:spPr>
              <a:xfrm flipV="1">
                <a:off x="1889" y="1933"/>
                <a:ext cx="491" cy="37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275" name="Line 16"/>
              <p:cNvSpPr/>
              <p:nvPr/>
            </p:nvSpPr>
            <p:spPr>
              <a:xfrm>
                <a:off x="2381" y="1933"/>
                <a:ext cx="408" cy="1316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276" name="Line 17"/>
              <p:cNvSpPr/>
              <p:nvPr/>
            </p:nvSpPr>
            <p:spPr>
              <a:xfrm>
                <a:off x="1928" y="3203"/>
                <a:ext cx="860" cy="4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grpSp>
          <p:nvGrpSpPr>
            <p:cNvPr id="11277" name="Group 18"/>
            <p:cNvGrpSpPr/>
            <p:nvPr/>
          </p:nvGrpSpPr>
          <p:grpSpPr>
            <a:xfrm>
              <a:off x="1292" y="2112"/>
              <a:ext cx="1043" cy="1318"/>
              <a:chOff x="1746" y="1933"/>
              <a:chExt cx="1043" cy="1318"/>
            </a:xfrm>
          </p:grpSpPr>
          <p:sp>
            <p:nvSpPr>
              <p:cNvPr id="11278" name="Freeform 19"/>
              <p:cNvSpPr/>
              <p:nvPr/>
            </p:nvSpPr>
            <p:spPr>
              <a:xfrm>
                <a:off x="1746" y="2296"/>
                <a:ext cx="531" cy="914"/>
              </a:xfrm>
              <a:custGeom>
                <a:avLst/>
                <a:gdLst/>
                <a:ahLst/>
                <a:cxnLst>
                  <a:cxn ang="0">
                    <a:pos x="147" y="0"/>
                  </a:cxn>
                  <a:cxn ang="0">
                    <a:pos x="0" y="305"/>
                  </a:cxn>
                  <a:cxn ang="0">
                    <a:pos x="147" y="244"/>
                  </a:cxn>
                  <a:cxn ang="0">
                    <a:pos x="74" y="427"/>
                  </a:cxn>
                  <a:cxn ang="0">
                    <a:pos x="520" y="487"/>
                  </a:cxn>
                  <a:cxn ang="0">
                    <a:pos x="147" y="609"/>
                  </a:cxn>
                  <a:cxn ang="0">
                    <a:pos x="446" y="792"/>
                  </a:cxn>
                  <a:cxn ang="0">
                    <a:pos x="147" y="914"/>
                  </a:cxn>
                </a:cxnLst>
                <a:pathLst>
                  <a:path w="324" h="681">
                    <a:moveTo>
                      <a:pt x="90" y="0"/>
                    </a:moveTo>
                    <a:cubicBezTo>
                      <a:pt x="45" y="98"/>
                      <a:pt x="0" y="197"/>
                      <a:pt x="0" y="227"/>
                    </a:cubicBezTo>
                    <a:cubicBezTo>
                      <a:pt x="0" y="257"/>
                      <a:pt x="83" y="167"/>
                      <a:pt x="90" y="182"/>
                    </a:cubicBezTo>
                    <a:cubicBezTo>
                      <a:pt x="97" y="197"/>
                      <a:pt x="7" y="288"/>
                      <a:pt x="45" y="318"/>
                    </a:cubicBezTo>
                    <a:cubicBezTo>
                      <a:pt x="83" y="348"/>
                      <a:pt x="310" y="340"/>
                      <a:pt x="317" y="363"/>
                    </a:cubicBezTo>
                    <a:cubicBezTo>
                      <a:pt x="324" y="386"/>
                      <a:pt x="97" y="416"/>
                      <a:pt x="90" y="454"/>
                    </a:cubicBezTo>
                    <a:cubicBezTo>
                      <a:pt x="83" y="492"/>
                      <a:pt x="272" y="552"/>
                      <a:pt x="272" y="590"/>
                    </a:cubicBezTo>
                    <a:cubicBezTo>
                      <a:pt x="272" y="628"/>
                      <a:pt x="181" y="654"/>
                      <a:pt x="90" y="68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1279" name="Line 20"/>
              <p:cNvSpPr/>
              <p:nvPr/>
            </p:nvSpPr>
            <p:spPr>
              <a:xfrm flipV="1">
                <a:off x="1889" y="1933"/>
                <a:ext cx="491" cy="377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280" name="Line 21"/>
              <p:cNvSpPr/>
              <p:nvPr/>
            </p:nvSpPr>
            <p:spPr>
              <a:xfrm>
                <a:off x="2381" y="1933"/>
                <a:ext cx="408" cy="1316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1281" name="Line 22"/>
              <p:cNvSpPr/>
              <p:nvPr/>
            </p:nvSpPr>
            <p:spPr>
              <a:xfrm>
                <a:off x="1928" y="3203"/>
                <a:ext cx="860" cy="4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289" name="Text Box 4"/>
          <p:cNvSpPr txBox="1"/>
          <p:nvPr/>
        </p:nvSpPr>
        <p:spPr>
          <a:xfrm>
            <a:off x="250825" y="292100"/>
            <a:ext cx="2303463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实践探究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2290" name="Rectangle 5"/>
          <p:cNvSpPr/>
          <p:nvPr/>
        </p:nvSpPr>
        <p:spPr>
          <a:xfrm>
            <a:off x="900113" y="1268413"/>
            <a:ext cx="7488237" cy="2041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我们知道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如果给出一个三角形三条边的长度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那么因此得到的三角形都是全等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如果已知一个三角形的两角及一边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那么有几种可能的情况呢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4" name="Rectangle 6"/>
          <p:cNvSpPr/>
          <p:nvPr/>
        </p:nvSpPr>
        <p:spPr>
          <a:xfrm>
            <a:off x="1042988" y="3860800"/>
            <a:ext cx="26352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、角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边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角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6" name="Rectangle 8"/>
          <p:cNvSpPr/>
          <p:nvPr/>
        </p:nvSpPr>
        <p:spPr>
          <a:xfrm>
            <a:off x="4427538" y="3952875"/>
            <a:ext cx="24304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、角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角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边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17" name="Rectangle 9"/>
          <p:cNvSpPr/>
          <p:nvPr/>
        </p:nvSpPr>
        <p:spPr>
          <a:xfrm>
            <a:off x="900113" y="5013325"/>
            <a:ext cx="6767512" cy="5794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每种情况下得到的三角形都全等吗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7416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741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3" name="Text Box 2"/>
          <p:cNvSpPr txBox="1"/>
          <p:nvPr/>
        </p:nvSpPr>
        <p:spPr>
          <a:xfrm>
            <a:off x="0" y="115888"/>
            <a:ext cx="2987675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做一做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14" name="Rectangle 3"/>
          <p:cNvSpPr/>
          <p:nvPr/>
        </p:nvSpPr>
        <p:spPr>
          <a:xfrm>
            <a:off x="2555875" y="434975"/>
            <a:ext cx="26352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、角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边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角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580" name="Text Box 4"/>
          <p:cNvSpPr txBox="1"/>
          <p:nvPr/>
        </p:nvSpPr>
        <p:spPr>
          <a:xfrm>
            <a:off x="250825" y="1052513"/>
            <a:ext cx="8532813" cy="131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若三角形的两个内角分别是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60°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80°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它们所夹的边为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4cm,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你能画出这个三角形吗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5580063" y="2997200"/>
            <a:ext cx="3024187" cy="641350"/>
            <a:chOff x="3424" y="2210"/>
            <a:chExt cx="1905" cy="404"/>
          </a:xfrm>
        </p:grpSpPr>
        <p:sp>
          <p:nvSpPr>
            <p:cNvPr id="13317" name="Line 6"/>
            <p:cNvSpPr/>
            <p:nvPr/>
          </p:nvSpPr>
          <p:spPr>
            <a:xfrm>
              <a:off x="3424" y="2568"/>
              <a:ext cx="190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18" name="Text Box 7"/>
            <p:cNvSpPr txBox="1"/>
            <p:nvPr/>
          </p:nvSpPr>
          <p:spPr>
            <a:xfrm>
              <a:off x="3923" y="2210"/>
              <a:ext cx="1043" cy="404"/>
            </a:xfrm>
            <a:prstGeom prst="rect">
              <a:avLst/>
            </a:prstGeom>
            <a:noFill/>
            <a:ln w="3175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600" dirty="0">
                  <a:latin typeface="Arial" panose="020B0604020202020204" pitchFamily="34" charset="0"/>
                  <a:ea typeface="宋体" panose="02010600030101010101" pitchFamily="2" charset="-122"/>
                </a:rPr>
                <a:t> </a:t>
              </a:r>
              <a:r>
                <a:rPr lang="en-US" altLang="zh-CN" sz="3600">
                  <a:latin typeface="Arial" panose="020B0604020202020204" pitchFamily="34" charset="0"/>
                  <a:ea typeface="宋体" panose="02010600030101010101" pitchFamily="2" charset="-122"/>
                </a:rPr>
                <a:t>2cm</a:t>
              </a:r>
              <a:endParaRPr lang="en-US" altLang="zh-CN" sz="36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395288" y="3060700"/>
            <a:ext cx="2952750" cy="2736850"/>
            <a:chOff x="1111" y="482"/>
            <a:chExt cx="1860" cy="1724"/>
          </a:xfrm>
        </p:grpSpPr>
        <p:sp>
          <p:nvSpPr>
            <p:cNvPr id="13320" name="Line 9"/>
            <p:cNvSpPr/>
            <p:nvPr/>
          </p:nvSpPr>
          <p:spPr>
            <a:xfrm>
              <a:off x="1111" y="2205"/>
              <a:ext cx="1860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1" name="Line 10"/>
            <p:cNvSpPr/>
            <p:nvPr/>
          </p:nvSpPr>
          <p:spPr>
            <a:xfrm flipV="1">
              <a:off x="1112" y="482"/>
              <a:ext cx="1178" cy="17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2" name="Arc 11"/>
            <p:cNvSpPr/>
            <p:nvPr/>
          </p:nvSpPr>
          <p:spPr>
            <a:xfrm>
              <a:off x="1293" y="1933"/>
              <a:ext cx="136" cy="27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3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23" name="Text Box 12"/>
            <p:cNvSpPr txBox="1"/>
            <p:nvPr/>
          </p:nvSpPr>
          <p:spPr>
            <a:xfrm>
              <a:off x="1429" y="1797"/>
              <a:ext cx="68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60°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4" name="Group 13"/>
          <p:cNvGrpSpPr/>
          <p:nvPr/>
        </p:nvGrpSpPr>
        <p:grpSpPr>
          <a:xfrm flipH="1">
            <a:off x="3779838" y="3062288"/>
            <a:ext cx="3097212" cy="2740025"/>
            <a:chOff x="1156" y="482"/>
            <a:chExt cx="1951" cy="1726"/>
          </a:xfrm>
        </p:grpSpPr>
        <p:sp>
          <p:nvSpPr>
            <p:cNvPr id="13325" name="Line 14"/>
            <p:cNvSpPr/>
            <p:nvPr/>
          </p:nvSpPr>
          <p:spPr>
            <a:xfrm flipH="1" flipV="1">
              <a:off x="1156" y="2205"/>
              <a:ext cx="1951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6" name="Line 15"/>
            <p:cNvSpPr/>
            <p:nvPr/>
          </p:nvSpPr>
          <p:spPr>
            <a:xfrm flipH="1" flipV="1">
              <a:off x="2290" y="482"/>
              <a:ext cx="817" cy="17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327" name="Arc 16"/>
            <p:cNvSpPr/>
            <p:nvPr/>
          </p:nvSpPr>
          <p:spPr>
            <a:xfrm flipH="1">
              <a:off x="2880" y="1934"/>
              <a:ext cx="136" cy="27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3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3328" name="Text Box 17"/>
            <p:cNvSpPr txBox="1"/>
            <p:nvPr/>
          </p:nvSpPr>
          <p:spPr>
            <a:xfrm flipH="1">
              <a:off x="2154" y="1843"/>
              <a:ext cx="77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80°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Text Box 2"/>
          <p:cNvSpPr txBox="1"/>
          <p:nvPr/>
        </p:nvSpPr>
        <p:spPr>
          <a:xfrm>
            <a:off x="323850" y="4437063"/>
            <a:ext cx="8820150" cy="8239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你画的三角形与同伴画的一定全等吗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539750" y="908050"/>
            <a:ext cx="2952750" cy="2736850"/>
            <a:chOff x="1111" y="482"/>
            <a:chExt cx="1860" cy="1724"/>
          </a:xfrm>
        </p:grpSpPr>
        <p:sp>
          <p:nvSpPr>
            <p:cNvPr id="14339" name="Line 4"/>
            <p:cNvSpPr/>
            <p:nvPr/>
          </p:nvSpPr>
          <p:spPr>
            <a:xfrm>
              <a:off x="1111" y="2205"/>
              <a:ext cx="1860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0" name="Line 5"/>
            <p:cNvSpPr/>
            <p:nvPr/>
          </p:nvSpPr>
          <p:spPr>
            <a:xfrm flipV="1">
              <a:off x="1112" y="482"/>
              <a:ext cx="1178" cy="17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1" name="Arc 6"/>
            <p:cNvSpPr/>
            <p:nvPr/>
          </p:nvSpPr>
          <p:spPr>
            <a:xfrm>
              <a:off x="1293" y="1933"/>
              <a:ext cx="136" cy="27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3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42" name="Text Box 7"/>
            <p:cNvSpPr txBox="1"/>
            <p:nvPr/>
          </p:nvSpPr>
          <p:spPr>
            <a:xfrm>
              <a:off x="1429" y="1797"/>
              <a:ext cx="68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60°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8"/>
          <p:cNvGrpSpPr/>
          <p:nvPr/>
        </p:nvGrpSpPr>
        <p:grpSpPr>
          <a:xfrm>
            <a:off x="5148263" y="904875"/>
            <a:ext cx="3240087" cy="2740025"/>
            <a:chOff x="3152" y="663"/>
            <a:chExt cx="2041" cy="1726"/>
          </a:xfrm>
        </p:grpSpPr>
        <p:sp>
          <p:nvSpPr>
            <p:cNvPr id="14344" name="Line 9"/>
            <p:cNvSpPr/>
            <p:nvPr/>
          </p:nvSpPr>
          <p:spPr>
            <a:xfrm flipH="1" flipV="1">
              <a:off x="3152" y="2386"/>
              <a:ext cx="1951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5" name="Line 10"/>
            <p:cNvSpPr/>
            <p:nvPr/>
          </p:nvSpPr>
          <p:spPr>
            <a:xfrm flipH="1" flipV="1">
              <a:off x="4286" y="663"/>
              <a:ext cx="817" cy="172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346" name="Arc 11"/>
            <p:cNvSpPr/>
            <p:nvPr/>
          </p:nvSpPr>
          <p:spPr>
            <a:xfrm flipH="1">
              <a:off x="4876" y="2115"/>
              <a:ext cx="136" cy="27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3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47" name="Text Box 12"/>
            <p:cNvSpPr txBox="1"/>
            <p:nvPr/>
          </p:nvSpPr>
          <p:spPr>
            <a:xfrm flipH="1">
              <a:off x="4422" y="2024"/>
              <a:ext cx="77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80°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5613" name="Line 13"/>
          <p:cNvSpPr/>
          <p:nvPr/>
        </p:nvSpPr>
        <p:spPr>
          <a:xfrm>
            <a:off x="4787900" y="1484313"/>
            <a:ext cx="316865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0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c -0.004 -0.01067  -0.018 -0.02133  -0.023 -0.02133  c -0.031 0.0  -0.063 0.16667  -0.063 0.33333  c 0.0 -0.084  -0.016 -0.16667  -0.031 -0.16667  c -0.016 0.0  -0.031 0.084  -0.031 0.16667  c 0.0 -0.04133  -0.008 -0.084  -0.016 -0.084  c -0.008 0.0  -0.016 0.04133  -0.016 0.084  c 0.0 -0.02133  -0.004 -0.04133  -0.008 -0.04133  c -0.004 0.0  -0.008 0.02133  -0.008 0.04133  c 0.0 -0.01067  -0.002 -0.02133  -0.004 -0.02133  c -0.001 0.0  -0.004 0.01067  -0.004 0.02133  c 0.0 -0.00533  -0.001 -0.01067  -0.002 -0.01067  c 0.0 -0.00133  -0.002 0.00533  -0.002 0.01067  c 0.0 -0.00267  0.0 -0.00533  -0.001 -0.00533  c 0.0 0.00133  -0.001 0.00267  -0.001 0.00533  c 0.0 -0.00133  0.0 -0.00267  0.0 -0.004  c -0.001 0.0  -0.001 0.00133  -0.001 0.00267  c -0.001 0.0  -0.001 -0.00133  -0.001 -0.00267  c -0.001 0.0  -0.001 0.00133  -0.001 0.00267  E" pathEditMode="relative" ptsTypes="">
                                      <p:cBhvr>
                                        <p:cTn id="24" dur="30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-0.25 0.0  E" pathEditMode="relative" ptsTypes="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1" name="Rectangle 2"/>
          <p:cNvSpPr/>
          <p:nvPr/>
        </p:nvSpPr>
        <p:spPr>
          <a:xfrm>
            <a:off x="2700338" y="404813"/>
            <a:ext cx="3889375" cy="579437"/>
          </a:xfrm>
          <a:prstGeom prst="rect">
            <a:avLst/>
          </a:prstGeom>
          <a:noFill/>
          <a:ln w="31750">
            <a:noFill/>
          </a:ln>
        </p:spPr>
        <p:txBody>
          <a:bodyPr anchor="t" anchorCtr="0">
            <a:spAutoFit/>
          </a:bodyPr>
          <a:p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、角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角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边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7" name="Text Box 3"/>
          <p:cNvSpPr txBox="1"/>
          <p:nvPr/>
        </p:nvSpPr>
        <p:spPr>
          <a:xfrm>
            <a:off x="107950" y="1196975"/>
            <a:ext cx="8964613" cy="1066800"/>
          </a:xfrm>
          <a:prstGeom prst="rect">
            <a:avLst/>
          </a:prstGeom>
          <a:noFill/>
          <a:ln w="3175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若三角形的两个内角分别是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60°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和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45°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，且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45°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所对的边为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3cm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，你能画出这个三角形吗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?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674688" y="2924175"/>
            <a:ext cx="2952750" cy="2808288"/>
            <a:chOff x="249" y="2205"/>
            <a:chExt cx="1860" cy="1769"/>
          </a:xfrm>
        </p:grpSpPr>
        <p:sp>
          <p:nvSpPr>
            <p:cNvPr id="15364" name="Line 5"/>
            <p:cNvSpPr/>
            <p:nvPr/>
          </p:nvSpPr>
          <p:spPr>
            <a:xfrm>
              <a:off x="249" y="3973"/>
              <a:ext cx="1860" cy="1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5" name="Line 6"/>
            <p:cNvSpPr/>
            <p:nvPr/>
          </p:nvSpPr>
          <p:spPr>
            <a:xfrm flipV="1">
              <a:off x="250" y="2205"/>
              <a:ext cx="997" cy="176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366" name="Arc 7"/>
            <p:cNvSpPr/>
            <p:nvPr/>
          </p:nvSpPr>
          <p:spPr>
            <a:xfrm>
              <a:off x="431" y="3701"/>
              <a:ext cx="136" cy="27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3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367" name="Text Box 8"/>
            <p:cNvSpPr txBox="1"/>
            <p:nvPr/>
          </p:nvSpPr>
          <p:spPr>
            <a:xfrm>
              <a:off x="567" y="3565"/>
              <a:ext cx="68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60°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6633" name="Line 9"/>
          <p:cNvSpPr/>
          <p:nvPr/>
        </p:nvSpPr>
        <p:spPr>
          <a:xfrm>
            <a:off x="2403475" y="3213100"/>
            <a:ext cx="28829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3" name="Group 10"/>
          <p:cNvGrpSpPr/>
          <p:nvPr/>
        </p:nvGrpSpPr>
        <p:grpSpPr>
          <a:xfrm>
            <a:off x="4059238" y="3644900"/>
            <a:ext cx="4113212" cy="2244725"/>
            <a:chOff x="2266" y="2665"/>
            <a:chExt cx="2591" cy="1414"/>
          </a:xfrm>
        </p:grpSpPr>
        <p:grpSp>
          <p:nvGrpSpPr>
            <p:cNvPr id="15370" name="Group 11"/>
            <p:cNvGrpSpPr/>
            <p:nvPr/>
          </p:nvGrpSpPr>
          <p:grpSpPr>
            <a:xfrm>
              <a:off x="2266" y="2665"/>
              <a:ext cx="2591" cy="1414"/>
              <a:chOff x="2266" y="2665"/>
              <a:chExt cx="2591" cy="1414"/>
            </a:xfrm>
          </p:grpSpPr>
          <p:sp>
            <p:nvSpPr>
              <p:cNvPr id="15371" name="Line 12"/>
              <p:cNvSpPr/>
              <p:nvPr/>
            </p:nvSpPr>
            <p:spPr>
              <a:xfrm rot="-413826">
                <a:off x="2352" y="3837"/>
                <a:ext cx="2505" cy="242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372" name="Line 13"/>
              <p:cNvSpPr/>
              <p:nvPr/>
            </p:nvSpPr>
            <p:spPr>
              <a:xfrm rot="-413826" flipV="1">
                <a:off x="2266" y="2665"/>
                <a:ext cx="1469" cy="1237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5373" name="Text Box 14"/>
            <p:cNvSpPr txBox="1"/>
            <p:nvPr/>
          </p:nvSpPr>
          <p:spPr>
            <a:xfrm>
              <a:off x="2653" y="3655"/>
              <a:ext cx="77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45°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374" name="Arc 15"/>
            <p:cNvSpPr/>
            <p:nvPr/>
          </p:nvSpPr>
          <p:spPr>
            <a:xfrm>
              <a:off x="2517" y="3838"/>
              <a:ext cx="91" cy="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539750" y="2852738"/>
            <a:ext cx="2447925" cy="2820987"/>
            <a:chOff x="249" y="2288"/>
            <a:chExt cx="1542" cy="1777"/>
          </a:xfrm>
        </p:grpSpPr>
        <p:sp>
          <p:nvSpPr>
            <p:cNvPr id="16386" name="Line 3"/>
            <p:cNvSpPr/>
            <p:nvPr/>
          </p:nvSpPr>
          <p:spPr>
            <a:xfrm>
              <a:off x="249" y="4056"/>
              <a:ext cx="1542" cy="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87" name="Line 4"/>
            <p:cNvSpPr/>
            <p:nvPr/>
          </p:nvSpPr>
          <p:spPr>
            <a:xfrm flipV="1">
              <a:off x="250" y="2288"/>
              <a:ext cx="842" cy="176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88" name="Arc 5"/>
            <p:cNvSpPr/>
            <p:nvPr/>
          </p:nvSpPr>
          <p:spPr>
            <a:xfrm>
              <a:off x="413" y="3784"/>
              <a:ext cx="115" cy="27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"/>
                </a:cxn>
                <a:cxn ang="0">
                  <a:pos x="0" y="3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6389" name="Text Box 6"/>
            <p:cNvSpPr txBox="1"/>
            <p:nvPr/>
          </p:nvSpPr>
          <p:spPr>
            <a:xfrm>
              <a:off x="536" y="3648"/>
              <a:ext cx="666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60°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7"/>
          <p:cNvGrpSpPr/>
          <p:nvPr/>
        </p:nvGrpSpPr>
        <p:grpSpPr>
          <a:xfrm rot="-224427">
            <a:off x="5651500" y="2492375"/>
            <a:ext cx="2424113" cy="3257550"/>
            <a:chOff x="2177" y="1978"/>
            <a:chExt cx="1527" cy="2052"/>
          </a:xfrm>
        </p:grpSpPr>
        <p:sp>
          <p:nvSpPr>
            <p:cNvPr id="16391" name="Line 8"/>
            <p:cNvSpPr/>
            <p:nvPr/>
          </p:nvSpPr>
          <p:spPr>
            <a:xfrm rot="6847529">
              <a:off x="1243" y="2907"/>
              <a:ext cx="2052" cy="18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92" name="Line 9"/>
            <p:cNvSpPr/>
            <p:nvPr/>
          </p:nvSpPr>
          <p:spPr>
            <a:xfrm rot="6847529" flipV="1">
              <a:off x="2284" y="2423"/>
              <a:ext cx="1539" cy="12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93" name="Text Box 10"/>
            <p:cNvSpPr txBox="1"/>
            <p:nvPr/>
          </p:nvSpPr>
          <p:spPr>
            <a:xfrm rot="7261354">
              <a:off x="2164" y="2584"/>
              <a:ext cx="77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>
                  <a:latin typeface="Arial" panose="020B0604020202020204" pitchFamily="34" charset="0"/>
                  <a:ea typeface="宋体" panose="02010600030101010101" pitchFamily="2" charset="-122"/>
                </a:rPr>
                <a:t>45°</a:t>
              </a:r>
              <a:endParaRPr lang="en-US" altLang="zh-CN" sz="32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4" name="Arc 11"/>
            <p:cNvSpPr/>
            <p:nvPr/>
          </p:nvSpPr>
          <p:spPr>
            <a:xfrm rot="7261354">
              <a:off x="2689" y="2253"/>
              <a:ext cx="91" cy="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7660" name="Line 12"/>
          <p:cNvSpPr/>
          <p:nvPr/>
        </p:nvSpPr>
        <p:spPr>
          <a:xfrm>
            <a:off x="2843213" y="3355975"/>
            <a:ext cx="2447925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6396" name="Text Box 13"/>
          <p:cNvSpPr txBox="1"/>
          <p:nvPr/>
        </p:nvSpPr>
        <p:spPr>
          <a:xfrm>
            <a:off x="107950" y="63500"/>
            <a:ext cx="2665413" cy="701675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行楷" pitchFamily="2" charset="-122"/>
              </a:rPr>
              <a:t>分析：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27662" name="Text Box 14"/>
          <p:cNvSpPr txBox="1"/>
          <p:nvPr/>
        </p:nvSpPr>
        <p:spPr>
          <a:xfrm>
            <a:off x="395288" y="908050"/>
            <a:ext cx="8208962" cy="10668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这里的条件与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中的条件有什么相同点与不同点？你能将它转化为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中的条件吗？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" name="Group 15"/>
          <p:cNvGrpSpPr/>
          <p:nvPr/>
        </p:nvGrpSpPr>
        <p:grpSpPr>
          <a:xfrm>
            <a:off x="4500563" y="5229225"/>
            <a:ext cx="1081087" cy="519113"/>
            <a:chOff x="2835" y="3748"/>
            <a:chExt cx="681" cy="327"/>
          </a:xfrm>
        </p:grpSpPr>
        <p:sp>
          <p:nvSpPr>
            <p:cNvPr id="16399" name="Text Box 16"/>
            <p:cNvSpPr txBox="1"/>
            <p:nvPr/>
          </p:nvSpPr>
          <p:spPr>
            <a:xfrm>
              <a:off x="2835" y="3748"/>
              <a:ext cx="681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latin typeface="Arial" panose="020B0604020202020204" pitchFamily="34" charset="0"/>
                  <a:ea typeface="宋体" panose="02010600030101010101" pitchFamily="2" charset="-122"/>
                </a:rPr>
                <a:t>75°</a:t>
              </a:r>
              <a:endParaRPr lang="en-US" altLang="zh-CN" sz="280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0" name="Arc 17"/>
            <p:cNvSpPr/>
            <p:nvPr/>
          </p:nvSpPr>
          <p:spPr>
            <a:xfrm flipH="1">
              <a:off x="3198" y="3884"/>
              <a:ext cx="90" cy="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62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-0.25 0.0  E" pathEditMode="relative" ptsTypes="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0 0.33372  E" pathEditMode="relative" ptsTypes="">
                                      <p:cBhvr>
                                        <p:cTn id="32" dur="2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53" presetClass="entr" presetSubtype="16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468313" y="1341438"/>
            <a:ext cx="7632700" cy="1311275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两角和它们的夹边对应相等的两个三角形全等，简写成“角边角”或“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ASA”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395288" y="3429000"/>
            <a:ext cx="7993062" cy="1311275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两角和其中一角的对边对应相等的两个三角形全等，简写成“角角边”或“</a:t>
            </a:r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AAS”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图片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70" t="16434" b="3741"/>
          <a:stretch>
            <a:fillRect/>
          </a:stretch>
        </p:blipFill>
        <p:spPr bwMode="auto">
          <a:xfrm>
            <a:off x="5652120" y="3141191"/>
            <a:ext cx="2005534" cy="1836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框 4"/>
          <p:cNvSpPr txBox="1"/>
          <p:nvPr/>
        </p:nvSpPr>
        <p:spPr>
          <a:xfrm>
            <a:off x="1223645" y="1322705"/>
            <a:ext cx="18719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0" dirty="0" smtClean="0">
                <a:solidFill>
                  <a:srgbClr val="00B050"/>
                </a:solidFill>
                <a:latin typeface="华文行楷" pitchFamily="2" charset="-122"/>
                <a:ea typeface="华文行楷" pitchFamily="2" charset="-122"/>
              </a:rPr>
              <a:t>典例讲解</a:t>
            </a:r>
            <a:endParaRPr lang="zh-CN" altLang="en-US" sz="3000" dirty="0">
              <a:solidFill>
                <a:srgbClr val="00B050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2448" y="1989284"/>
            <a:ext cx="75608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700" b="1" dirty="0" smtClean="0"/>
              <a:t>例</a:t>
            </a:r>
            <a:r>
              <a:rPr lang="en-US" altLang="zh-CN" sz="2700" b="1" dirty="0" smtClean="0"/>
              <a:t>  </a:t>
            </a:r>
            <a:r>
              <a:rPr lang="zh-CN" altLang="en-US" sz="2700" b="1" dirty="0" smtClean="0"/>
              <a:t>如图所示</a:t>
            </a:r>
            <a:r>
              <a:rPr lang="en-US" altLang="zh-CN" sz="2700" b="1" dirty="0" smtClean="0"/>
              <a:t>,</a:t>
            </a:r>
            <a:r>
              <a:rPr lang="zh-CN" altLang="en-US" sz="2700" b="1" dirty="0" smtClean="0"/>
              <a:t>在</a:t>
            </a:r>
            <a:r>
              <a:rPr lang="zh-CN" altLang="en-US" sz="27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△</a:t>
            </a:r>
            <a:r>
              <a:rPr lang="en-US" altLang="zh-CN" sz="2700" b="1" dirty="0" smtClean="0"/>
              <a:t>ABC</a:t>
            </a:r>
            <a:r>
              <a:rPr lang="zh-CN" altLang="en-US" sz="2700" b="1" dirty="0" smtClean="0"/>
              <a:t>中</a:t>
            </a:r>
            <a:r>
              <a:rPr lang="en-US" altLang="zh-CN" sz="2700" b="1" dirty="0" smtClean="0"/>
              <a:t>,</a:t>
            </a:r>
            <a:r>
              <a:rPr lang="zh-CN" altLang="en-US" sz="2700" b="1" dirty="0" smtClean="0"/>
              <a:t>∠</a:t>
            </a:r>
            <a:r>
              <a:rPr lang="en-US" altLang="zh-CN" sz="2700" b="1" dirty="0" smtClean="0"/>
              <a:t>B=</a:t>
            </a:r>
            <a:r>
              <a:rPr lang="zh-CN" altLang="en-US" sz="2700" b="1" dirty="0" smtClean="0"/>
              <a:t>∠</a:t>
            </a:r>
            <a:r>
              <a:rPr lang="en-US" altLang="zh-CN" sz="2700" b="1" dirty="0" smtClean="0"/>
              <a:t>C,AD</a:t>
            </a:r>
            <a:r>
              <a:rPr lang="zh-CN" altLang="en-US" sz="2700" b="1" dirty="0" smtClean="0"/>
              <a:t>是∠</a:t>
            </a:r>
            <a:r>
              <a:rPr lang="en-US" altLang="zh-CN" sz="2700" b="1" dirty="0" smtClean="0"/>
              <a:t>BAC</a:t>
            </a:r>
            <a:r>
              <a:rPr lang="zh-CN" altLang="en-US" sz="2700" b="1" dirty="0" smtClean="0"/>
              <a:t>的角平分线</a:t>
            </a:r>
            <a:r>
              <a:rPr lang="en-US" altLang="zh-CN" sz="2700" b="1" dirty="0" smtClean="0"/>
              <a:t>,</a:t>
            </a:r>
            <a:r>
              <a:rPr lang="zh-CN" altLang="en-US" sz="2700" b="1" dirty="0" smtClean="0"/>
              <a:t>那么</a:t>
            </a:r>
            <a:r>
              <a:rPr lang="en-US" altLang="zh-CN" sz="2700" b="1" dirty="0" smtClean="0"/>
              <a:t>AB=AC</a:t>
            </a:r>
            <a:r>
              <a:rPr lang="zh-CN" altLang="en-US" sz="2700" b="1" dirty="0" smtClean="0"/>
              <a:t>吗</a:t>
            </a:r>
            <a:r>
              <a:rPr lang="en-US" altLang="zh-CN" sz="2700" b="1" dirty="0" smtClean="0"/>
              <a:t>?</a:t>
            </a:r>
            <a:r>
              <a:rPr lang="zh-CN" altLang="en-US" sz="2700" b="1" dirty="0" smtClean="0"/>
              <a:t>为什么</a:t>
            </a:r>
            <a:r>
              <a:rPr lang="en-US" altLang="zh-CN" sz="2700" b="1" dirty="0" smtClean="0"/>
              <a:t>?</a:t>
            </a:r>
            <a:endParaRPr lang="zh-CN" altLang="en-US" sz="2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457" name="Text Box 2"/>
          <p:cNvSpPr txBox="1"/>
          <p:nvPr/>
        </p:nvSpPr>
        <p:spPr>
          <a:xfrm>
            <a:off x="-36512" y="0"/>
            <a:ext cx="3743325" cy="701675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巩固提高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58" name="Text Box 3"/>
          <p:cNvSpPr txBox="1"/>
          <p:nvPr/>
        </p:nvSpPr>
        <p:spPr>
          <a:xfrm>
            <a:off x="271780" y="884555"/>
            <a:ext cx="7164388" cy="579438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、完成下列推理过程：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4" name="Text Box 4"/>
          <p:cNvSpPr txBox="1"/>
          <p:nvPr/>
        </p:nvSpPr>
        <p:spPr>
          <a:xfrm>
            <a:off x="250825" y="1874838"/>
            <a:ext cx="6553200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在△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和△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DCB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中，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271963" y="2932113"/>
            <a:ext cx="4495300" cy="1581150"/>
            <a:chOff x="1545" y="2253"/>
            <a:chExt cx="2877" cy="996"/>
          </a:xfrm>
        </p:grpSpPr>
        <p:graphicFrame>
          <p:nvGraphicFramePr>
            <p:cNvPr id="19461" name="Object 6"/>
            <p:cNvGraphicFramePr/>
            <p:nvPr/>
          </p:nvGraphicFramePr>
          <p:xfrm>
            <a:off x="2056" y="2465"/>
            <a:ext cx="539" cy="7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" imgW="165100" imgH="215900" progId="Equation.3">
                    <p:embed/>
                  </p:oleObj>
                </mc:Choice>
                <mc:Fallback>
                  <p:oleObj name="" r:id="rId1" imgW="165100" imgH="21590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0000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056" y="2465"/>
                          <a:ext cx="539" cy="70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462" name="Rectangle 7"/>
            <p:cNvSpPr/>
            <p:nvPr/>
          </p:nvSpPr>
          <p:spPr>
            <a:xfrm>
              <a:off x="2290" y="2253"/>
              <a:ext cx="1921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∠</a:t>
              </a: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ABC=∠DCB</a:t>
              </a:r>
              <a:endParaRPr lang="en-US" altLang="zh-CN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3" name="Text Box 8"/>
            <p:cNvSpPr txBox="1"/>
            <p:nvPr/>
          </p:nvSpPr>
          <p:spPr>
            <a:xfrm>
              <a:off x="1545" y="2523"/>
              <a:ext cx="2877" cy="368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∵        </a:t>
              </a:r>
              <a:r>
                <a:rPr lang="en-US" altLang="zh-CN" sz="3200" b="1">
                  <a:latin typeface="Arial" panose="020B0604020202020204" pitchFamily="34" charset="0"/>
                  <a:ea typeface="宋体" panose="02010600030101010101" pitchFamily="2" charset="-122"/>
                </a:rPr>
                <a:t>BC=CB</a:t>
              </a:r>
              <a:endParaRPr lang="en-US" altLang="zh-CN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64" name="Line 9"/>
            <p:cNvSpPr/>
            <p:nvPr/>
          </p:nvSpPr>
          <p:spPr>
            <a:xfrm>
              <a:off x="2336" y="3249"/>
              <a:ext cx="204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30730" name="Text Box 10"/>
          <p:cNvSpPr txBox="1"/>
          <p:nvPr/>
        </p:nvSpPr>
        <p:spPr>
          <a:xfrm>
            <a:off x="431800" y="5141913"/>
            <a:ext cx="7632700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∴△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ABC≌△DCB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        ）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1" name="Text Box 11"/>
          <p:cNvSpPr txBox="1"/>
          <p:nvPr/>
        </p:nvSpPr>
        <p:spPr>
          <a:xfrm>
            <a:off x="4211638" y="5157788"/>
            <a:ext cx="1655762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ASA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7" name="Line 12"/>
          <p:cNvSpPr/>
          <p:nvPr/>
        </p:nvSpPr>
        <p:spPr>
          <a:xfrm>
            <a:off x="5689600" y="4587875"/>
            <a:ext cx="2951163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8" name="Line 13"/>
          <p:cNvSpPr/>
          <p:nvPr/>
        </p:nvSpPr>
        <p:spPr>
          <a:xfrm flipV="1">
            <a:off x="5689600" y="2716213"/>
            <a:ext cx="431800" cy="18716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69" name="Line 14"/>
          <p:cNvSpPr/>
          <p:nvPr/>
        </p:nvSpPr>
        <p:spPr>
          <a:xfrm rot="-1696620" flipV="1">
            <a:off x="8137525" y="2716213"/>
            <a:ext cx="431800" cy="18716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0" name="Line 15"/>
          <p:cNvSpPr/>
          <p:nvPr/>
        </p:nvSpPr>
        <p:spPr>
          <a:xfrm flipV="1">
            <a:off x="5678170" y="2706688"/>
            <a:ext cx="2447925" cy="18716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1" name="Line 16"/>
          <p:cNvSpPr/>
          <p:nvPr/>
        </p:nvSpPr>
        <p:spPr>
          <a:xfrm flipH="1" flipV="1">
            <a:off x="6121400" y="2716213"/>
            <a:ext cx="2519363" cy="18716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2" name="Text Box 17"/>
          <p:cNvSpPr txBox="1"/>
          <p:nvPr/>
        </p:nvSpPr>
        <p:spPr>
          <a:xfrm>
            <a:off x="5689600" y="2211388"/>
            <a:ext cx="576263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3" name="Text Box 18"/>
          <p:cNvSpPr txBox="1"/>
          <p:nvPr/>
        </p:nvSpPr>
        <p:spPr>
          <a:xfrm>
            <a:off x="5184775" y="4300538"/>
            <a:ext cx="431800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4" name="Text Box 19"/>
          <p:cNvSpPr txBox="1"/>
          <p:nvPr/>
        </p:nvSpPr>
        <p:spPr>
          <a:xfrm>
            <a:off x="8640763" y="4300538"/>
            <a:ext cx="503237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5" name="Text Box 20"/>
          <p:cNvSpPr txBox="1"/>
          <p:nvPr/>
        </p:nvSpPr>
        <p:spPr>
          <a:xfrm>
            <a:off x="8064500" y="2211388"/>
            <a:ext cx="504825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6" name="Text Box 21"/>
          <p:cNvSpPr txBox="1"/>
          <p:nvPr/>
        </p:nvSpPr>
        <p:spPr>
          <a:xfrm>
            <a:off x="6911975" y="3508375"/>
            <a:ext cx="720725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22"/>
          <p:cNvGrpSpPr/>
          <p:nvPr/>
        </p:nvGrpSpPr>
        <p:grpSpPr>
          <a:xfrm>
            <a:off x="5940425" y="2924175"/>
            <a:ext cx="2376488" cy="1744663"/>
            <a:chOff x="3742" y="1842"/>
            <a:chExt cx="1497" cy="1099"/>
          </a:xfrm>
        </p:grpSpPr>
        <p:sp>
          <p:nvSpPr>
            <p:cNvPr id="19478" name="Arc 23"/>
            <p:cNvSpPr/>
            <p:nvPr/>
          </p:nvSpPr>
          <p:spPr>
            <a:xfrm>
              <a:off x="3742" y="2750"/>
              <a:ext cx="45" cy="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79" name="Arc 24"/>
            <p:cNvSpPr/>
            <p:nvPr/>
          </p:nvSpPr>
          <p:spPr>
            <a:xfrm flipH="1">
              <a:off x="5193" y="2750"/>
              <a:ext cx="46" cy="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80" name="Arc 25"/>
            <p:cNvSpPr/>
            <p:nvPr/>
          </p:nvSpPr>
          <p:spPr>
            <a:xfrm rot="3849440">
              <a:off x="3875" y="1795"/>
              <a:ext cx="91" cy="1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0"/>
                </a:cxn>
              </a:cxnLst>
              <a:pathLst>
                <a:path w="27818" h="43200" fill="none">
                  <a:moveTo>
                    <a:pt x="6217" y="0"/>
                  </a:moveTo>
                  <a:cubicBezTo>
                    <a:pt x="18147" y="0"/>
                    <a:pt x="27818" y="9670"/>
                    <a:pt x="27818" y="21600"/>
                  </a:cubicBezTo>
                  <a:cubicBezTo>
                    <a:pt x="27818" y="33529"/>
                    <a:pt x="18147" y="43200"/>
                    <a:pt x="6218" y="43200"/>
                  </a:cubicBezTo>
                  <a:cubicBezTo>
                    <a:pt x="4111" y="43200"/>
                    <a:pt x="2017" y="42891"/>
                    <a:pt x="0" y="42285"/>
                  </a:cubicBezTo>
                </a:path>
                <a:path w="27818" h="43200" stroke="0">
                  <a:moveTo>
                    <a:pt x="6217" y="0"/>
                  </a:moveTo>
                  <a:cubicBezTo>
                    <a:pt x="18147" y="0"/>
                    <a:pt x="27818" y="9670"/>
                    <a:pt x="27818" y="21600"/>
                  </a:cubicBezTo>
                  <a:cubicBezTo>
                    <a:pt x="27818" y="33529"/>
                    <a:pt x="18147" y="43200"/>
                    <a:pt x="6218" y="43200"/>
                  </a:cubicBezTo>
                  <a:cubicBezTo>
                    <a:pt x="4111" y="43200"/>
                    <a:pt x="2017" y="42891"/>
                    <a:pt x="0" y="42285"/>
                  </a:cubicBezTo>
                  <a:lnTo>
                    <a:pt x="6218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81" name="Arc 26"/>
            <p:cNvSpPr/>
            <p:nvPr/>
          </p:nvSpPr>
          <p:spPr>
            <a:xfrm rot="6969668">
              <a:off x="5009" y="1795"/>
              <a:ext cx="91" cy="1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0"/>
                </a:cxn>
              </a:cxnLst>
              <a:pathLst>
                <a:path w="27818" h="43200" fill="none">
                  <a:moveTo>
                    <a:pt x="6217" y="0"/>
                  </a:moveTo>
                  <a:cubicBezTo>
                    <a:pt x="18147" y="0"/>
                    <a:pt x="27818" y="9670"/>
                    <a:pt x="27818" y="21600"/>
                  </a:cubicBezTo>
                  <a:cubicBezTo>
                    <a:pt x="27818" y="33529"/>
                    <a:pt x="18147" y="43200"/>
                    <a:pt x="6218" y="43200"/>
                  </a:cubicBezTo>
                  <a:cubicBezTo>
                    <a:pt x="4111" y="43200"/>
                    <a:pt x="2017" y="42891"/>
                    <a:pt x="0" y="42285"/>
                  </a:cubicBezTo>
                </a:path>
                <a:path w="27818" h="43200" stroke="0">
                  <a:moveTo>
                    <a:pt x="6217" y="0"/>
                  </a:moveTo>
                  <a:cubicBezTo>
                    <a:pt x="18147" y="0"/>
                    <a:pt x="27818" y="9670"/>
                    <a:pt x="27818" y="21600"/>
                  </a:cubicBezTo>
                  <a:cubicBezTo>
                    <a:pt x="27818" y="33529"/>
                    <a:pt x="18147" y="43200"/>
                    <a:pt x="6218" y="43200"/>
                  </a:cubicBezTo>
                  <a:cubicBezTo>
                    <a:pt x="4111" y="43200"/>
                    <a:pt x="2017" y="42891"/>
                    <a:pt x="0" y="42285"/>
                  </a:cubicBezTo>
                  <a:lnTo>
                    <a:pt x="6218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82" name="Text Box 27"/>
            <p:cNvSpPr txBox="1"/>
            <p:nvPr/>
          </p:nvSpPr>
          <p:spPr>
            <a:xfrm>
              <a:off x="3787" y="2614"/>
              <a:ext cx="272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3" name="Text Box 28"/>
            <p:cNvSpPr txBox="1"/>
            <p:nvPr/>
          </p:nvSpPr>
          <p:spPr>
            <a:xfrm>
              <a:off x="4967" y="2614"/>
              <a:ext cx="227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4" name="Text Box 29"/>
            <p:cNvSpPr txBox="1"/>
            <p:nvPr/>
          </p:nvSpPr>
          <p:spPr>
            <a:xfrm>
              <a:off x="3787" y="1878"/>
              <a:ext cx="272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485" name="Text Box 30"/>
            <p:cNvSpPr txBox="1"/>
            <p:nvPr/>
          </p:nvSpPr>
          <p:spPr>
            <a:xfrm>
              <a:off x="4921" y="1888"/>
              <a:ext cx="227" cy="327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0751" name="Text Box 31"/>
          <p:cNvSpPr txBox="1"/>
          <p:nvPr/>
        </p:nvSpPr>
        <p:spPr>
          <a:xfrm>
            <a:off x="3060700" y="3500438"/>
            <a:ext cx="3455988" cy="7620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（        ） </a:t>
            </a:r>
            <a:endParaRPr lang="zh-CN" altLang="en-US" sz="4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52" name="Text Box 32"/>
          <p:cNvSpPr txBox="1"/>
          <p:nvPr/>
        </p:nvSpPr>
        <p:spPr>
          <a:xfrm>
            <a:off x="3392170" y="3559175"/>
            <a:ext cx="2252980" cy="583565"/>
          </a:xfrm>
          <a:prstGeom prst="rect">
            <a:avLst/>
          </a:prstGeom>
          <a:noFill/>
          <a:ln w="38100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公共边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53" name="Text Box 33"/>
          <p:cNvSpPr txBox="1"/>
          <p:nvPr/>
        </p:nvSpPr>
        <p:spPr>
          <a:xfrm>
            <a:off x="1403350" y="3922395"/>
            <a:ext cx="2808288" cy="579438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∠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2=∠1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54" name="Text Box 34"/>
          <p:cNvSpPr txBox="1"/>
          <p:nvPr/>
        </p:nvSpPr>
        <p:spPr>
          <a:xfrm>
            <a:off x="3889375" y="5921375"/>
            <a:ext cx="1727200" cy="1309688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30" grpId="0"/>
      <p:bldP spid="30731" grpId="0"/>
      <p:bldP spid="30731" grpId="1"/>
      <p:bldP spid="30751" grpId="0"/>
      <p:bldP spid="30752" grpId="0"/>
      <p:bldP spid="30753" grpId="0"/>
      <p:bldP spid="30753" grpId="1"/>
      <p:bldP spid="307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2" name="Text Box 3"/>
          <p:cNvSpPr txBox="1"/>
          <p:nvPr/>
        </p:nvSpPr>
        <p:spPr>
          <a:xfrm>
            <a:off x="395288" y="765175"/>
            <a:ext cx="8351837" cy="132207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en-US" altLang="zh-CN" sz="48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48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如图，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是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的中点，∠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A=∠B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，△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AOC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与△</a:t>
            </a:r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BOD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全等吗？为什么？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4427538" y="2924175"/>
            <a:ext cx="4464050" cy="2881313"/>
            <a:chOff x="2835" y="2432"/>
            <a:chExt cx="2812" cy="1815"/>
          </a:xfrm>
        </p:grpSpPr>
        <p:sp>
          <p:nvSpPr>
            <p:cNvPr id="20484" name="Line 5"/>
            <p:cNvSpPr/>
            <p:nvPr/>
          </p:nvSpPr>
          <p:spPr>
            <a:xfrm>
              <a:off x="3016" y="3385"/>
              <a:ext cx="2495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85" name="Line 6"/>
            <p:cNvSpPr/>
            <p:nvPr/>
          </p:nvSpPr>
          <p:spPr>
            <a:xfrm>
              <a:off x="3243" y="2750"/>
              <a:ext cx="2041" cy="127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86" name="Line 7"/>
            <p:cNvSpPr/>
            <p:nvPr/>
          </p:nvSpPr>
          <p:spPr>
            <a:xfrm flipV="1">
              <a:off x="3016" y="2750"/>
              <a:ext cx="227" cy="63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87" name="Line 8"/>
            <p:cNvSpPr/>
            <p:nvPr/>
          </p:nvSpPr>
          <p:spPr>
            <a:xfrm flipV="1">
              <a:off x="5284" y="3385"/>
              <a:ext cx="227" cy="63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0488" name="Text Box 9"/>
            <p:cNvSpPr txBox="1"/>
            <p:nvPr/>
          </p:nvSpPr>
          <p:spPr>
            <a:xfrm>
              <a:off x="2835" y="3339"/>
              <a:ext cx="363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89" name="Text Box 10"/>
            <p:cNvSpPr txBox="1"/>
            <p:nvPr/>
          </p:nvSpPr>
          <p:spPr>
            <a:xfrm>
              <a:off x="5329" y="3067"/>
              <a:ext cx="272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0" name="Text Box 11"/>
            <p:cNvSpPr txBox="1"/>
            <p:nvPr/>
          </p:nvSpPr>
          <p:spPr>
            <a:xfrm>
              <a:off x="3152" y="2432"/>
              <a:ext cx="363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C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1" name="Text Box 12"/>
            <p:cNvSpPr txBox="1"/>
            <p:nvPr/>
          </p:nvSpPr>
          <p:spPr>
            <a:xfrm>
              <a:off x="5284" y="3882"/>
              <a:ext cx="363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D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0492" name="Text Box 13"/>
            <p:cNvSpPr txBox="1"/>
            <p:nvPr/>
          </p:nvSpPr>
          <p:spPr>
            <a:xfrm>
              <a:off x="4150" y="3020"/>
              <a:ext cx="318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1758" name="Text Box 14"/>
          <p:cNvSpPr txBox="1"/>
          <p:nvPr/>
        </p:nvSpPr>
        <p:spPr>
          <a:xfrm>
            <a:off x="395288" y="2852738"/>
            <a:ext cx="3816350" cy="1554162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华文行楷" pitchFamily="2" charset="-122"/>
              </a:rPr>
              <a:t>我的思考过程如下：两角与夹边对应相等</a:t>
            </a:r>
            <a:endParaRPr lang="zh-CN" altLang="en-US" sz="3200" b="1" dirty="0"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31759" name="Text Box 15"/>
          <p:cNvSpPr txBox="1"/>
          <p:nvPr/>
        </p:nvSpPr>
        <p:spPr>
          <a:xfrm>
            <a:off x="250825" y="4941888"/>
            <a:ext cx="4752975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∴△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AOC≌△BOD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60" name="Arc 16"/>
          <p:cNvSpPr/>
          <p:nvPr/>
        </p:nvSpPr>
        <p:spPr>
          <a:xfrm flipH="1">
            <a:off x="6300788" y="4221163"/>
            <a:ext cx="71437" cy="215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36261" y="2158000"/>
              </a:cxn>
              <a:cxn ang="0">
                <a:pos x="0" y="2158000"/>
              </a:cxn>
            </a:cxnLst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1761" name="Arc 17"/>
          <p:cNvSpPr/>
          <p:nvPr/>
        </p:nvSpPr>
        <p:spPr>
          <a:xfrm flipV="1">
            <a:off x="7019925" y="4437063"/>
            <a:ext cx="73025" cy="2159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46882" y="2158000"/>
              </a:cxn>
              <a:cxn ang="0">
                <a:pos x="0" y="2158000"/>
              </a:cxn>
            </a:cxnLst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3" name="Group 18"/>
          <p:cNvGrpSpPr/>
          <p:nvPr/>
        </p:nvGrpSpPr>
        <p:grpSpPr>
          <a:xfrm>
            <a:off x="8459788" y="4437063"/>
            <a:ext cx="144462" cy="215900"/>
            <a:chOff x="5329" y="2795"/>
            <a:chExt cx="91" cy="136"/>
          </a:xfrm>
        </p:grpSpPr>
        <p:sp>
          <p:nvSpPr>
            <p:cNvPr id="20498" name="Arc 19"/>
            <p:cNvSpPr/>
            <p:nvPr/>
          </p:nvSpPr>
          <p:spPr>
            <a:xfrm flipH="1" flipV="1">
              <a:off x="5329" y="2795"/>
              <a:ext cx="91" cy="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9" name="Arc 20"/>
            <p:cNvSpPr/>
            <p:nvPr/>
          </p:nvSpPr>
          <p:spPr>
            <a:xfrm flipH="1" flipV="1">
              <a:off x="5375" y="2795"/>
              <a:ext cx="45" cy="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" name="Group 21"/>
          <p:cNvGrpSpPr/>
          <p:nvPr/>
        </p:nvGrpSpPr>
        <p:grpSpPr>
          <a:xfrm>
            <a:off x="4787900" y="4221163"/>
            <a:ext cx="215900" cy="215900"/>
            <a:chOff x="3016" y="2659"/>
            <a:chExt cx="136" cy="136"/>
          </a:xfrm>
        </p:grpSpPr>
        <p:sp>
          <p:nvSpPr>
            <p:cNvPr id="20501" name="Arc 22"/>
            <p:cNvSpPr/>
            <p:nvPr/>
          </p:nvSpPr>
          <p:spPr>
            <a:xfrm>
              <a:off x="3016" y="2704"/>
              <a:ext cx="91" cy="9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2" name="Arc 23"/>
            <p:cNvSpPr/>
            <p:nvPr/>
          </p:nvSpPr>
          <p:spPr>
            <a:xfrm>
              <a:off x="3016" y="2659"/>
              <a:ext cx="136" cy="1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0" y="1"/>
                </a:cxn>
              </a:cxnLst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1768" name="Line 24"/>
          <p:cNvSpPr/>
          <p:nvPr/>
        </p:nvSpPr>
        <p:spPr>
          <a:xfrm>
            <a:off x="5580063" y="4365625"/>
            <a:ext cx="0" cy="14287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1769" name="Line 25"/>
          <p:cNvSpPr/>
          <p:nvPr/>
        </p:nvSpPr>
        <p:spPr>
          <a:xfrm>
            <a:off x="7740650" y="4365625"/>
            <a:ext cx="0" cy="14287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17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76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8" grpId="0"/>
      <p:bldP spid="31759" grpId="0"/>
      <p:bldP spid="31760" grpId="0" bldLvl="0" animBg="1"/>
      <p:bldP spid="3176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5" name="Text Box 2"/>
          <p:cNvSpPr txBox="1"/>
          <p:nvPr/>
        </p:nvSpPr>
        <p:spPr>
          <a:xfrm>
            <a:off x="611188" y="836613"/>
            <a:ext cx="7165975" cy="10668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﹑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请在下列空格中填上适当的条件，使△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ABC≌△DEF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Text Box 3"/>
          <p:cNvSpPr txBox="1"/>
          <p:nvPr/>
        </p:nvSpPr>
        <p:spPr>
          <a:xfrm>
            <a:off x="611188" y="1773238"/>
            <a:ext cx="5832475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在△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ABC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和△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DEF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中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34925" y="3138488"/>
            <a:ext cx="3887788" cy="1658937"/>
            <a:chOff x="1746" y="2205"/>
            <a:chExt cx="2449" cy="1045"/>
          </a:xfrm>
        </p:grpSpPr>
        <p:graphicFrame>
          <p:nvGraphicFramePr>
            <p:cNvPr id="21508" name="Object 5"/>
            <p:cNvGraphicFramePr/>
            <p:nvPr/>
          </p:nvGraphicFramePr>
          <p:xfrm>
            <a:off x="2200" y="2205"/>
            <a:ext cx="272" cy="104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215900" imgH="291465" progId="Equation.3">
                    <p:embed/>
                  </p:oleObj>
                </mc:Choice>
                <mc:Fallback>
                  <p:oleObj name="" r:id="rId1" imgW="215900" imgH="291465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>
                          <a:clrChange>
                            <a:clrFrom>
                              <a:srgbClr val="000000"/>
                            </a:clrFrom>
                            <a:clrTo>
                              <a:srgbClr val="000000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200" y="2205"/>
                          <a:ext cx="272" cy="104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1509" name="Text Box 6"/>
            <p:cNvSpPr txBox="1"/>
            <p:nvPr/>
          </p:nvSpPr>
          <p:spPr>
            <a:xfrm>
              <a:off x="1746" y="2387"/>
              <a:ext cx="499" cy="480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4400" b="1" dirty="0">
                  <a:latin typeface="Arial" panose="020B0604020202020204" pitchFamily="34" charset="0"/>
                  <a:ea typeface="宋体" panose="02010600030101010101" pitchFamily="2" charset="-122"/>
                </a:rPr>
                <a:t>∵</a:t>
              </a:r>
              <a:endPara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1510" name="Line 7"/>
            <p:cNvSpPr/>
            <p:nvPr/>
          </p:nvSpPr>
          <p:spPr>
            <a:xfrm>
              <a:off x="2381" y="2432"/>
              <a:ext cx="1814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sp>
        <p:sp>
          <p:nvSpPr>
            <p:cNvPr id="21511" name="Line 8"/>
            <p:cNvSpPr/>
            <p:nvPr/>
          </p:nvSpPr>
          <p:spPr>
            <a:xfrm>
              <a:off x="2381" y="2840"/>
              <a:ext cx="1814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sp>
        <p:sp>
          <p:nvSpPr>
            <p:cNvPr id="21512" name="Line 9"/>
            <p:cNvSpPr/>
            <p:nvPr/>
          </p:nvSpPr>
          <p:spPr>
            <a:xfrm>
              <a:off x="2381" y="3249"/>
              <a:ext cx="1814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sp>
      </p:grpSp>
      <p:sp>
        <p:nvSpPr>
          <p:cNvPr id="32778" name="Text Box 10"/>
          <p:cNvSpPr txBox="1"/>
          <p:nvPr/>
        </p:nvSpPr>
        <p:spPr>
          <a:xfrm>
            <a:off x="544513" y="5103813"/>
            <a:ext cx="7489825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∴△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ABC ≌△DEF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ASA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）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11"/>
          <p:cNvGrpSpPr/>
          <p:nvPr/>
        </p:nvGrpSpPr>
        <p:grpSpPr>
          <a:xfrm>
            <a:off x="4751388" y="2276475"/>
            <a:ext cx="4392612" cy="2738438"/>
            <a:chOff x="2744" y="1434"/>
            <a:chExt cx="2767" cy="1725"/>
          </a:xfrm>
        </p:grpSpPr>
        <p:grpSp>
          <p:nvGrpSpPr>
            <p:cNvPr id="21515" name="Group 12"/>
            <p:cNvGrpSpPr/>
            <p:nvPr/>
          </p:nvGrpSpPr>
          <p:grpSpPr>
            <a:xfrm>
              <a:off x="2744" y="1434"/>
              <a:ext cx="2587" cy="1725"/>
              <a:chOff x="3061" y="1480"/>
              <a:chExt cx="2587" cy="1725"/>
            </a:xfrm>
          </p:grpSpPr>
          <p:sp>
            <p:nvSpPr>
              <p:cNvPr id="21516" name="Line 13"/>
              <p:cNvSpPr/>
              <p:nvPr/>
            </p:nvSpPr>
            <p:spPr>
              <a:xfrm>
                <a:off x="3198" y="2840"/>
                <a:ext cx="2449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1517" name="Line 14"/>
              <p:cNvSpPr/>
              <p:nvPr/>
            </p:nvSpPr>
            <p:spPr>
              <a:xfrm flipV="1">
                <a:off x="3198" y="1752"/>
                <a:ext cx="498" cy="108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1518" name="Line 15"/>
              <p:cNvSpPr/>
              <p:nvPr/>
            </p:nvSpPr>
            <p:spPr>
              <a:xfrm flipV="1">
                <a:off x="4105" y="1752"/>
                <a:ext cx="498" cy="108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1519" name="Line 16"/>
              <p:cNvSpPr/>
              <p:nvPr/>
            </p:nvSpPr>
            <p:spPr>
              <a:xfrm>
                <a:off x="3696" y="1752"/>
                <a:ext cx="1044" cy="108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1520" name="Line 17"/>
              <p:cNvSpPr/>
              <p:nvPr/>
            </p:nvSpPr>
            <p:spPr>
              <a:xfrm>
                <a:off x="4604" y="1752"/>
                <a:ext cx="1044" cy="1088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1521" name="Text Box 18"/>
              <p:cNvSpPr txBox="1"/>
              <p:nvPr/>
            </p:nvSpPr>
            <p:spPr>
              <a:xfrm>
                <a:off x="3741" y="1480"/>
                <a:ext cx="318" cy="3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A</a:t>
                </a:r>
                <a:endPara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2" name="Text Box 19"/>
              <p:cNvSpPr txBox="1"/>
              <p:nvPr/>
            </p:nvSpPr>
            <p:spPr>
              <a:xfrm>
                <a:off x="3061" y="2840"/>
                <a:ext cx="317" cy="3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B</a:t>
                </a:r>
                <a:endPara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3" name="Text Box 20"/>
              <p:cNvSpPr txBox="1"/>
              <p:nvPr/>
            </p:nvSpPr>
            <p:spPr>
              <a:xfrm>
                <a:off x="4558" y="2840"/>
                <a:ext cx="454" cy="3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C</a:t>
                </a:r>
                <a:endPara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4" name="Text Box 21"/>
              <p:cNvSpPr txBox="1"/>
              <p:nvPr/>
            </p:nvSpPr>
            <p:spPr>
              <a:xfrm>
                <a:off x="4649" y="1480"/>
                <a:ext cx="272" cy="3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D</a:t>
                </a:r>
                <a:endPara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1525" name="Text Box 22"/>
              <p:cNvSpPr txBox="1"/>
              <p:nvPr/>
            </p:nvSpPr>
            <p:spPr>
              <a:xfrm>
                <a:off x="3924" y="2840"/>
                <a:ext cx="408" cy="365"/>
              </a:xfrm>
              <a:prstGeom prst="rect">
                <a:avLst/>
              </a:prstGeom>
              <a:noFill/>
              <a:ln w="38100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 b="1" dirty="0">
                    <a:latin typeface="Arial" panose="020B0604020202020204" pitchFamily="34" charset="0"/>
                    <a:ea typeface="宋体" panose="02010600030101010101" pitchFamily="2" charset="-122"/>
                  </a:rPr>
                  <a:t>E</a:t>
                </a:r>
                <a:endPara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1526" name="Text Box 23"/>
            <p:cNvSpPr txBox="1"/>
            <p:nvPr/>
          </p:nvSpPr>
          <p:spPr>
            <a:xfrm>
              <a:off x="5193" y="2793"/>
              <a:ext cx="318" cy="365"/>
            </a:xfrm>
            <a:prstGeom prst="rect">
              <a:avLst/>
            </a:prstGeom>
            <a:noFill/>
            <a:ln w="38100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b="1" dirty="0"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2793" name="Text Box 25"/>
          <p:cNvSpPr txBox="1"/>
          <p:nvPr/>
        </p:nvSpPr>
        <p:spPr>
          <a:xfrm>
            <a:off x="1187450" y="2811463"/>
            <a:ext cx="2808288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∠A=∠D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94" name="Text Box 26"/>
          <p:cNvSpPr txBox="1"/>
          <p:nvPr/>
        </p:nvSpPr>
        <p:spPr>
          <a:xfrm>
            <a:off x="1403350" y="3519488"/>
            <a:ext cx="2519363" cy="5778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AB=DE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95" name="Text Box 27"/>
          <p:cNvSpPr txBox="1"/>
          <p:nvPr/>
        </p:nvSpPr>
        <p:spPr>
          <a:xfrm>
            <a:off x="1312863" y="4097338"/>
            <a:ext cx="2952750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∠B=∠DEF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30" name="Text Box 39"/>
          <p:cNvSpPr txBox="1"/>
          <p:nvPr/>
        </p:nvSpPr>
        <p:spPr>
          <a:xfrm>
            <a:off x="231775" y="134938"/>
            <a:ext cx="2411413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补充练习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99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99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327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55" dur="5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8" grpId="0"/>
      <p:bldP spid="32793" grpId="0"/>
      <p:bldP spid="32793" grpId="1"/>
      <p:bldP spid="32794" grpId="0"/>
      <p:bldP spid="32794" grpId="1"/>
      <p:bldP spid="32795" grpId="0"/>
      <p:bldP spid="32795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2529" name="Group 2"/>
          <p:cNvGrpSpPr/>
          <p:nvPr/>
        </p:nvGrpSpPr>
        <p:grpSpPr>
          <a:xfrm>
            <a:off x="284163" y="227013"/>
            <a:ext cx="3276600" cy="1676400"/>
            <a:chOff x="7041" y="6732"/>
            <a:chExt cx="2493" cy="1266"/>
          </a:xfrm>
        </p:grpSpPr>
        <p:sp>
          <p:nvSpPr>
            <p:cNvPr id="22530" name="Line 3"/>
            <p:cNvSpPr/>
            <p:nvPr/>
          </p:nvSpPr>
          <p:spPr>
            <a:xfrm>
              <a:off x="7434" y="6750"/>
              <a:ext cx="2100" cy="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531" name="Line 4"/>
            <p:cNvSpPr/>
            <p:nvPr/>
          </p:nvSpPr>
          <p:spPr>
            <a:xfrm>
              <a:off x="7041" y="7998"/>
              <a:ext cx="2100" cy="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532" name="Line 5"/>
            <p:cNvSpPr/>
            <p:nvPr/>
          </p:nvSpPr>
          <p:spPr>
            <a:xfrm flipH="1">
              <a:off x="7041" y="6732"/>
              <a:ext cx="420" cy="1248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533" name="Line 6"/>
            <p:cNvSpPr/>
            <p:nvPr/>
          </p:nvSpPr>
          <p:spPr>
            <a:xfrm>
              <a:off x="7425" y="6750"/>
              <a:ext cx="420" cy="1248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534" name="Line 7"/>
            <p:cNvSpPr/>
            <p:nvPr/>
          </p:nvSpPr>
          <p:spPr>
            <a:xfrm>
              <a:off x="7461" y="6750"/>
              <a:ext cx="1680" cy="1248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2535" name="Line 8"/>
            <p:cNvSpPr/>
            <p:nvPr/>
          </p:nvSpPr>
          <p:spPr>
            <a:xfrm flipV="1">
              <a:off x="7845" y="6750"/>
              <a:ext cx="1680" cy="1248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2536" name="Text Box 9"/>
          <p:cNvSpPr txBox="1"/>
          <p:nvPr/>
        </p:nvSpPr>
        <p:spPr>
          <a:xfrm>
            <a:off x="360363" y="-103187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7" name="Text Box 10"/>
          <p:cNvSpPr txBox="1"/>
          <p:nvPr/>
        </p:nvSpPr>
        <p:spPr>
          <a:xfrm>
            <a:off x="-57150" y="17589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8" name="Text Box 11"/>
          <p:cNvSpPr txBox="1"/>
          <p:nvPr/>
        </p:nvSpPr>
        <p:spPr>
          <a:xfrm>
            <a:off x="2987675" y="16970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9" name="Text Box 12"/>
          <p:cNvSpPr txBox="1"/>
          <p:nvPr/>
        </p:nvSpPr>
        <p:spPr>
          <a:xfrm>
            <a:off x="1187450" y="18446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40" name="Text Box 13"/>
          <p:cNvSpPr txBox="1"/>
          <p:nvPr/>
        </p:nvSpPr>
        <p:spPr>
          <a:xfrm>
            <a:off x="3635375" y="17463"/>
            <a:ext cx="369888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200" b="1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3200" b="1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41" name="Text Box 14"/>
          <p:cNvSpPr txBox="1"/>
          <p:nvPr/>
        </p:nvSpPr>
        <p:spPr>
          <a:xfrm>
            <a:off x="612775" y="549275"/>
            <a:ext cx="503238" cy="579438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3200" b="1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42" name="Text Box 15"/>
          <p:cNvSpPr txBox="1"/>
          <p:nvPr/>
        </p:nvSpPr>
        <p:spPr>
          <a:xfrm>
            <a:off x="1260475" y="185738"/>
            <a:ext cx="503238" cy="579437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3200" b="1" dirty="0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43" name="Text Box 16"/>
          <p:cNvSpPr txBox="1"/>
          <p:nvPr/>
        </p:nvSpPr>
        <p:spPr>
          <a:xfrm>
            <a:off x="3492500" y="476250"/>
            <a:ext cx="5400675" cy="13716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2﹑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如图，已知，∠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E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AD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，△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和△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ADE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全等吗？为什么？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809" name="Text Box 17"/>
          <p:cNvSpPr txBox="1"/>
          <p:nvPr/>
        </p:nvSpPr>
        <p:spPr>
          <a:xfrm>
            <a:off x="-36195" y="2492375"/>
            <a:ext cx="8893175" cy="3078163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解： △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和△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ADE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全等。　　　　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∵∠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（已知）　　　　　　　　　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∴∠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＋∠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DAC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＋∠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DAC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　　　　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即∠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BAC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＝∠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DAE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　</a:t>
            </a:r>
            <a:endParaRPr lang="zh-CN" altLang="en-US" sz="28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在△</a:t>
            </a:r>
            <a:r>
              <a:rPr lang="en-US" altLang="zh-CN" sz="2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</a:t>
            </a:r>
            <a:r>
              <a:rPr lang="zh-CN" altLang="en-US" sz="2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和△</a:t>
            </a:r>
            <a:r>
              <a:rPr lang="en-US" altLang="zh-CN" sz="2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ADC </a:t>
            </a:r>
            <a:r>
              <a:rPr lang="zh-CN" altLang="en-US" sz="28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中　　　　　　</a:t>
            </a:r>
            <a:endParaRPr lang="zh-CN" altLang="en-US" sz="2800" b="1" dirty="0">
              <a:solidFill>
                <a:srgbClr val="FF66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33810" name="Object 18"/>
          <p:cNvGraphicFramePr/>
          <p:nvPr>
            <p:ph idx="4294967295"/>
          </p:nvPr>
        </p:nvGraphicFramePr>
        <p:xfrm>
          <a:off x="4548823" y="2943225"/>
          <a:ext cx="3535680" cy="157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651000" imgH="711200" progId="Equation.3">
                  <p:embed/>
                </p:oleObj>
              </mc:Choice>
              <mc:Fallback>
                <p:oleObj name="" r:id="rId1" imgW="1651000" imgH="7112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48823" y="2943225"/>
                        <a:ext cx="3535680" cy="1574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11" name="Text Box 19"/>
          <p:cNvSpPr txBox="1"/>
          <p:nvPr/>
        </p:nvSpPr>
        <p:spPr>
          <a:xfrm>
            <a:off x="4414838" y="4991100"/>
            <a:ext cx="4248150" cy="579438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∴ △</a:t>
            </a:r>
            <a:r>
              <a:rPr lang="en-US" altLang="zh-CN" sz="32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ABC≌△ADE</a:t>
            </a:r>
            <a:endParaRPr lang="en-US" altLang="zh-CN" sz="3200" b="1" dirty="0">
              <a:solidFill>
                <a:srgbClr val="FF66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3812" name="Text Box 20"/>
          <p:cNvSpPr txBox="1"/>
          <p:nvPr/>
        </p:nvSpPr>
        <p:spPr>
          <a:xfrm>
            <a:off x="7453313" y="4929188"/>
            <a:ext cx="3995737" cy="6413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6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AAS</a:t>
            </a:r>
            <a:r>
              <a:rPr lang="zh-CN" altLang="en-US" sz="3600" b="1" dirty="0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600" b="1" dirty="0">
              <a:solidFill>
                <a:srgbClr val="FF66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9" grpId="0"/>
      <p:bldP spid="33811" grpId="0"/>
      <p:bldP spid="338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3553" name="Group 2"/>
          <p:cNvGrpSpPr/>
          <p:nvPr/>
        </p:nvGrpSpPr>
        <p:grpSpPr>
          <a:xfrm>
            <a:off x="6616700" y="1130300"/>
            <a:ext cx="1905000" cy="2133600"/>
            <a:chOff x="6909" y="10672"/>
            <a:chExt cx="2321" cy="1560"/>
          </a:xfrm>
        </p:grpSpPr>
        <p:sp>
          <p:nvSpPr>
            <p:cNvPr id="23554" name="Line 3"/>
            <p:cNvSpPr/>
            <p:nvPr/>
          </p:nvSpPr>
          <p:spPr>
            <a:xfrm>
              <a:off x="7970" y="10672"/>
              <a:ext cx="1260" cy="156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3555" name="Line 4"/>
            <p:cNvSpPr/>
            <p:nvPr/>
          </p:nvSpPr>
          <p:spPr>
            <a:xfrm flipH="1">
              <a:off x="6920" y="10672"/>
              <a:ext cx="1050" cy="156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3556" name="Line 5"/>
            <p:cNvSpPr/>
            <p:nvPr/>
          </p:nvSpPr>
          <p:spPr>
            <a:xfrm flipV="1">
              <a:off x="6909" y="11430"/>
              <a:ext cx="1680" cy="78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3557" name="Line 6"/>
            <p:cNvSpPr/>
            <p:nvPr/>
          </p:nvSpPr>
          <p:spPr>
            <a:xfrm flipH="1" flipV="1">
              <a:off x="7445" y="11430"/>
              <a:ext cx="1785" cy="780"/>
            </a:xfrm>
            <a:prstGeom prst="line">
              <a:avLst/>
            </a:prstGeom>
            <a:ln w="38100" cap="flat" cmpd="sng">
              <a:solidFill>
                <a:srgbClr val="FF66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3558" name="Text Box 7"/>
          <p:cNvSpPr txBox="1"/>
          <p:nvPr/>
        </p:nvSpPr>
        <p:spPr>
          <a:xfrm>
            <a:off x="6311900" y="3013075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59" name="Text Box 8"/>
          <p:cNvSpPr txBox="1"/>
          <p:nvPr/>
        </p:nvSpPr>
        <p:spPr>
          <a:xfrm>
            <a:off x="8582025" y="29019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0" name="Text Box 9"/>
          <p:cNvSpPr txBox="1"/>
          <p:nvPr/>
        </p:nvSpPr>
        <p:spPr>
          <a:xfrm>
            <a:off x="8140700" y="19462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1" name="Text Box 10"/>
          <p:cNvSpPr txBox="1"/>
          <p:nvPr/>
        </p:nvSpPr>
        <p:spPr>
          <a:xfrm>
            <a:off x="6616700" y="1870075"/>
            <a:ext cx="4556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2" name="Text Box 11"/>
          <p:cNvSpPr txBox="1"/>
          <p:nvPr/>
        </p:nvSpPr>
        <p:spPr>
          <a:xfrm>
            <a:off x="7235825" y="6921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3" name="Text Box 12"/>
          <p:cNvSpPr txBox="1"/>
          <p:nvPr/>
        </p:nvSpPr>
        <p:spPr>
          <a:xfrm>
            <a:off x="-180340" y="239713"/>
            <a:ext cx="7451725" cy="106680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﹑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如图：已知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＝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AC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，∠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＝∠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，△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ABD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与△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ACE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全等吗？为什么？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34829" name="Object 13"/>
          <p:cNvGraphicFramePr/>
          <p:nvPr>
            <p:ph sz="half" idx="4294967295"/>
          </p:nvPr>
        </p:nvGraphicFramePr>
        <p:xfrm>
          <a:off x="571500" y="1449388"/>
          <a:ext cx="4043363" cy="323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1524000" imgH="1193800" progId="Equation.3">
                  <p:embed/>
                </p:oleObj>
              </mc:Choice>
              <mc:Fallback>
                <p:oleObj name="" r:id="rId1" imgW="1524000" imgH="11938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1500" y="1449388"/>
                        <a:ext cx="4043363" cy="3236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30" name="Text Box 14"/>
          <p:cNvSpPr txBox="1"/>
          <p:nvPr/>
        </p:nvSpPr>
        <p:spPr>
          <a:xfrm>
            <a:off x="577850" y="4795838"/>
            <a:ext cx="7416800" cy="517525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∴△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ABD≌△ACE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ASA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7" name="Text Box 4"/>
          <p:cNvSpPr txBox="1"/>
          <p:nvPr/>
        </p:nvSpPr>
        <p:spPr>
          <a:xfrm>
            <a:off x="250825" y="333375"/>
            <a:ext cx="2952750" cy="701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20202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课堂小结</a:t>
            </a:r>
            <a:endParaRPr lang="zh-CN" altLang="en-US" sz="4000" dirty="0">
              <a:solidFill>
                <a:srgbClr val="20202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9459" name="Oval 5"/>
          <p:cNvSpPr/>
          <p:nvPr/>
        </p:nvSpPr>
        <p:spPr>
          <a:xfrm>
            <a:off x="539750" y="2205038"/>
            <a:ext cx="7620000" cy="2278063"/>
          </a:xfrm>
          <a:prstGeom prst="ellipse">
            <a:avLst/>
          </a:prstGeom>
          <a:solidFill>
            <a:srgbClr val="92D050"/>
          </a:solidFill>
          <a:ln>
            <a:headEnd type="none" w="med" len="med"/>
            <a:tailEnd type="none" w="med" len="med"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none" anchor="ctr"/>
          <a:p>
            <a:pPr lvl="0" eaLnBrk="1" fontAlgn="base" hangingPunct="1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Text Box 6"/>
          <p:cNvSpPr txBox="1"/>
          <p:nvPr/>
        </p:nvSpPr>
        <p:spPr>
          <a:xfrm>
            <a:off x="1979613" y="2565400"/>
            <a:ext cx="4824412" cy="15541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通过这堂课的学习你有什么收获</a:t>
            </a:r>
            <a:r>
              <a:rPr lang="en-US" altLang="zh-CN" sz="3200" dirty="0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r>
              <a:rPr lang="zh-CN" altLang="en-US" sz="3200" dirty="0">
                <a:latin typeface="黑体" panose="02010609060101010101" pitchFamily="2" charset="-122"/>
                <a:ea typeface="黑体" panose="02010609060101010101" pitchFamily="2" charset="-122"/>
              </a:rPr>
              <a:t>知道了哪些新知识？学会了做什么？</a:t>
            </a:r>
            <a:endParaRPr lang="zh-CN" altLang="en-US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1" name="Text Box 4"/>
          <p:cNvSpPr txBox="1"/>
          <p:nvPr/>
        </p:nvSpPr>
        <p:spPr>
          <a:xfrm>
            <a:off x="755650" y="2406650"/>
            <a:ext cx="7585075" cy="762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作业：</a:t>
            </a:r>
            <a:r>
              <a:rPr lang="zh-CN" altLang="en-US" sz="44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知识</a:t>
            </a:r>
            <a:r>
              <a:rPr lang="zh-CN" altLang="en-US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技能</a:t>
            </a:r>
            <a:r>
              <a:rPr lang="en-US" altLang="zh-CN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4.7</a:t>
            </a:r>
            <a:r>
              <a:rPr lang="zh-CN" altLang="en-US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第</a:t>
            </a:r>
            <a:r>
              <a:rPr lang="en-US" altLang="zh-CN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r>
              <a:rPr lang="zh-CN" altLang="en-US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、</a:t>
            </a:r>
            <a:r>
              <a:rPr lang="en-US" altLang="zh-CN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、</a:t>
            </a:r>
            <a:r>
              <a:rPr lang="en-US" altLang="zh-CN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r>
              <a:rPr lang="zh-CN" altLang="en-US" sz="4000" dirty="0">
                <a:solidFill>
                  <a:srgbClr val="0A44E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题</a:t>
            </a:r>
            <a:endParaRPr lang="zh-CN" altLang="en-US" sz="4000" dirty="0">
              <a:solidFill>
                <a:srgbClr val="0A44E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1">
      <a:dk1>
        <a:srgbClr val="3F3F3F"/>
      </a:dk1>
      <a:lt1>
        <a:sysClr val="window" lastClr="FFFFFF"/>
      </a:lt1>
      <a:dk2>
        <a:srgbClr val="3F3F3F"/>
      </a:dk2>
      <a:lt2>
        <a:srgbClr val="FFFFFF"/>
      </a:lt2>
      <a:accent1>
        <a:srgbClr val="509E4F"/>
      </a:accent1>
      <a:accent2>
        <a:srgbClr val="A2CA6A"/>
      </a:accent2>
      <a:accent3>
        <a:srgbClr val="D0DA71"/>
      </a:accent3>
      <a:accent4>
        <a:srgbClr val="FCE066"/>
      </a:accent4>
      <a:accent5>
        <a:srgbClr val="3DB195"/>
      </a:accent5>
      <a:accent6>
        <a:srgbClr val="FFC000"/>
      </a:accent6>
      <a:hlink>
        <a:srgbClr val="0070C0"/>
      </a:hlink>
      <a:folHlink>
        <a:srgbClr val="7F7F7F"/>
      </a:folHlink>
    </a:clrScheme>
    <a:fontScheme name="自定义 3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1088</Words>
  <Application>WPS 演示</Application>
  <PresentationFormat>在屏幕上显示</PresentationFormat>
  <Paragraphs>195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4</vt:i4>
      </vt:variant>
      <vt:variant>
        <vt:lpstr>幻灯片标题</vt:lpstr>
      </vt:variant>
      <vt:variant>
        <vt:i4>17</vt:i4>
      </vt:variant>
    </vt:vector>
  </HeadingPairs>
  <TitlesOfParts>
    <vt:vector size="32" baseType="lpstr">
      <vt:lpstr>Arial</vt:lpstr>
      <vt:lpstr>宋体</vt:lpstr>
      <vt:lpstr>Wingdings</vt:lpstr>
      <vt:lpstr>微软雅黑</vt:lpstr>
      <vt:lpstr>Webdings</vt:lpstr>
      <vt:lpstr>Calibri</vt:lpstr>
      <vt:lpstr>黑体</vt:lpstr>
      <vt:lpstr>华文行楷</vt:lpstr>
      <vt:lpstr>Times New Roman</vt:lpstr>
      <vt:lpstr>Arial Unicode MS</vt:lpstr>
      <vt:lpstr>A000120140530A99PPBG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第一章    整式的乘除</dc:title>
  <dc:creator/>
  <cp:lastModifiedBy>踏雪</cp:lastModifiedBy>
  <cp:revision>49</cp:revision>
  <dcterms:created xsi:type="dcterms:W3CDTF">2012-04-16T07:39:00Z</dcterms:created>
  <dcterms:modified xsi:type="dcterms:W3CDTF">2021-05-23T13:35:00Z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2052-11.1.0.10567</vt:lpwstr>
  </property>
  <property fmtid="{D5CDD505-2E9C-101B-9397-08002B2CF9AE}" pid="3" name="ICV">
    <vt:lpwstr>912FE0602C174819B8DC387CA9814398</vt:lpwstr>
  </property>
</Properties>
</file>