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93" r:id="rId3"/>
    <p:sldId id="295" r:id="rId4"/>
    <p:sldId id="296" r:id="rId5"/>
    <p:sldId id="297" r:id="rId6"/>
    <p:sldId id="298" r:id="rId7"/>
    <p:sldId id="299" r:id="rId8"/>
    <p:sldId id="300" r:id="rId9"/>
    <p:sldId id="301" r:id="rId10"/>
    <p:sldId id="311" r:id="rId11"/>
    <p:sldId id="302" r:id="rId12"/>
    <p:sldId id="303" r:id="rId13"/>
    <p:sldId id="304" r:id="rId14"/>
    <p:sldId id="305" r:id="rId15"/>
    <p:sldId id="306" r:id="rId16"/>
    <p:sldId id="308" r:id="rId17"/>
    <p:sldId id="309" r:id="rId18"/>
    <p:sldId id="310" r:id="rId19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A44E6"/>
    <a:srgbClr val="FFFF00"/>
    <a:srgbClr val="386AF6"/>
    <a:srgbClr val="1751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86" d="100"/>
          <a:sy n="86" d="100"/>
        </p:scale>
        <p:origin x="-1494" y="-78"/>
      </p:cViewPr>
      <p:guideLst>
        <p:guide orient="horz" pos="2201"/>
        <p:guide pos="280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1"/>
          <p:cNvPicPr>
            <a:picLocks noChangeAspect="1"/>
          </p:cNvPicPr>
          <p:nvPr/>
        </p:nvPicPr>
        <p:blipFill>
          <a:blip r:embed="rId2"/>
          <a:srcRect l="53" t="1274" r="-2"/>
          <a:stretch>
            <a:fillRect/>
          </a:stretch>
        </p:blipFill>
        <p:spPr>
          <a:xfrm>
            <a:off x="0" y="0"/>
            <a:ext cx="9144000" cy="68659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1" name="图片 3" descr="QQ图片2016022011573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43888" y="0"/>
            <a:ext cx="895350" cy="6651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2.png"/><Relationship Id="rId13" Type="http://schemas.openxmlformats.org/officeDocument/2006/relationships/image" Target="../media/image3.pn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6" name="图片 6"/>
          <p:cNvPicPr>
            <a:picLocks noChangeAspect="1"/>
          </p:cNvPicPr>
          <p:nvPr/>
        </p:nvPicPr>
        <p:blipFill>
          <a:blip r:embed="rId13"/>
          <a:srcRect t="63" r="755" b="1617"/>
          <a:stretch>
            <a:fillRect/>
          </a:stretch>
        </p:blipFill>
        <p:spPr>
          <a:xfrm>
            <a:off x="3175" y="-17462"/>
            <a:ext cx="9140825" cy="6883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7" name="图片 3" descr="QQ图片2016022011573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243888" y="0"/>
            <a:ext cx="863600" cy="641350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i="0" kern="1200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357505" indent="-357505" algn="just" defTabSz="914400" rtl="0" eaLnBrk="1" latinLnBrk="0" hangingPunct="1">
        <a:lnSpc>
          <a:spcPct val="110000"/>
        </a:lnSpc>
        <a:spcBef>
          <a:spcPts val="1800"/>
        </a:spcBef>
        <a:spcAft>
          <a:spcPts val="0"/>
        </a:spcAft>
        <a:buClr>
          <a:schemeClr val="accent3">
            <a:lumMod val="75000"/>
          </a:schemeClr>
        </a:buClr>
        <a:buSzPct val="100000"/>
        <a:buFont typeface="Webdings" panose="05030102010509060703" pitchFamily="18" charset="2"/>
        <a:buChar char=""/>
        <a:defRPr sz="2400" kern="1200" baseline="0">
          <a:solidFill>
            <a:schemeClr val="accent3">
              <a:lumMod val="50000"/>
            </a:schemeClr>
          </a:solidFill>
          <a:latin typeface="+mn-lt"/>
          <a:ea typeface="+mn-ea"/>
          <a:cs typeface="+mn-cs"/>
        </a:defRPr>
      </a:lvl1pPr>
      <a:lvl2pPr marL="541655" indent="-285750" algn="just" defTabSz="914400" rtl="0" eaLnBrk="1" latinLnBrk="0" hangingPunct="1">
        <a:spcBef>
          <a:spcPts val="0"/>
        </a:spcBef>
        <a:spcAft>
          <a:spcPts val="0"/>
        </a:spcAft>
        <a:buClr>
          <a:schemeClr val="accent3">
            <a:lumMod val="50000"/>
          </a:schemeClr>
        </a:buClr>
        <a:buFont typeface="Arial" panose="020B0604020202020204" pitchFamily="34" charset="0"/>
        <a:buChar char="•"/>
        <a:defRPr sz="2000" kern="1200" baseline="0">
          <a:solidFill>
            <a:schemeClr val="accent3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3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3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3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10.xml"/><Relationship Id="rId2" Type="http://schemas.openxmlformats.org/officeDocument/2006/relationships/image" Target="../media/image6.wmf"/><Relationship Id="rId1" Type="http://schemas.openxmlformats.org/officeDocument/2006/relationships/oleObject" Target="../embeddings/oleObject1.bin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10.xml"/><Relationship Id="rId2" Type="http://schemas.openxmlformats.org/officeDocument/2006/relationships/image" Target="../media/image7.wmf"/><Relationship Id="rId1" Type="http://schemas.openxmlformats.org/officeDocument/2006/relationships/oleObject" Target="../embeddings/oleObject2.bin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GI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9217" name="副标题 2"/>
          <p:cNvSpPr>
            <a:spLocks noGrp="1"/>
          </p:cNvSpPr>
          <p:nvPr>
            <p:ph type="subTitle" idx="4294967295"/>
          </p:nvPr>
        </p:nvSpPr>
        <p:spPr>
          <a:xfrm>
            <a:off x="1509713" y="2030413"/>
            <a:ext cx="7021512" cy="720725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 anchorCtr="0"/>
          <a:lstStyle>
            <a:lvl1pPr marL="0" lvl="0" indent="0" algn="ctr">
              <a:buClr>
                <a:srgbClr val="B7C533"/>
              </a:buClr>
              <a:buSzPct val="100000"/>
              <a:buFont typeface="Webdings" panose="05030102010509060703" pitchFamily="18" charset="2"/>
              <a:defRPr/>
            </a:lvl1pPr>
            <a:lvl2pPr marL="457200" lvl="1" indent="-201295" algn="ctr">
              <a:buClr>
                <a:srgbClr val="7A8322"/>
              </a:buClr>
              <a:buSzTx/>
              <a:buFont typeface="Arial" panose="020B0604020202020204" pitchFamily="34" charset="0"/>
              <a:defRPr/>
            </a:lvl2pPr>
            <a:lvl3pPr marL="914400" lvl="2" indent="0" algn="ctr">
              <a:buClrTx/>
              <a:buSzTx/>
              <a:buFont typeface="Arial" panose="020B0604020202020204" pitchFamily="34" charset="0"/>
              <a:defRPr/>
            </a:lvl3pPr>
            <a:lvl4pPr marL="1371600" lvl="3" indent="0" algn="ctr">
              <a:buClrTx/>
              <a:buSzTx/>
              <a:buFont typeface="Arial" panose="020B0604020202020204" pitchFamily="34" charset="0"/>
              <a:defRPr/>
            </a:lvl4pPr>
            <a:lvl5pPr marL="1828800" lvl="4" indent="0" algn="ctr">
              <a:buClrTx/>
              <a:buSzTx/>
              <a:buFont typeface="Arial" panose="020B0604020202020204" pitchFamily="34" charset="0"/>
              <a:defRPr/>
            </a:lvl5pPr>
          </a:lstStyle>
          <a:p>
            <a:pPr marL="357505" lvl="0" indent="-357505" algn="just">
              <a:buFont typeface="Arial" panose="020B0604020202020204" pitchFamily="34" charset="0"/>
              <a:buNone/>
            </a:pPr>
            <a:r>
              <a:rPr lang="zh-CN" altLang="en-US" sz="4800">
                <a:solidFill>
                  <a:srgbClr val="0A44E6"/>
                </a:solidFill>
                <a:latin typeface="黑体" panose="02010609060101010101" pitchFamily="2" charset="-122"/>
              </a:rPr>
              <a:t>第</a:t>
            </a:r>
            <a:r>
              <a:rPr lang="en-US" altLang="zh-CN" sz="4800">
                <a:solidFill>
                  <a:srgbClr val="0A44E6"/>
                </a:solidFill>
                <a:latin typeface="黑体" panose="02010609060101010101" pitchFamily="2" charset="-122"/>
              </a:rPr>
              <a:t>3</a:t>
            </a:r>
            <a:r>
              <a:rPr lang="zh-CN" altLang="en-US" sz="4800">
                <a:solidFill>
                  <a:srgbClr val="0A44E6"/>
                </a:solidFill>
                <a:latin typeface="黑体" panose="02010609060101010101" pitchFamily="2" charset="-122"/>
              </a:rPr>
              <a:t>课时</a:t>
            </a:r>
            <a:r>
              <a:rPr lang="en-US" altLang="zh-CN" sz="4800">
                <a:solidFill>
                  <a:srgbClr val="0A44E6"/>
                </a:solidFill>
                <a:latin typeface="黑体" panose="02010609060101010101" pitchFamily="2" charset="-122"/>
              </a:rPr>
              <a:t> </a:t>
            </a:r>
            <a:r>
              <a:rPr lang="zh-CN" altLang="en-US" sz="4800">
                <a:solidFill>
                  <a:srgbClr val="0A44E6"/>
                </a:solidFill>
                <a:latin typeface="黑体" panose="02010609060101010101" pitchFamily="2" charset="-122"/>
              </a:rPr>
              <a:t>边角边（</a:t>
            </a:r>
            <a:r>
              <a:rPr lang="en-US" altLang="zh-CN" sz="4800">
                <a:solidFill>
                  <a:srgbClr val="0A44E6"/>
                </a:solidFill>
                <a:latin typeface="黑体" panose="02010609060101010101" pitchFamily="2" charset="-122"/>
              </a:rPr>
              <a:t>SAS</a:t>
            </a:r>
            <a:r>
              <a:rPr lang="zh-CN" altLang="en-US" sz="4800">
                <a:solidFill>
                  <a:srgbClr val="0A44E6"/>
                </a:solidFill>
                <a:latin typeface="黑体" panose="02010609060101010101" pitchFamily="2" charset="-122"/>
              </a:rPr>
              <a:t>）</a:t>
            </a:r>
            <a:endParaRPr lang="zh-CN" altLang="en-US" sz="4800" dirty="0">
              <a:solidFill>
                <a:srgbClr val="0A44E6"/>
              </a:solidFill>
              <a:latin typeface="黑体" panose="02010609060101010101" pitchFamily="2" charset="-122"/>
            </a:endParaRPr>
          </a:p>
        </p:txBody>
      </p:sp>
      <p:sp>
        <p:nvSpPr>
          <p:cNvPr id="9218" name="Text Box 6"/>
          <p:cNvSpPr txBox="1"/>
          <p:nvPr/>
        </p:nvSpPr>
        <p:spPr>
          <a:xfrm>
            <a:off x="1239838" y="4730750"/>
            <a:ext cx="4695825" cy="36512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endParaRPr lang="zh-CN" altLang="en-US" dirty="0">
              <a:solidFill>
                <a:srgbClr val="0A44E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19" name="Text Box 8"/>
          <p:cNvSpPr txBox="1"/>
          <p:nvPr/>
        </p:nvSpPr>
        <p:spPr>
          <a:xfrm>
            <a:off x="539750" y="4652963"/>
            <a:ext cx="7991475" cy="366712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spcBef>
                <a:spcPct val="50000"/>
              </a:spcBef>
            </a:pPr>
            <a:endParaRPr lang="zh-CN" altLang="en-US" dirty="0">
              <a:solidFill>
                <a:srgbClr val="0A44E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0241" name="AutoShape 2"/>
          <p:cNvSpPr/>
          <p:nvPr/>
        </p:nvSpPr>
        <p:spPr>
          <a:xfrm>
            <a:off x="1379538" y="501650"/>
            <a:ext cx="6553200" cy="1371600"/>
          </a:xfrm>
          <a:prstGeom prst="ribbon">
            <a:avLst>
              <a:gd name="adj1" fmla="val 11111"/>
              <a:gd name="adj2" fmla="val 50000"/>
            </a:avLst>
          </a:prstGeom>
          <a:solidFill>
            <a:srgbClr val="7DAA3D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2" name="Text Box 3"/>
          <p:cNvSpPr txBox="1"/>
          <p:nvPr/>
        </p:nvSpPr>
        <p:spPr>
          <a:xfrm>
            <a:off x="3276600" y="908050"/>
            <a:ext cx="2514600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Arial" panose="020B0604020202020204" pitchFamily="34" charset="0"/>
                <a:ea typeface="黑体" panose="02010609060101010101" pitchFamily="2" charset="-122"/>
              </a:rPr>
              <a:t>温故知新</a:t>
            </a:r>
            <a:endParaRPr lang="zh-CN" altLang="en-US" sz="4000" b="1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32772" name="Text Box 4"/>
          <p:cNvSpPr txBox="1"/>
          <p:nvPr/>
        </p:nvSpPr>
        <p:spPr>
          <a:xfrm>
            <a:off x="990600" y="2514600"/>
            <a:ext cx="7086600" cy="1066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黑体" panose="02010609060101010101" pitchFamily="2" charset="-122"/>
              </a:rPr>
              <a:t>到目前为止，你知道哪些判定三角形全等的方法？</a:t>
            </a:r>
            <a:endParaRPr lang="zh-CN" altLang="en-US" sz="3200" b="1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32773" name="Rectangle 5"/>
          <p:cNvSpPr/>
          <p:nvPr/>
        </p:nvSpPr>
        <p:spPr>
          <a:xfrm>
            <a:off x="3059113" y="4221163"/>
            <a:ext cx="3810000" cy="2043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边边边（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SSS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）  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角边角（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ASA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角角边（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AAS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2772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3794" name="Text Box 2"/>
          <p:cNvSpPr txBox="1"/>
          <p:nvPr/>
        </p:nvSpPr>
        <p:spPr>
          <a:xfrm>
            <a:off x="250825" y="1557338"/>
            <a:ext cx="8763000" cy="21050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  <a:ea typeface="楷体_GB2312" pitchFamily="49" charset="-122"/>
              </a:rPr>
              <a:t>     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根据探索三角形全等的条件，至少需要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     三个条件，除了上述三种情况外，还有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     哪种情况？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33795" name="Text Box 3"/>
          <p:cNvSpPr txBox="1"/>
          <p:nvPr/>
        </p:nvSpPr>
        <p:spPr>
          <a:xfrm>
            <a:off x="2195513" y="3644900"/>
            <a:ext cx="5715000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两边一角相等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33797" name="Text Box 5"/>
          <p:cNvSpPr txBox="1"/>
          <p:nvPr/>
        </p:nvSpPr>
        <p:spPr>
          <a:xfrm>
            <a:off x="755650" y="4797425"/>
            <a:ext cx="8134350" cy="13112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（</a:t>
            </a:r>
            <a:r>
              <a:rPr lang="en-US" altLang="zh-CN" sz="3200" b="1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）两边及夹角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（</a:t>
            </a:r>
            <a:r>
              <a:rPr lang="en-US" altLang="zh-CN" sz="3200" b="1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）两边及其一边的对角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1268" name="Text Box 6"/>
          <p:cNvSpPr txBox="1"/>
          <p:nvPr/>
        </p:nvSpPr>
        <p:spPr>
          <a:xfrm>
            <a:off x="395288" y="765175"/>
            <a:ext cx="3960812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69" name="Text Box 8"/>
          <p:cNvSpPr txBox="1"/>
          <p:nvPr/>
        </p:nvSpPr>
        <p:spPr>
          <a:xfrm>
            <a:off x="827088" y="692150"/>
            <a:ext cx="2520950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0" name="文本框 1"/>
          <p:cNvSpPr txBox="1"/>
          <p:nvPr/>
        </p:nvSpPr>
        <p:spPr>
          <a:xfrm>
            <a:off x="900113" y="406400"/>
            <a:ext cx="1401762" cy="72548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>
              <a:lnSpc>
                <a:spcPct val="130000"/>
              </a:lnSpc>
            </a:pPr>
            <a:r>
              <a:rPr lang="zh-CN" altLang="en-US" sz="3200" dirty="0">
                <a:solidFill>
                  <a:srgbClr val="FF0000"/>
                </a:solidFill>
                <a:latin typeface="Arial" panose="020B0604020202020204" pitchFamily="34" charset="0"/>
                <a:ea typeface="微软雅黑" panose="020B0503020204020204" charset="-122"/>
              </a:rPr>
              <a:t>想一想</a:t>
            </a:r>
            <a:endParaRPr lang="zh-CN" altLang="en-US" sz="3200" dirty="0">
              <a:solidFill>
                <a:srgbClr val="FF0000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  <p:bldP spid="33795" grpId="0"/>
      <p:bldP spid="3379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2289" name="Text Box 2"/>
          <p:cNvSpPr txBox="1"/>
          <p:nvPr/>
        </p:nvSpPr>
        <p:spPr>
          <a:xfrm>
            <a:off x="0" y="260350"/>
            <a:ext cx="8999538" cy="28971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4000" b="1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）两边及夹角</a:t>
            </a:r>
            <a:endParaRPr lang="zh-CN" altLang="en-US" sz="40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   三角形两边分别为</a:t>
            </a:r>
            <a:r>
              <a:rPr lang="en-US" altLang="zh-CN" sz="3200">
                <a:latin typeface="黑体" panose="02010609060101010101" pitchFamily="2" charset="-122"/>
                <a:ea typeface="黑体" panose="02010609060101010101" pitchFamily="2" charset="-122"/>
              </a:rPr>
              <a:t>2.5cm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3.5cm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，它们所</a:t>
            </a:r>
            <a:endParaRPr lang="zh-CN" altLang="en-US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   夹的角为</a:t>
            </a:r>
            <a:r>
              <a:rPr lang="en-US" altLang="zh-CN" sz="3200">
                <a:latin typeface="黑体" panose="02010609060101010101" pitchFamily="2" charset="-122"/>
                <a:ea typeface="黑体" panose="02010609060101010101" pitchFamily="2" charset="-122"/>
              </a:rPr>
              <a:t>40°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，你能画出这个三角形吗？</a:t>
            </a:r>
            <a:endParaRPr lang="zh-CN" altLang="en-US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   你画的三角形与同伴画的一定全等吗？</a:t>
            </a:r>
            <a:endParaRPr lang="zh-CN" altLang="en-US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2" name="Group 3"/>
          <p:cNvGrpSpPr/>
          <p:nvPr/>
        </p:nvGrpSpPr>
        <p:grpSpPr>
          <a:xfrm>
            <a:off x="1558925" y="3506788"/>
            <a:ext cx="3352800" cy="1981200"/>
            <a:chOff x="912" y="1968"/>
            <a:chExt cx="2112" cy="1248"/>
          </a:xfrm>
        </p:grpSpPr>
        <p:grpSp>
          <p:nvGrpSpPr>
            <p:cNvPr id="12291" name="Group 4"/>
            <p:cNvGrpSpPr/>
            <p:nvPr/>
          </p:nvGrpSpPr>
          <p:grpSpPr>
            <a:xfrm>
              <a:off x="1152" y="2160"/>
              <a:ext cx="1584" cy="1056"/>
              <a:chOff x="576" y="2544"/>
              <a:chExt cx="1584" cy="1056"/>
            </a:xfrm>
          </p:grpSpPr>
          <p:sp>
            <p:nvSpPr>
              <p:cNvPr id="12292" name="Line 5"/>
              <p:cNvSpPr/>
              <p:nvPr/>
            </p:nvSpPr>
            <p:spPr>
              <a:xfrm>
                <a:off x="624" y="3312"/>
                <a:ext cx="1536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2293" name="Line 6"/>
              <p:cNvSpPr/>
              <p:nvPr/>
            </p:nvSpPr>
            <p:spPr>
              <a:xfrm flipV="1">
                <a:off x="624" y="2544"/>
                <a:ext cx="960" cy="768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2294" name="Freeform 7"/>
              <p:cNvSpPr/>
              <p:nvPr/>
            </p:nvSpPr>
            <p:spPr>
              <a:xfrm>
                <a:off x="720" y="3216"/>
                <a:ext cx="160" cy="112"/>
              </a:xfrm>
              <a:custGeom>
                <a:avLst/>
                <a:gdLst/>
                <a:ahLst/>
                <a:cxnLst>
                  <a:cxn ang="0">
                    <a:pos x="96" y="0"/>
                  </a:cxn>
                  <a:cxn ang="0">
                    <a:pos x="144" y="96"/>
                  </a:cxn>
                  <a:cxn ang="0">
                    <a:pos x="0" y="96"/>
                  </a:cxn>
                </a:cxnLst>
                <a:pathLst>
                  <a:path w="160" h="112">
                    <a:moveTo>
                      <a:pt x="96" y="0"/>
                    </a:moveTo>
                    <a:cubicBezTo>
                      <a:pt x="128" y="40"/>
                      <a:pt x="160" y="80"/>
                      <a:pt x="144" y="96"/>
                    </a:cubicBezTo>
                    <a:cubicBezTo>
                      <a:pt x="128" y="112"/>
                      <a:pt x="24" y="96"/>
                      <a:pt x="0" y="96"/>
                    </a:cubicBezTo>
                  </a:path>
                </a:pathLst>
              </a:custGeom>
              <a:noFill/>
              <a:ln w="952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2295" name="Text Box 8"/>
              <p:cNvSpPr txBox="1"/>
              <p:nvPr/>
            </p:nvSpPr>
            <p:spPr>
              <a:xfrm>
                <a:off x="1152" y="3312"/>
                <a:ext cx="864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 b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3.5cm</a:t>
                </a:r>
                <a:endPara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2296" name="Text Box 9"/>
              <p:cNvSpPr txBox="1"/>
              <p:nvPr/>
            </p:nvSpPr>
            <p:spPr>
              <a:xfrm>
                <a:off x="576" y="2688"/>
                <a:ext cx="960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 b="1">
                    <a:latin typeface="Times New Roman" panose="02020603050405020304" pitchFamily="18" charset="0"/>
                    <a:ea typeface="宋体" panose="02010600030101010101" pitchFamily="2" charset="-122"/>
                  </a:rPr>
                  <a:t>2.5cm</a:t>
                </a:r>
                <a:endPara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2297" name="Text Box 10"/>
              <p:cNvSpPr txBox="1"/>
              <p:nvPr/>
            </p:nvSpPr>
            <p:spPr>
              <a:xfrm>
                <a:off x="816" y="3024"/>
                <a:ext cx="624" cy="327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800" b="1">
                    <a:latin typeface="华文新魏" pitchFamily="2" charset="-122"/>
                    <a:ea typeface="华文新魏" pitchFamily="2" charset="-122"/>
                  </a:rPr>
                  <a:t>40°</a:t>
                </a:r>
                <a:endParaRPr lang="en-US" altLang="zh-CN" sz="2800" b="1">
                  <a:latin typeface="华文新魏" pitchFamily="2" charset="-122"/>
                  <a:ea typeface="华文新魏" pitchFamily="2" charset="-122"/>
                </a:endParaRPr>
              </a:p>
            </p:txBody>
          </p:sp>
          <p:sp>
            <p:nvSpPr>
              <p:cNvPr id="12298" name="Line 11"/>
              <p:cNvSpPr/>
              <p:nvPr/>
            </p:nvSpPr>
            <p:spPr>
              <a:xfrm>
                <a:off x="1584" y="2544"/>
                <a:ext cx="576" cy="768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2299" name="Line 12"/>
              <p:cNvSpPr/>
              <p:nvPr/>
            </p:nvSpPr>
            <p:spPr>
              <a:xfrm>
                <a:off x="1440" y="3264"/>
                <a:ext cx="0" cy="96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2300" name="Line 13"/>
              <p:cNvSpPr/>
              <p:nvPr/>
            </p:nvSpPr>
            <p:spPr>
              <a:xfrm>
                <a:off x="1200" y="2784"/>
                <a:ext cx="48" cy="48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2301" name="Line 14"/>
              <p:cNvSpPr/>
              <p:nvPr/>
            </p:nvSpPr>
            <p:spPr>
              <a:xfrm>
                <a:off x="1152" y="2832"/>
                <a:ext cx="48" cy="48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12302" name="Text Box 15"/>
            <p:cNvSpPr txBox="1"/>
            <p:nvPr/>
          </p:nvSpPr>
          <p:spPr>
            <a:xfrm>
              <a:off x="912" y="2784"/>
              <a:ext cx="48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03" name="Text Box 16"/>
            <p:cNvSpPr txBox="1"/>
            <p:nvPr/>
          </p:nvSpPr>
          <p:spPr>
            <a:xfrm>
              <a:off x="2736" y="2832"/>
              <a:ext cx="28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04" name="Text Box 17"/>
            <p:cNvSpPr txBox="1"/>
            <p:nvPr/>
          </p:nvSpPr>
          <p:spPr>
            <a:xfrm>
              <a:off x="1920" y="1968"/>
              <a:ext cx="43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endPara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4" name="Group 18"/>
          <p:cNvGrpSpPr/>
          <p:nvPr/>
        </p:nvGrpSpPr>
        <p:grpSpPr>
          <a:xfrm>
            <a:off x="5048250" y="3443288"/>
            <a:ext cx="3352800" cy="2057400"/>
            <a:chOff x="3360" y="1920"/>
            <a:chExt cx="2112" cy="1296"/>
          </a:xfrm>
        </p:grpSpPr>
        <p:grpSp>
          <p:nvGrpSpPr>
            <p:cNvPr id="12306" name="Group 19"/>
            <p:cNvGrpSpPr/>
            <p:nvPr/>
          </p:nvGrpSpPr>
          <p:grpSpPr>
            <a:xfrm>
              <a:off x="3504" y="2160"/>
              <a:ext cx="1584" cy="1056"/>
              <a:chOff x="3408" y="2400"/>
              <a:chExt cx="1584" cy="1056"/>
            </a:xfrm>
          </p:grpSpPr>
          <p:grpSp>
            <p:nvGrpSpPr>
              <p:cNvPr id="12307" name="Group 20"/>
              <p:cNvGrpSpPr/>
              <p:nvPr/>
            </p:nvGrpSpPr>
            <p:grpSpPr>
              <a:xfrm>
                <a:off x="3408" y="2400"/>
                <a:ext cx="1584" cy="1056"/>
                <a:chOff x="3408" y="2400"/>
                <a:chExt cx="1584" cy="1056"/>
              </a:xfrm>
            </p:grpSpPr>
            <p:sp>
              <p:nvSpPr>
                <p:cNvPr id="12308" name="Line 21"/>
                <p:cNvSpPr/>
                <p:nvPr/>
              </p:nvSpPr>
              <p:spPr>
                <a:xfrm>
                  <a:off x="3456" y="3168"/>
                  <a:ext cx="1536" cy="0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2309" name="Line 22"/>
                <p:cNvSpPr/>
                <p:nvPr/>
              </p:nvSpPr>
              <p:spPr>
                <a:xfrm flipV="1">
                  <a:off x="3456" y="2400"/>
                  <a:ext cx="960" cy="768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12310" name="Freeform 23"/>
                <p:cNvSpPr/>
                <p:nvPr/>
              </p:nvSpPr>
              <p:spPr>
                <a:xfrm>
                  <a:off x="3552" y="3072"/>
                  <a:ext cx="160" cy="112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144" y="96"/>
                    </a:cxn>
                    <a:cxn ang="0">
                      <a:pos x="0" y="96"/>
                    </a:cxn>
                  </a:cxnLst>
                  <a:pathLst>
                    <a:path w="160" h="112">
                      <a:moveTo>
                        <a:pt x="96" y="0"/>
                      </a:moveTo>
                      <a:cubicBezTo>
                        <a:pt x="128" y="40"/>
                        <a:pt x="160" y="80"/>
                        <a:pt x="144" y="96"/>
                      </a:cubicBezTo>
                      <a:cubicBezTo>
                        <a:pt x="128" y="112"/>
                        <a:pt x="24" y="96"/>
                        <a:pt x="0" y="96"/>
                      </a:cubicBezTo>
                    </a:path>
                  </a:pathLst>
                </a:custGeom>
                <a:noFill/>
                <a:ln w="95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2311" name="Text Box 24"/>
                <p:cNvSpPr txBox="1"/>
                <p:nvPr/>
              </p:nvSpPr>
              <p:spPr>
                <a:xfrm>
                  <a:off x="3984" y="3168"/>
                  <a:ext cx="864" cy="28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sz="2400" b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3.5cm</a:t>
                  </a:r>
                  <a:endParaRPr lang="en-US" altLang="zh-CN" sz="2400" b="1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312" name="Text Box 25"/>
                <p:cNvSpPr txBox="1"/>
                <p:nvPr/>
              </p:nvSpPr>
              <p:spPr>
                <a:xfrm>
                  <a:off x="3408" y="2544"/>
                  <a:ext cx="960" cy="28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sz="2400" b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2.5cm</a:t>
                  </a:r>
                  <a:endParaRPr lang="en-US" altLang="zh-CN" sz="2400" b="1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313" name="Text Box 26"/>
                <p:cNvSpPr txBox="1"/>
                <p:nvPr/>
              </p:nvSpPr>
              <p:spPr>
                <a:xfrm>
                  <a:off x="3648" y="2880"/>
                  <a:ext cx="624" cy="327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sz="2800" dirty="0">
                      <a:latin typeface="华文新魏" pitchFamily="2" charset="-122"/>
                      <a:ea typeface="华文新魏" pitchFamily="2" charset="-122"/>
                    </a:rPr>
                    <a:t>40°</a:t>
                  </a:r>
                  <a:endParaRPr lang="en-US" altLang="zh-CN" sz="2800" dirty="0">
                    <a:latin typeface="华文新魏" pitchFamily="2" charset="-122"/>
                    <a:ea typeface="华文新魏" pitchFamily="2" charset="-122"/>
                  </a:endParaRPr>
                </a:p>
              </p:txBody>
            </p:sp>
            <p:sp>
              <p:nvSpPr>
                <p:cNvPr id="12314" name="Line 27"/>
                <p:cNvSpPr/>
                <p:nvPr/>
              </p:nvSpPr>
              <p:spPr>
                <a:xfrm>
                  <a:off x="4416" y="2400"/>
                  <a:ext cx="576" cy="768"/>
                </a:xfrm>
                <a:prstGeom prst="line">
                  <a:avLst/>
                </a:prstGeom>
                <a:ln w="3810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12315" name="Line 28"/>
              <p:cNvSpPr/>
              <p:nvPr/>
            </p:nvSpPr>
            <p:spPr>
              <a:xfrm>
                <a:off x="4320" y="3120"/>
                <a:ext cx="0" cy="96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2316" name="Line 29"/>
              <p:cNvSpPr/>
              <p:nvPr/>
            </p:nvSpPr>
            <p:spPr>
              <a:xfrm>
                <a:off x="4080" y="2640"/>
                <a:ext cx="48" cy="48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2317" name="Line 30"/>
              <p:cNvSpPr/>
              <p:nvPr/>
            </p:nvSpPr>
            <p:spPr>
              <a:xfrm>
                <a:off x="4032" y="2688"/>
                <a:ext cx="48" cy="48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12318" name="Text Box 31"/>
            <p:cNvSpPr txBox="1"/>
            <p:nvPr/>
          </p:nvSpPr>
          <p:spPr>
            <a:xfrm>
              <a:off x="3360" y="2784"/>
              <a:ext cx="52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D</a:t>
              </a:r>
              <a:endPara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19" name="Text Box 32"/>
            <p:cNvSpPr txBox="1"/>
            <p:nvPr/>
          </p:nvSpPr>
          <p:spPr>
            <a:xfrm>
              <a:off x="5088" y="2784"/>
              <a:ext cx="38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E</a:t>
              </a:r>
              <a:endPara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2320" name="Text Box 33"/>
            <p:cNvSpPr txBox="1"/>
            <p:nvPr/>
          </p:nvSpPr>
          <p:spPr>
            <a:xfrm>
              <a:off x="4272" y="1920"/>
              <a:ext cx="43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endPara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5842" name="Text Box 2"/>
          <p:cNvSpPr txBox="1"/>
          <p:nvPr/>
        </p:nvSpPr>
        <p:spPr>
          <a:xfrm>
            <a:off x="1116013" y="2276475"/>
            <a:ext cx="6911975" cy="15541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A44E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结论：</a:t>
            </a:r>
            <a:r>
              <a:rPr lang="zh-CN" altLang="en-US" sz="3200" b="1" dirty="0">
                <a:latin typeface="宋体" panose="02010600030101010101" pitchFamily="2" charset="-122"/>
                <a:ea typeface="黑体" panose="02010609060101010101" pitchFamily="2" charset="-122"/>
              </a:rPr>
              <a:t>两边和它们的夹角对应相等的两个三角形全等，简写为“边角边”或“</a:t>
            </a:r>
            <a:r>
              <a:rPr lang="en-US" altLang="zh-CN" sz="3200" b="1" dirty="0">
                <a:latin typeface="宋体" panose="02010600030101010101" pitchFamily="2" charset="-122"/>
                <a:ea typeface="黑体" panose="02010609060101010101" pitchFamily="2" charset="-122"/>
              </a:rPr>
              <a:t>SAS”.</a:t>
            </a:r>
            <a:endParaRPr lang="en-US" altLang="zh-CN" sz="3200" b="1" dirty="0">
              <a:latin typeface="宋体" panose="0201060003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4337" name="Text Box 2"/>
          <p:cNvSpPr txBox="1"/>
          <p:nvPr/>
        </p:nvSpPr>
        <p:spPr>
          <a:xfrm>
            <a:off x="1981200" y="457200"/>
            <a:ext cx="57912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338" name="Text Box 3"/>
          <p:cNvSpPr txBox="1"/>
          <p:nvPr/>
        </p:nvSpPr>
        <p:spPr>
          <a:xfrm>
            <a:off x="893763" y="1147763"/>
            <a:ext cx="8909050" cy="27749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2" charset="-122"/>
              </a:rPr>
              <a:t>    </a:t>
            </a:r>
            <a:r>
              <a:rPr lang="zh-CN" altLang="en-US" sz="3200" b="1" dirty="0">
                <a:latin typeface="宋体" panose="02010600030101010101" pitchFamily="2" charset="-122"/>
                <a:ea typeface="黑体" panose="02010609060101010101" pitchFamily="2" charset="-122"/>
              </a:rPr>
              <a:t>以</a:t>
            </a:r>
            <a:r>
              <a:rPr lang="en-US" altLang="zh-CN" sz="3200" b="1" dirty="0">
                <a:latin typeface="宋体" panose="02010600030101010101" pitchFamily="2" charset="-122"/>
                <a:ea typeface="黑体" panose="02010609060101010101" pitchFamily="2" charset="-122"/>
              </a:rPr>
              <a:t>2.5cm</a:t>
            </a:r>
            <a:r>
              <a:rPr lang="zh-CN" altLang="en-US" sz="3200" b="1" dirty="0">
                <a:latin typeface="宋体" panose="0201060003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zh-CN" sz="3200" b="1" dirty="0">
                <a:latin typeface="宋体" panose="02010600030101010101" pitchFamily="2" charset="-122"/>
                <a:ea typeface="黑体" panose="02010609060101010101" pitchFamily="2" charset="-122"/>
              </a:rPr>
              <a:t>3.5cm</a:t>
            </a:r>
            <a:r>
              <a:rPr lang="zh-CN" altLang="en-US" sz="3200" b="1" dirty="0">
                <a:latin typeface="宋体" panose="02010600030101010101" pitchFamily="2" charset="-122"/>
                <a:ea typeface="黑体" panose="02010609060101010101" pitchFamily="2" charset="-122"/>
              </a:rPr>
              <a:t>为三角形的两边，</a:t>
            </a:r>
            <a:endParaRPr lang="zh-CN" altLang="en-US" sz="3200" b="1" dirty="0">
              <a:latin typeface="宋体" panose="0201060003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宋体" panose="02010600030101010101" pitchFamily="2" charset="-122"/>
                <a:ea typeface="黑体" panose="02010609060101010101" pitchFamily="2" charset="-122"/>
              </a:rPr>
              <a:t>  长度为</a:t>
            </a:r>
            <a:r>
              <a:rPr lang="en-US" altLang="zh-CN" sz="3200" b="1" dirty="0">
                <a:latin typeface="宋体" panose="02010600030101010101" pitchFamily="2" charset="-122"/>
                <a:ea typeface="黑体" panose="02010609060101010101" pitchFamily="2" charset="-122"/>
              </a:rPr>
              <a:t>2.5cm</a:t>
            </a:r>
            <a:r>
              <a:rPr lang="zh-CN" altLang="en-US" sz="3200" b="1" dirty="0">
                <a:latin typeface="宋体" panose="02010600030101010101" pitchFamily="2" charset="-122"/>
                <a:ea typeface="黑体" panose="02010609060101010101" pitchFamily="2" charset="-122"/>
              </a:rPr>
              <a:t>的边所对的角为</a:t>
            </a:r>
            <a:r>
              <a:rPr lang="en-US" altLang="zh-CN" sz="3200" b="1" dirty="0">
                <a:latin typeface="宋体" panose="02010600030101010101" pitchFamily="2" charset="-122"/>
                <a:ea typeface="黑体" panose="02010609060101010101" pitchFamily="2" charset="-122"/>
              </a:rPr>
              <a:t>40°</a:t>
            </a:r>
            <a:r>
              <a:rPr lang="zh-CN" altLang="en-US" sz="3200" b="1" dirty="0">
                <a:latin typeface="宋体" panose="02010600030101010101" pitchFamily="2" charset="-122"/>
                <a:ea typeface="黑体" panose="02010609060101010101" pitchFamily="2" charset="-122"/>
              </a:rPr>
              <a:t>，</a:t>
            </a:r>
            <a:endParaRPr lang="zh-CN" altLang="en-US" sz="3200" b="1" dirty="0">
              <a:latin typeface="宋体" panose="0201060003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宋体" panose="02010600030101010101" pitchFamily="2" charset="-122"/>
                <a:ea typeface="黑体" panose="02010609060101010101" pitchFamily="2" charset="-122"/>
              </a:rPr>
              <a:t>  情况又怎样？动手画一画，你发</a:t>
            </a:r>
            <a:endParaRPr lang="zh-CN" altLang="en-US" sz="3200" b="1" dirty="0">
              <a:latin typeface="宋体" panose="0201060003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宋体" panose="02010600030101010101" pitchFamily="2" charset="-122"/>
                <a:ea typeface="黑体" panose="02010609060101010101" pitchFamily="2" charset="-122"/>
              </a:rPr>
              <a:t>  现了什么？</a:t>
            </a:r>
            <a:endParaRPr lang="zh-CN" altLang="en-US" sz="3200" b="1" dirty="0">
              <a:latin typeface="宋体" panose="0201060003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4339" name="Text Box 25"/>
          <p:cNvSpPr txBox="1"/>
          <p:nvPr/>
        </p:nvSpPr>
        <p:spPr>
          <a:xfrm>
            <a:off x="684213" y="333375"/>
            <a:ext cx="7632700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(2)</a:t>
            </a:r>
            <a:r>
              <a:rPr lang="zh-CN" altLang="en-US" sz="4000" b="1" dirty="0">
                <a:latin typeface="黑体" panose="02010609060101010101" pitchFamily="2" charset="-122"/>
                <a:ea typeface="黑体" panose="02010609060101010101" pitchFamily="2" charset="-122"/>
              </a:rPr>
              <a:t>两边及其中一边的对角</a:t>
            </a:r>
            <a:endParaRPr lang="zh-CN" altLang="en-US" sz="40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>
    <p:check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5361" name="Text Box 4"/>
          <p:cNvSpPr txBox="1"/>
          <p:nvPr/>
        </p:nvSpPr>
        <p:spPr>
          <a:xfrm>
            <a:off x="2414588" y="4502150"/>
            <a:ext cx="685800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5362" name="Group 5"/>
          <p:cNvGrpSpPr/>
          <p:nvPr/>
        </p:nvGrpSpPr>
        <p:grpSpPr>
          <a:xfrm>
            <a:off x="1042988" y="2349500"/>
            <a:ext cx="2444750" cy="2503488"/>
            <a:chOff x="703" y="2251"/>
            <a:chExt cx="1540" cy="1577"/>
          </a:xfrm>
        </p:grpSpPr>
        <p:sp>
          <p:nvSpPr>
            <p:cNvPr id="15363" name="Text Box 6"/>
            <p:cNvSpPr txBox="1"/>
            <p:nvPr/>
          </p:nvSpPr>
          <p:spPr>
            <a:xfrm>
              <a:off x="1837" y="2251"/>
              <a:ext cx="336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endPara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364" name="Line 7"/>
            <p:cNvSpPr/>
            <p:nvPr/>
          </p:nvSpPr>
          <p:spPr>
            <a:xfrm>
              <a:off x="943" y="3655"/>
              <a:ext cx="647" cy="14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65" name="Line 8"/>
            <p:cNvSpPr/>
            <p:nvPr/>
          </p:nvSpPr>
          <p:spPr>
            <a:xfrm flipV="1">
              <a:off x="943" y="2551"/>
              <a:ext cx="1104" cy="1104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66" name="Line 9"/>
            <p:cNvSpPr/>
            <p:nvPr/>
          </p:nvSpPr>
          <p:spPr>
            <a:xfrm flipH="1">
              <a:off x="1567" y="2551"/>
              <a:ext cx="480" cy="1104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67" name="Text Box 10"/>
            <p:cNvSpPr txBox="1"/>
            <p:nvPr/>
          </p:nvSpPr>
          <p:spPr>
            <a:xfrm>
              <a:off x="703" y="3463"/>
              <a:ext cx="62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368" name="Text Box 11"/>
            <p:cNvSpPr txBox="1"/>
            <p:nvPr/>
          </p:nvSpPr>
          <p:spPr>
            <a:xfrm rot="-3900000">
              <a:off x="1501" y="2901"/>
              <a:ext cx="111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latin typeface="Times New Roman" panose="02020603050405020304" pitchFamily="18" charset="0"/>
                  <a:ea typeface="华文新魏" pitchFamily="2" charset="-122"/>
                </a:rPr>
                <a:t>2.5cm</a:t>
              </a:r>
              <a:endParaRPr lang="en-US" altLang="zh-CN" sz="3200" b="1" dirty="0">
                <a:latin typeface="Times New Roman" panose="02020603050405020304" pitchFamily="18" charset="0"/>
                <a:ea typeface="华文新魏" pitchFamily="2" charset="-122"/>
              </a:endParaRPr>
            </a:p>
          </p:txBody>
        </p:sp>
        <p:sp>
          <p:nvSpPr>
            <p:cNvPr id="15369" name="Text Box 12"/>
            <p:cNvSpPr txBox="1"/>
            <p:nvPr/>
          </p:nvSpPr>
          <p:spPr>
            <a:xfrm rot="-3600000">
              <a:off x="881" y="2706"/>
              <a:ext cx="1010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latin typeface="Times New Roman" panose="02020603050405020304" pitchFamily="18" charset="0"/>
                  <a:ea typeface="华文新魏" pitchFamily="2" charset="-122"/>
                </a:rPr>
                <a:t>3.5cm</a:t>
              </a:r>
              <a:endParaRPr lang="en-US" altLang="zh-CN" sz="3200" b="1" dirty="0">
                <a:latin typeface="Times New Roman" panose="02020603050405020304" pitchFamily="18" charset="0"/>
                <a:ea typeface="华文新魏" pitchFamily="2" charset="-122"/>
              </a:endParaRPr>
            </a:p>
          </p:txBody>
        </p:sp>
        <p:sp>
          <p:nvSpPr>
            <p:cNvPr id="15370" name="Freeform 13"/>
            <p:cNvSpPr/>
            <p:nvPr/>
          </p:nvSpPr>
          <p:spPr>
            <a:xfrm>
              <a:off x="1111" y="3499"/>
              <a:ext cx="39" cy="15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" y="36"/>
                </a:cxn>
                <a:cxn ang="0">
                  <a:pos x="36" y="72"/>
                </a:cxn>
                <a:cxn ang="0">
                  <a:pos x="24" y="156"/>
                </a:cxn>
              </a:cxnLst>
              <a:pathLst>
                <a:path w="39" h="156">
                  <a:moveTo>
                    <a:pt x="0" y="0"/>
                  </a:moveTo>
                  <a:cubicBezTo>
                    <a:pt x="4" y="12"/>
                    <a:pt x="6" y="25"/>
                    <a:pt x="12" y="36"/>
                  </a:cubicBezTo>
                  <a:cubicBezTo>
                    <a:pt x="18" y="49"/>
                    <a:pt x="34" y="58"/>
                    <a:pt x="36" y="72"/>
                  </a:cubicBezTo>
                  <a:cubicBezTo>
                    <a:pt x="39" y="100"/>
                    <a:pt x="24" y="128"/>
                    <a:pt x="24" y="156"/>
                  </a:cubicBezTo>
                </a:path>
              </a:pathLst>
            </a:custGeom>
            <a:noFill/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71" name="Text Box 14"/>
            <p:cNvSpPr txBox="1"/>
            <p:nvPr/>
          </p:nvSpPr>
          <p:spPr>
            <a:xfrm>
              <a:off x="1081" y="3397"/>
              <a:ext cx="100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dirty="0">
                  <a:latin typeface="华文新魏" pitchFamily="2" charset="-122"/>
                  <a:ea typeface="华文新魏" pitchFamily="2" charset="-122"/>
                </a:rPr>
                <a:t>40°</a:t>
              </a:r>
              <a:endParaRPr lang="en-US" altLang="zh-CN" sz="2800" b="1" dirty="0">
                <a:latin typeface="华文新魏" pitchFamily="2" charset="-122"/>
                <a:ea typeface="华文新魏" pitchFamily="2" charset="-122"/>
              </a:endParaRPr>
            </a:p>
          </p:txBody>
        </p:sp>
      </p:grpSp>
      <p:grpSp>
        <p:nvGrpSpPr>
          <p:cNvPr id="3" name="Group 15"/>
          <p:cNvGrpSpPr/>
          <p:nvPr/>
        </p:nvGrpSpPr>
        <p:grpSpPr>
          <a:xfrm>
            <a:off x="4572000" y="2420938"/>
            <a:ext cx="3128963" cy="2735262"/>
            <a:chOff x="3107" y="1936"/>
            <a:chExt cx="2062" cy="1723"/>
          </a:xfrm>
        </p:grpSpPr>
        <p:sp>
          <p:nvSpPr>
            <p:cNvPr id="15373" name="Text Box 16"/>
            <p:cNvSpPr txBox="1"/>
            <p:nvPr/>
          </p:nvSpPr>
          <p:spPr>
            <a:xfrm>
              <a:off x="4785" y="3203"/>
              <a:ext cx="38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E</a:t>
              </a:r>
              <a:endPara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374" name="Text Box 17"/>
            <p:cNvSpPr txBox="1"/>
            <p:nvPr/>
          </p:nvSpPr>
          <p:spPr>
            <a:xfrm>
              <a:off x="3107" y="3294"/>
              <a:ext cx="28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D</a:t>
              </a:r>
              <a:endPara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375" name="Line 18"/>
            <p:cNvSpPr/>
            <p:nvPr/>
          </p:nvSpPr>
          <p:spPr>
            <a:xfrm>
              <a:off x="3288" y="3289"/>
              <a:ext cx="1680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76" name="Line 19"/>
            <p:cNvSpPr/>
            <p:nvPr/>
          </p:nvSpPr>
          <p:spPr>
            <a:xfrm flipV="1">
              <a:off x="3288" y="2185"/>
              <a:ext cx="1104" cy="1104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77" name="Line 20"/>
            <p:cNvSpPr/>
            <p:nvPr/>
          </p:nvSpPr>
          <p:spPr>
            <a:xfrm>
              <a:off x="4392" y="2185"/>
              <a:ext cx="551" cy="112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78" name="Text Box 21"/>
            <p:cNvSpPr txBox="1"/>
            <p:nvPr/>
          </p:nvSpPr>
          <p:spPr>
            <a:xfrm>
              <a:off x="4200" y="1945"/>
              <a:ext cx="480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endPara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379" name="Freeform 22"/>
            <p:cNvSpPr/>
            <p:nvPr/>
          </p:nvSpPr>
          <p:spPr>
            <a:xfrm>
              <a:off x="3432" y="3145"/>
              <a:ext cx="72" cy="14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0" y="144"/>
                </a:cxn>
              </a:cxnLst>
              <a:pathLst>
                <a:path w="72" h="144">
                  <a:moveTo>
                    <a:pt x="0" y="0"/>
                  </a:moveTo>
                  <a:cubicBezTo>
                    <a:pt x="72" y="54"/>
                    <a:pt x="60" y="52"/>
                    <a:pt x="60" y="144"/>
                  </a:cubicBezTo>
                </a:path>
              </a:pathLst>
            </a:custGeom>
            <a:noFill/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80" name="Text Box 23"/>
            <p:cNvSpPr txBox="1"/>
            <p:nvPr/>
          </p:nvSpPr>
          <p:spPr>
            <a:xfrm>
              <a:off x="3436" y="2988"/>
              <a:ext cx="100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dirty="0">
                  <a:latin typeface="华文新魏" pitchFamily="2" charset="-122"/>
                  <a:ea typeface="华文新魏" pitchFamily="2" charset="-122"/>
                </a:rPr>
                <a:t>40°</a:t>
              </a:r>
              <a:endParaRPr lang="en-US" altLang="zh-CN" sz="2800" b="1" dirty="0">
                <a:latin typeface="华文新魏" pitchFamily="2" charset="-122"/>
                <a:ea typeface="华文新魏" pitchFamily="2" charset="-122"/>
              </a:endParaRPr>
            </a:p>
          </p:txBody>
        </p:sp>
        <p:sp>
          <p:nvSpPr>
            <p:cNvPr id="15381" name="Text Box 24"/>
            <p:cNvSpPr txBox="1"/>
            <p:nvPr/>
          </p:nvSpPr>
          <p:spPr>
            <a:xfrm rot="-3600000">
              <a:off x="3225" y="2267"/>
              <a:ext cx="1049" cy="38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latin typeface="Times New Roman" panose="02020603050405020304" pitchFamily="18" charset="0"/>
                  <a:ea typeface="华文新魏" pitchFamily="2" charset="-122"/>
                </a:rPr>
                <a:t>3.5cm</a:t>
              </a:r>
              <a:endParaRPr lang="en-US" altLang="zh-CN" sz="3200" b="1" dirty="0">
                <a:latin typeface="Times New Roman" panose="02020603050405020304" pitchFamily="18" charset="0"/>
                <a:ea typeface="华文新魏" pitchFamily="2" charset="-122"/>
              </a:endParaRPr>
            </a:p>
          </p:txBody>
        </p:sp>
        <p:sp>
          <p:nvSpPr>
            <p:cNvPr id="15382" name="Text Box 25"/>
            <p:cNvSpPr txBox="1"/>
            <p:nvPr/>
          </p:nvSpPr>
          <p:spPr>
            <a:xfrm rot="4440000">
              <a:off x="4268" y="2541"/>
              <a:ext cx="1143" cy="38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latin typeface="Times New Roman" panose="02020603050405020304" pitchFamily="18" charset="0"/>
                  <a:ea typeface="华文新魏" pitchFamily="2" charset="-122"/>
                </a:rPr>
                <a:t>2.5cm</a:t>
              </a:r>
              <a:endParaRPr lang="en-US" altLang="zh-CN" sz="3200" b="1" dirty="0">
                <a:latin typeface="Times New Roman" panose="02020603050405020304" pitchFamily="18" charset="0"/>
                <a:ea typeface="华文新魏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007 -0.00046 L -0.36788 -0.0004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7890" name="Text Box 2"/>
          <p:cNvSpPr txBox="1"/>
          <p:nvPr/>
        </p:nvSpPr>
        <p:spPr>
          <a:xfrm>
            <a:off x="468313" y="2492375"/>
            <a:ext cx="7993062" cy="1066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结论：两边及其一边所对的角对应相等，两个三角形</a:t>
            </a:r>
            <a:r>
              <a:rPr lang="zh-CN" altLang="en-US" sz="3200" b="1" u="sng" dirty="0">
                <a:latin typeface="Times New Roman" panose="02020603050405020304" pitchFamily="18" charset="0"/>
                <a:ea typeface="黑体" panose="02010609060101010101" pitchFamily="2" charset="-122"/>
              </a:rPr>
              <a:t>不一定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全等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539996" y="1896745"/>
            <a:ext cx="7174446" cy="149385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288415" y="1343660"/>
            <a:ext cx="191706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0" dirty="0">
                <a:solidFill>
                  <a:srgbClr val="00B05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典</a:t>
            </a:r>
            <a:r>
              <a:rPr lang="zh-CN" altLang="en-US" sz="3000" dirty="0" smtClean="0">
                <a:solidFill>
                  <a:srgbClr val="00B05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例分析</a:t>
            </a:r>
            <a:endParaRPr lang="zh-CN" altLang="en-US" sz="3000" dirty="0">
              <a:solidFill>
                <a:srgbClr val="00B05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54243" y="3667515"/>
            <a:ext cx="2646998" cy="16811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7409" name="WordArt 2"/>
          <p:cNvSpPr>
            <a:spLocks noTextEdit="1"/>
          </p:cNvSpPr>
          <p:nvPr/>
        </p:nvSpPr>
        <p:spPr>
          <a:xfrm>
            <a:off x="381000" y="304800"/>
            <a:ext cx="1577975" cy="78263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67750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4000" b="1" i="1"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隶书" charset="0"/>
                <a:ea typeface="隶书" charset="0"/>
              </a:rPr>
              <a:t>练一练</a:t>
            </a:r>
            <a:endParaRPr lang="zh-CN" altLang="en-US" sz="4000" b="1" i="1"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隶书" charset="0"/>
              <a:ea typeface="隶书" charset="0"/>
            </a:endParaRPr>
          </a:p>
        </p:txBody>
      </p:sp>
      <p:sp>
        <p:nvSpPr>
          <p:cNvPr id="17410" name="Text Box 3"/>
          <p:cNvSpPr txBox="1"/>
          <p:nvPr/>
        </p:nvSpPr>
        <p:spPr>
          <a:xfrm>
            <a:off x="2051050" y="260350"/>
            <a:ext cx="6172200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u="sng" dirty="0">
                <a:latin typeface="Times New Roman" panose="02020603050405020304" pitchFamily="18" charset="0"/>
                <a:ea typeface="黑体" panose="02010609060101010101" pitchFamily="2" charset="-122"/>
              </a:rPr>
              <a:t>分别找出各题中的全等三角形</a:t>
            </a:r>
            <a:endParaRPr lang="zh-CN" altLang="en-US" sz="3200" b="1" u="sng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7411" name="Line 4"/>
          <p:cNvSpPr/>
          <p:nvPr/>
        </p:nvSpPr>
        <p:spPr>
          <a:xfrm>
            <a:off x="704850" y="2365375"/>
            <a:ext cx="26670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412" name="Line 5"/>
          <p:cNvSpPr/>
          <p:nvPr/>
        </p:nvSpPr>
        <p:spPr>
          <a:xfrm>
            <a:off x="704850" y="2365375"/>
            <a:ext cx="1828800" cy="12192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413" name="Line 6"/>
          <p:cNvSpPr/>
          <p:nvPr/>
        </p:nvSpPr>
        <p:spPr>
          <a:xfrm flipH="1">
            <a:off x="2533650" y="2365375"/>
            <a:ext cx="838200" cy="12192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414" name="Freeform 7"/>
          <p:cNvSpPr/>
          <p:nvPr/>
        </p:nvSpPr>
        <p:spPr>
          <a:xfrm>
            <a:off x="1039813" y="2381250"/>
            <a:ext cx="104775" cy="196850"/>
          </a:xfrm>
          <a:custGeom>
            <a:avLst/>
            <a:gdLst/>
            <a:ahLst/>
            <a:cxnLst>
              <a:cxn ang="0">
                <a:pos x="92075" y="0"/>
              </a:cxn>
              <a:cxn ang="0">
                <a:pos x="0" y="196850"/>
              </a:cxn>
            </a:cxnLst>
            <a:pathLst>
              <a:path w="66" h="124">
                <a:moveTo>
                  <a:pt x="58" y="0"/>
                </a:moveTo>
                <a:cubicBezTo>
                  <a:pt x="48" y="93"/>
                  <a:pt x="66" y="93"/>
                  <a:pt x="0" y="124"/>
                </a:cubicBezTo>
              </a:path>
            </a:pathLst>
          </a:custGeom>
          <a:noFill/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7415" name="Text Box 8"/>
          <p:cNvSpPr txBox="1"/>
          <p:nvPr/>
        </p:nvSpPr>
        <p:spPr>
          <a:xfrm>
            <a:off x="323850" y="2060575"/>
            <a:ext cx="685800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6" name="Text Box 9"/>
          <p:cNvSpPr txBox="1"/>
          <p:nvPr/>
        </p:nvSpPr>
        <p:spPr>
          <a:xfrm>
            <a:off x="3371850" y="2060575"/>
            <a:ext cx="533400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7" name="Text Box 10"/>
          <p:cNvSpPr txBox="1"/>
          <p:nvPr/>
        </p:nvSpPr>
        <p:spPr>
          <a:xfrm>
            <a:off x="2457450" y="3508375"/>
            <a:ext cx="838200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zh-CN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8" name="Rectangle 11"/>
          <p:cNvSpPr/>
          <p:nvPr/>
        </p:nvSpPr>
        <p:spPr>
          <a:xfrm rot="-10800000" flipV="1">
            <a:off x="1187450" y="2276475"/>
            <a:ext cx="1023938" cy="338138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40</a:t>
            </a:r>
            <a:r>
              <a:rPr lang="en-US" altLang="zh-CN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°</a:t>
            </a: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19" name="Line 12"/>
          <p:cNvSpPr/>
          <p:nvPr/>
        </p:nvSpPr>
        <p:spPr>
          <a:xfrm>
            <a:off x="2000250" y="2289175"/>
            <a:ext cx="0" cy="1524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420" name="Line 13"/>
          <p:cNvSpPr/>
          <p:nvPr/>
        </p:nvSpPr>
        <p:spPr>
          <a:xfrm flipH="1">
            <a:off x="1543050" y="2898775"/>
            <a:ext cx="76200" cy="762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421" name="Line 14"/>
          <p:cNvSpPr/>
          <p:nvPr/>
        </p:nvSpPr>
        <p:spPr>
          <a:xfrm flipH="1">
            <a:off x="1543050" y="2898775"/>
            <a:ext cx="152400" cy="152400"/>
          </a:xfrm>
          <a:prstGeom prst="line">
            <a:avLst/>
          </a:prstGeom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422" name="Line 15"/>
          <p:cNvSpPr/>
          <p:nvPr/>
        </p:nvSpPr>
        <p:spPr>
          <a:xfrm rot="-10200000">
            <a:off x="647700" y="5260975"/>
            <a:ext cx="2667000" cy="0"/>
          </a:xfrm>
          <a:prstGeom prst="line">
            <a:avLst/>
          </a:prstGeom>
          <a:ln w="38100" cap="flat" cmpd="sng">
            <a:solidFill>
              <a:srgbClr val="2F2F2F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423" name="Line 16"/>
          <p:cNvSpPr/>
          <p:nvPr/>
        </p:nvSpPr>
        <p:spPr>
          <a:xfrm rot="-10200000">
            <a:off x="1585913" y="4122738"/>
            <a:ext cx="1828800" cy="1219200"/>
          </a:xfrm>
          <a:prstGeom prst="line">
            <a:avLst/>
          </a:prstGeom>
          <a:ln w="38100" cap="flat" cmpd="sng">
            <a:solidFill>
              <a:srgbClr val="20202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424" name="Line 17"/>
          <p:cNvSpPr/>
          <p:nvPr/>
        </p:nvSpPr>
        <p:spPr>
          <a:xfrm rot="-10200000" flipH="1">
            <a:off x="766763" y="3890963"/>
            <a:ext cx="838200" cy="1219200"/>
          </a:xfrm>
          <a:prstGeom prst="line">
            <a:avLst/>
          </a:prstGeom>
          <a:ln w="38100" cap="flat" cmpd="sng">
            <a:solidFill>
              <a:srgbClr val="20202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425" name="Freeform 18"/>
          <p:cNvSpPr/>
          <p:nvPr/>
        </p:nvSpPr>
        <p:spPr>
          <a:xfrm rot="-10200000">
            <a:off x="2879725" y="5213350"/>
            <a:ext cx="104775" cy="196850"/>
          </a:xfrm>
          <a:custGeom>
            <a:avLst/>
            <a:gdLst/>
            <a:ahLst/>
            <a:cxnLst>
              <a:cxn ang="0">
                <a:pos x="92075" y="0"/>
              </a:cxn>
              <a:cxn ang="0">
                <a:pos x="0" y="196850"/>
              </a:cxn>
            </a:cxnLst>
            <a:pathLst>
              <a:path w="66" h="124">
                <a:moveTo>
                  <a:pt x="58" y="0"/>
                </a:moveTo>
                <a:cubicBezTo>
                  <a:pt x="48" y="93"/>
                  <a:pt x="66" y="93"/>
                  <a:pt x="0" y="124"/>
                </a:cubicBezTo>
              </a:path>
            </a:pathLst>
          </a:custGeom>
          <a:noFill/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7426" name="Rectangle 19"/>
          <p:cNvSpPr/>
          <p:nvPr/>
        </p:nvSpPr>
        <p:spPr>
          <a:xfrm rot="-9600000" flipV="1">
            <a:off x="2179638" y="4891088"/>
            <a:ext cx="1023937" cy="338137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algn="just" eaLnBrk="0" hangingPunct="0"/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40</a:t>
            </a:r>
            <a:r>
              <a:rPr lang="en-US" altLang="zh-CN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°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27" name="Line 20"/>
          <p:cNvSpPr/>
          <p:nvPr/>
        </p:nvSpPr>
        <p:spPr>
          <a:xfrm rot="-10200000">
            <a:off x="2019300" y="5191125"/>
            <a:ext cx="0" cy="1524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428" name="Line 21"/>
          <p:cNvSpPr/>
          <p:nvPr/>
        </p:nvSpPr>
        <p:spPr>
          <a:xfrm rot="-10200000" flipH="1">
            <a:off x="2492375" y="4738688"/>
            <a:ext cx="76200" cy="76200"/>
          </a:xfrm>
          <a:prstGeom prst="line">
            <a:avLst/>
          </a:prstGeom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429" name="Line 22"/>
          <p:cNvSpPr/>
          <p:nvPr/>
        </p:nvSpPr>
        <p:spPr>
          <a:xfrm rot="-10200000" flipH="1">
            <a:off x="2424113" y="4656138"/>
            <a:ext cx="152400" cy="1524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430" name="Text Box 23"/>
          <p:cNvSpPr txBox="1"/>
          <p:nvPr/>
        </p:nvSpPr>
        <p:spPr>
          <a:xfrm>
            <a:off x="1524000" y="3505200"/>
            <a:ext cx="685800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zh-CN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31" name="Text Box 24"/>
          <p:cNvSpPr txBox="1"/>
          <p:nvPr/>
        </p:nvSpPr>
        <p:spPr>
          <a:xfrm>
            <a:off x="3200400" y="5257800"/>
            <a:ext cx="685800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  <a:endParaRPr lang="en-US" altLang="zh-CN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32" name="Text Box 25"/>
          <p:cNvSpPr txBox="1"/>
          <p:nvPr/>
        </p:nvSpPr>
        <p:spPr>
          <a:xfrm>
            <a:off x="304800" y="4800600"/>
            <a:ext cx="533400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endParaRPr lang="en-US" altLang="zh-CN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33" name="Text Box 26"/>
          <p:cNvSpPr txBox="1"/>
          <p:nvPr/>
        </p:nvSpPr>
        <p:spPr>
          <a:xfrm>
            <a:off x="1524000" y="5486400"/>
            <a:ext cx="914400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endParaRPr lang="en-US" altLang="zh-CN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34" name="Line 27"/>
          <p:cNvSpPr/>
          <p:nvPr/>
        </p:nvSpPr>
        <p:spPr>
          <a:xfrm>
            <a:off x="5334000" y="2667000"/>
            <a:ext cx="22860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435" name="Line 28"/>
          <p:cNvSpPr/>
          <p:nvPr/>
        </p:nvSpPr>
        <p:spPr>
          <a:xfrm flipH="1">
            <a:off x="4572000" y="2667000"/>
            <a:ext cx="762000" cy="12192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436" name="Line 29"/>
          <p:cNvSpPr/>
          <p:nvPr/>
        </p:nvSpPr>
        <p:spPr>
          <a:xfrm>
            <a:off x="4572000" y="3886200"/>
            <a:ext cx="22860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437" name="Line 30"/>
          <p:cNvSpPr/>
          <p:nvPr/>
        </p:nvSpPr>
        <p:spPr>
          <a:xfrm flipV="1">
            <a:off x="6858000" y="2667000"/>
            <a:ext cx="762000" cy="12192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438" name="Line 31"/>
          <p:cNvSpPr/>
          <p:nvPr/>
        </p:nvSpPr>
        <p:spPr>
          <a:xfrm>
            <a:off x="5334000" y="2667000"/>
            <a:ext cx="1524000" cy="12192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439" name="Text Box 32"/>
          <p:cNvSpPr txBox="1"/>
          <p:nvPr/>
        </p:nvSpPr>
        <p:spPr>
          <a:xfrm>
            <a:off x="4267200" y="3657600"/>
            <a:ext cx="685800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zh-CN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40" name="Text Box 33"/>
          <p:cNvSpPr txBox="1"/>
          <p:nvPr/>
        </p:nvSpPr>
        <p:spPr>
          <a:xfrm>
            <a:off x="6948488" y="3860800"/>
            <a:ext cx="685800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zh-CN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41" name="Text Box 34"/>
          <p:cNvSpPr txBox="1"/>
          <p:nvPr/>
        </p:nvSpPr>
        <p:spPr>
          <a:xfrm>
            <a:off x="4787900" y="2205038"/>
            <a:ext cx="609600" cy="579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42" name="Text Box 35"/>
          <p:cNvSpPr txBox="1"/>
          <p:nvPr/>
        </p:nvSpPr>
        <p:spPr>
          <a:xfrm>
            <a:off x="7543800" y="2438400"/>
            <a:ext cx="533400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43" name="Text Box 36"/>
          <p:cNvSpPr txBox="1"/>
          <p:nvPr/>
        </p:nvSpPr>
        <p:spPr>
          <a:xfrm>
            <a:off x="5715000" y="4114800"/>
            <a:ext cx="990600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endParaRPr lang="en-US" altLang="zh-CN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8949" name="Text Box 37"/>
          <p:cNvSpPr txBox="1"/>
          <p:nvPr/>
        </p:nvSpPr>
        <p:spPr>
          <a:xfrm>
            <a:off x="971550" y="6156325"/>
            <a:ext cx="7037388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△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ABC≌△EFD (SAS)</a:t>
            </a:r>
            <a:endParaRPr lang="en-US" altLang="zh-CN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8950" name="Text Box 38"/>
          <p:cNvSpPr txBox="1"/>
          <p:nvPr/>
        </p:nvSpPr>
        <p:spPr>
          <a:xfrm>
            <a:off x="4114800" y="4572000"/>
            <a:ext cx="4800600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△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ADC≌△CBA (SAS)</a:t>
            </a:r>
            <a:endParaRPr lang="en-US" altLang="zh-CN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446" name="Line 39"/>
          <p:cNvSpPr/>
          <p:nvPr/>
        </p:nvSpPr>
        <p:spPr>
          <a:xfrm>
            <a:off x="4716463" y="3213100"/>
            <a:ext cx="360362" cy="144463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447" name="Line 40"/>
          <p:cNvSpPr/>
          <p:nvPr/>
        </p:nvSpPr>
        <p:spPr>
          <a:xfrm>
            <a:off x="7092950" y="3213100"/>
            <a:ext cx="215900" cy="71438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448" name="Rectangle 41"/>
          <p:cNvSpPr/>
          <p:nvPr/>
        </p:nvSpPr>
        <p:spPr>
          <a:xfrm>
            <a:off x="4479925" y="3246438"/>
            <a:ext cx="1841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7449" name="Group 42"/>
          <p:cNvGrpSpPr/>
          <p:nvPr/>
        </p:nvGrpSpPr>
        <p:grpSpPr>
          <a:xfrm>
            <a:off x="5292725" y="2781300"/>
            <a:ext cx="142875" cy="71438"/>
            <a:chOff x="3334" y="1752"/>
            <a:chExt cx="90" cy="45"/>
          </a:xfrm>
        </p:grpSpPr>
        <p:sp>
          <p:nvSpPr>
            <p:cNvPr id="17450" name="Line 43"/>
            <p:cNvSpPr/>
            <p:nvPr/>
          </p:nvSpPr>
          <p:spPr>
            <a:xfrm>
              <a:off x="3334" y="1752"/>
              <a:ext cx="45" cy="45"/>
            </a:xfrm>
            <a:prstGeom prst="line">
              <a:avLst/>
            </a:prstGeom>
            <a:ln w="38100" cap="flat" cmpd="sng">
              <a:solidFill>
                <a:srgbClr val="CC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51" name="Line 44"/>
            <p:cNvSpPr/>
            <p:nvPr/>
          </p:nvSpPr>
          <p:spPr>
            <a:xfrm flipV="1">
              <a:off x="3379" y="1752"/>
              <a:ext cx="45" cy="45"/>
            </a:xfrm>
            <a:prstGeom prst="line">
              <a:avLst/>
            </a:prstGeom>
            <a:ln w="38100" cap="flat" cmpd="sng">
              <a:solidFill>
                <a:srgbClr val="CC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17452" name="Group 45"/>
          <p:cNvGrpSpPr/>
          <p:nvPr/>
        </p:nvGrpSpPr>
        <p:grpSpPr>
          <a:xfrm>
            <a:off x="6732588" y="3644900"/>
            <a:ext cx="215900" cy="144463"/>
            <a:chOff x="4241" y="2296"/>
            <a:chExt cx="136" cy="91"/>
          </a:xfrm>
        </p:grpSpPr>
        <p:sp>
          <p:nvSpPr>
            <p:cNvPr id="17453" name="Line 46"/>
            <p:cNvSpPr/>
            <p:nvPr/>
          </p:nvSpPr>
          <p:spPr>
            <a:xfrm flipV="1">
              <a:off x="4241" y="2296"/>
              <a:ext cx="91" cy="91"/>
            </a:xfrm>
            <a:prstGeom prst="line">
              <a:avLst/>
            </a:prstGeom>
            <a:ln w="38100" cap="flat" cmpd="sng">
              <a:solidFill>
                <a:srgbClr val="CC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54" name="Line 47"/>
            <p:cNvSpPr/>
            <p:nvPr/>
          </p:nvSpPr>
          <p:spPr>
            <a:xfrm>
              <a:off x="4332" y="2296"/>
              <a:ext cx="45" cy="90"/>
            </a:xfrm>
            <a:prstGeom prst="line">
              <a:avLst/>
            </a:prstGeom>
            <a:ln w="38100" cap="flat" cmpd="sng">
              <a:solidFill>
                <a:srgbClr val="CC00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8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8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49" grpId="0"/>
      <p:bldP spid="3895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8433" name="Text Box 2"/>
          <p:cNvSpPr txBox="1"/>
          <p:nvPr/>
        </p:nvSpPr>
        <p:spPr>
          <a:xfrm>
            <a:off x="2209800" y="533400"/>
            <a:ext cx="54864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8434" name="Text Box 3"/>
          <p:cNvSpPr txBox="1"/>
          <p:nvPr/>
        </p:nvSpPr>
        <p:spPr>
          <a:xfrm>
            <a:off x="152400" y="620713"/>
            <a:ext cx="8991600" cy="21050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     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小明做了一个如图所示的风筝，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     其中∠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EDH=∠FDH, ED=FD 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     小明不用测量就能知道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EH=FH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吗？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8435" name="Text Box 12"/>
          <p:cNvSpPr txBox="1"/>
          <p:nvPr/>
        </p:nvSpPr>
        <p:spPr>
          <a:xfrm>
            <a:off x="2339975" y="2924175"/>
            <a:ext cx="685800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zh-CN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8436" name="Freeform 14"/>
          <p:cNvSpPr/>
          <p:nvPr/>
        </p:nvSpPr>
        <p:spPr>
          <a:xfrm>
            <a:off x="1466850" y="5222875"/>
            <a:ext cx="812800" cy="838200"/>
          </a:xfrm>
          <a:custGeom>
            <a:avLst/>
            <a:gdLst/>
            <a:ahLst/>
            <a:cxnLst>
              <a:cxn ang="0">
                <a:pos x="812800" y="0"/>
              </a:cxn>
              <a:cxn ang="0">
                <a:pos x="584200" y="228600"/>
              </a:cxn>
              <a:cxn ang="0">
                <a:pos x="508000" y="381000"/>
              </a:cxn>
              <a:cxn ang="0">
                <a:pos x="50800" y="609600"/>
              </a:cxn>
              <a:cxn ang="0">
                <a:pos x="203200" y="838200"/>
              </a:cxn>
            </a:cxnLst>
            <a:pathLst>
              <a:path w="512" h="528">
                <a:moveTo>
                  <a:pt x="512" y="0"/>
                </a:moveTo>
                <a:cubicBezTo>
                  <a:pt x="456" y="52"/>
                  <a:pt x="400" y="104"/>
                  <a:pt x="368" y="144"/>
                </a:cubicBezTo>
                <a:cubicBezTo>
                  <a:pt x="336" y="184"/>
                  <a:pt x="376" y="200"/>
                  <a:pt x="320" y="240"/>
                </a:cubicBezTo>
                <a:cubicBezTo>
                  <a:pt x="264" y="280"/>
                  <a:pt x="64" y="336"/>
                  <a:pt x="32" y="384"/>
                </a:cubicBezTo>
                <a:cubicBezTo>
                  <a:pt x="0" y="432"/>
                  <a:pt x="64" y="480"/>
                  <a:pt x="128" y="528"/>
                </a:cubicBezTo>
              </a:path>
            </a:pathLst>
          </a:custGeom>
          <a:noFill/>
          <a:ln w="952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8437" name="Freeform 15"/>
          <p:cNvSpPr/>
          <p:nvPr/>
        </p:nvSpPr>
        <p:spPr>
          <a:xfrm>
            <a:off x="2178050" y="5222875"/>
            <a:ext cx="190500" cy="1066800"/>
          </a:xfrm>
          <a:custGeom>
            <a:avLst/>
            <a:gdLst/>
            <a:ahLst/>
            <a:cxnLst>
              <a:cxn ang="0">
                <a:pos x="101600" y="0"/>
              </a:cxn>
              <a:cxn ang="0">
                <a:pos x="177800" y="609600"/>
              </a:cxn>
              <a:cxn ang="0">
                <a:pos x="25400" y="838200"/>
              </a:cxn>
              <a:cxn ang="0">
                <a:pos x="25400" y="1066800"/>
              </a:cxn>
            </a:cxnLst>
            <a:pathLst>
              <a:path w="120" h="672">
                <a:moveTo>
                  <a:pt x="64" y="0"/>
                </a:moveTo>
                <a:cubicBezTo>
                  <a:pt x="92" y="148"/>
                  <a:pt x="120" y="296"/>
                  <a:pt x="112" y="384"/>
                </a:cubicBezTo>
                <a:cubicBezTo>
                  <a:pt x="104" y="472"/>
                  <a:pt x="32" y="480"/>
                  <a:pt x="16" y="528"/>
                </a:cubicBezTo>
                <a:cubicBezTo>
                  <a:pt x="0" y="576"/>
                  <a:pt x="8" y="624"/>
                  <a:pt x="16" y="672"/>
                </a:cubicBezTo>
              </a:path>
            </a:pathLst>
          </a:custGeom>
          <a:noFill/>
          <a:ln w="952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18438" name="Group 24"/>
          <p:cNvGrpSpPr/>
          <p:nvPr/>
        </p:nvGrpSpPr>
        <p:grpSpPr>
          <a:xfrm>
            <a:off x="1042988" y="3429000"/>
            <a:ext cx="3417887" cy="2636838"/>
            <a:chOff x="431" y="1946"/>
            <a:chExt cx="2153" cy="1661"/>
          </a:xfrm>
        </p:grpSpPr>
        <p:sp>
          <p:nvSpPr>
            <p:cNvPr id="18439" name="Line 4"/>
            <p:cNvSpPr/>
            <p:nvPr/>
          </p:nvSpPr>
          <p:spPr>
            <a:xfrm>
              <a:off x="812" y="2426"/>
              <a:ext cx="1296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dash"/>
              <a:round/>
              <a:headEnd type="none" w="med" len="med"/>
              <a:tailEnd type="none" w="med" len="med"/>
            </a:ln>
          </p:spPr>
        </p:sp>
        <p:sp>
          <p:nvSpPr>
            <p:cNvPr id="18440" name="Line 5"/>
            <p:cNvSpPr/>
            <p:nvPr/>
          </p:nvSpPr>
          <p:spPr>
            <a:xfrm>
              <a:off x="1436" y="1946"/>
              <a:ext cx="0" cy="1344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441" name="Line 6"/>
            <p:cNvSpPr/>
            <p:nvPr/>
          </p:nvSpPr>
          <p:spPr>
            <a:xfrm flipH="1">
              <a:off x="812" y="1946"/>
              <a:ext cx="624" cy="48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442" name="Line 7"/>
            <p:cNvSpPr/>
            <p:nvPr/>
          </p:nvSpPr>
          <p:spPr>
            <a:xfrm>
              <a:off x="1436" y="1946"/>
              <a:ext cx="672" cy="48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443" name="Line 8"/>
            <p:cNvSpPr/>
            <p:nvPr/>
          </p:nvSpPr>
          <p:spPr>
            <a:xfrm>
              <a:off x="812" y="2426"/>
              <a:ext cx="624" cy="864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444" name="Line 9"/>
            <p:cNvSpPr/>
            <p:nvPr/>
          </p:nvSpPr>
          <p:spPr>
            <a:xfrm flipH="1">
              <a:off x="1436" y="2426"/>
              <a:ext cx="672" cy="864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445" name="Text Box 10"/>
            <p:cNvSpPr txBox="1"/>
            <p:nvPr/>
          </p:nvSpPr>
          <p:spPr>
            <a:xfrm>
              <a:off x="431" y="2205"/>
              <a:ext cx="480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E</a:t>
              </a:r>
              <a:endPara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8446" name="Text Box 11"/>
            <p:cNvSpPr txBox="1"/>
            <p:nvPr/>
          </p:nvSpPr>
          <p:spPr>
            <a:xfrm>
              <a:off x="2200" y="2296"/>
              <a:ext cx="38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F</a:t>
              </a:r>
              <a:endPara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8447" name="Text Box 13"/>
            <p:cNvSpPr txBox="1"/>
            <p:nvPr/>
          </p:nvSpPr>
          <p:spPr>
            <a:xfrm>
              <a:off x="1340" y="3242"/>
              <a:ext cx="38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H</a:t>
              </a:r>
              <a:endPara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8448" name="Line 16"/>
            <p:cNvSpPr/>
            <p:nvPr/>
          </p:nvSpPr>
          <p:spPr>
            <a:xfrm>
              <a:off x="1020" y="2115"/>
              <a:ext cx="144" cy="144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449" name="Line 17"/>
            <p:cNvSpPr/>
            <p:nvPr/>
          </p:nvSpPr>
          <p:spPr>
            <a:xfrm flipH="1">
              <a:off x="1791" y="2115"/>
              <a:ext cx="144" cy="192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450" name="Line 18"/>
            <p:cNvSpPr/>
            <p:nvPr/>
          </p:nvSpPr>
          <p:spPr>
            <a:xfrm>
              <a:off x="1383" y="2659"/>
              <a:ext cx="192" cy="0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451" name="Line 19"/>
            <p:cNvSpPr/>
            <p:nvPr/>
          </p:nvSpPr>
          <p:spPr>
            <a:xfrm>
              <a:off x="1338" y="2750"/>
              <a:ext cx="240" cy="0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452" name="Freeform 20"/>
            <p:cNvSpPr/>
            <p:nvPr/>
          </p:nvSpPr>
          <p:spPr>
            <a:xfrm>
              <a:off x="1338" y="2024"/>
              <a:ext cx="67" cy="9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" y="48"/>
                </a:cxn>
                <a:cxn ang="0">
                  <a:pos x="67" y="96"/>
                </a:cxn>
              </a:cxnLst>
              <a:pathLst>
                <a:path w="67" h="96">
                  <a:moveTo>
                    <a:pt x="0" y="0"/>
                  </a:moveTo>
                  <a:cubicBezTo>
                    <a:pt x="3" y="16"/>
                    <a:pt x="4" y="33"/>
                    <a:pt x="10" y="48"/>
                  </a:cubicBezTo>
                  <a:cubicBezTo>
                    <a:pt x="20" y="71"/>
                    <a:pt x="51" y="80"/>
                    <a:pt x="67" y="96"/>
                  </a:cubicBezTo>
                </a:path>
              </a:pathLst>
            </a:custGeom>
            <a:noFill/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53" name="Freeform 21"/>
            <p:cNvSpPr/>
            <p:nvPr/>
          </p:nvSpPr>
          <p:spPr>
            <a:xfrm>
              <a:off x="1474" y="2069"/>
              <a:ext cx="76" cy="57"/>
            </a:xfrm>
            <a:custGeom>
              <a:avLst/>
              <a:gdLst/>
              <a:ahLst/>
              <a:cxnLst>
                <a:cxn ang="0">
                  <a:pos x="0" y="57"/>
                </a:cxn>
                <a:cxn ang="0">
                  <a:pos x="76" y="0"/>
                </a:cxn>
              </a:cxnLst>
              <a:pathLst>
                <a:path w="76" h="57">
                  <a:moveTo>
                    <a:pt x="0" y="57"/>
                  </a:moveTo>
                  <a:cubicBezTo>
                    <a:pt x="47" y="50"/>
                    <a:pt x="76" y="53"/>
                    <a:pt x="76" y="0"/>
                  </a:cubicBezTo>
                </a:path>
              </a:pathLst>
            </a:custGeom>
            <a:noFill/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8454" name="Text Box 22"/>
          <p:cNvSpPr txBox="1"/>
          <p:nvPr/>
        </p:nvSpPr>
        <p:spPr>
          <a:xfrm>
            <a:off x="4716463" y="2276475"/>
            <a:ext cx="3887787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55" name="Text Box 23"/>
          <p:cNvSpPr txBox="1"/>
          <p:nvPr/>
        </p:nvSpPr>
        <p:spPr>
          <a:xfrm>
            <a:off x="6300788" y="5084763"/>
            <a:ext cx="576262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checker dir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9457" name="Text Box 2"/>
          <p:cNvSpPr txBox="1"/>
          <p:nvPr/>
        </p:nvSpPr>
        <p:spPr>
          <a:xfrm>
            <a:off x="0" y="260350"/>
            <a:ext cx="3960813" cy="639763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补充练习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9458" name="Line 3"/>
          <p:cNvSpPr/>
          <p:nvPr/>
        </p:nvSpPr>
        <p:spPr>
          <a:xfrm flipH="1">
            <a:off x="6191250" y="549275"/>
            <a:ext cx="1079500" cy="2303463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9459" name="Line 4"/>
          <p:cNvSpPr/>
          <p:nvPr/>
        </p:nvSpPr>
        <p:spPr>
          <a:xfrm>
            <a:off x="7270750" y="549275"/>
            <a:ext cx="1081088" cy="2303463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9460" name="Line 5"/>
          <p:cNvSpPr/>
          <p:nvPr/>
        </p:nvSpPr>
        <p:spPr>
          <a:xfrm>
            <a:off x="6191250" y="2852738"/>
            <a:ext cx="2160588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9461" name="Line 6"/>
          <p:cNvSpPr/>
          <p:nvPr/>
        </p:nvSpPr>
        <p:spPr>
          <a:xfrm>
            <a:off x="7270750" y="620713"/>
            <a:ext cx="0" cy="2232025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9462" name="Text Box 7"/>
          <p:cNvSpPr txBox="1"/>
          <p:nvPr/>
        </p:nvSpPr>
        <p:spPr>
          <a:xfrm>
            <a:off x="7164388" y="2852738"/>
            <a:ext cx="792162" cy="579437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63" name="Text Box 8"/>
          <p:cNvSpPr txBox="1"/>
          <p:nvPr/>
        </p:nvSpPr>
        <p:spPr>
          <a:xfrm>
            <a:off x="8351838" y="2708275"/>
            <a:ext cx="792162" cy="579438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64" name="Text Box 9"/>
          <p:cNvSpPr txBox="1"/>
          <p:nvPr/>
        </p:nvSpPr>
        <p:spPr>
          <a:xfrm>
            <a:off x="5795963" y="2852738"/>
            <a:ext cx="792162" cy="579437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65" name="Text Box 10"/>
          <p:cNvSpPr txBox="1"/>
          <p:nvPr/>
        </p:nvSpPr>
        <p:spPr>
          <a:xfrm>
            <a:off x="6910388" y="0"/>
            <a:ext cx="792162" cy="579438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" name="Group 11"/>
          <p:cNvGrpSpPr/>
          <p:nvPr/>
        </p:nvGrpSpPr>
        <p:grpSpPr>
          <a:xfrm>
            <a:off x="252413" y="1196975"/>
            <a:ext cx="6227762" cy="1944688"/>
            <a:chOff x="0" y="482"/>
            <a:chExt cx="3923" cy="1225"/>
          </a:xfrm>
        </p:grpSpPr>
        <p:sp>
          <p:nvSpPr>
            <p:cNvPr id="19467" name="Text Box 12"/>
            <p:cNvSpPr txBox="1"/>
            <p:nvPr/>
          </p:nvSpPr>
          <p:spPr>
            <a:xfrm>
              <a:off x="0" y="482"/>
              <a:ext cx="3923" cy="329"/>
            </a:xfrm>
            <a:prstGeom prst="rect">
              <a:avLst/>
            </a:prstGeom>
            <a:noFill/>
            <a:ln w="38100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1</a:t>
              </a:r>
              <a:r>
                <a:rPr lang="zh-CN" altLang="en-US" sz="28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、在△</a:t>
              </a:r>
              <a:r>
                <a:rPr lang="en-US" altLang="zh-CN" sz="28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ABC</a:t>
              </a:r>
              <a:r>
                <a:rPr lang="zh-CN" altLang="en-US" sz="28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中，</a:t>
              </a:r>
              <a:r>
                <a:rPr lang="en-US" altLang="zh-CN" sz="28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AB=AC</a:t>
              </a:r>
              <a:r>
                <a:rPr lang="zh-CN" altLang="en-US" sz="28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，</a:t>
              </a:r>
              <a:endPara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19468" name="Rectangle 13"/>
            <p:cNvSpPr/>
            <p:nvPr/>
          </p:nvSpPr>
          <p:spPr>
            <a:xfrm>
              <a:off x="0" y="845"/>
              <a:ext cx="3560" cy="862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ctr" anchorCtr="0"/>
            <a:p>
              <a:pPr>
                <a:lnSpc>
                  <a:spcPct val="65000"/>
                </a:lnSpc>
                <a:spcBef>
                  <a:spcPct val="50000"/>
                </a:spcBef>
              </a:pPr>
              <a:r>
                <a:rPr lang="en-US" altLang="zh-CN" sz="28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AD</a:t>
              </a:r>
              <a:r>
                <a:rPr lang="zh-CN" altLang="en-US" sz="28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是∠</a:t>
              </a:r>
              <a:r>
                <a:rPr lang="en-US" altLang="zh-CN" sz="28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BAC</a:t>
              </a:r>
              <a:r>
                <a:rPr lang="zh-CN" altLang="en-US" sz="28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的角平分线。</a:t>
              </a:r>
              <a:endPara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  <a:p>
              <a:pPr>
                <a:lnSpc>
                  <a:spcPct val="65000"/>
                </a:lnSpc>
                <a:spcBef>
                  <a:spcPct val="50000"/>
                </a:spcBef>
              </a:pPr>
              <a:r>
                <a:rPr lang="zh-CN" altLang="en-US" sz="28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那么</a:t>
              </a:r>
              <a:r>
                <a:rPr lang="en-US" altLang="zh-CN" sz="28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BD</a:t>
              </a:r>
              <a:r>
                <a:rPr lang="zh-CN" altLang="en-US" sz="28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与</a:t>
              </a:r>
              <a:r>
                <a:rPr lang="en-US" altLang="zh-CN" sz="28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CD</a:t>
              </a:r>
              <a:r>
                <a:rPr lang="zh-CN" altLang="en-US" sz="28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相等吗？为什么？</a:t>
              </a:r>
              <a:endPara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sp>
        <p:nvSpPr>
          <p:cNvPr id="40974" name="Rectangle 14"/>
          <p:cNvSpPr/>
          <p:nvPr/>
        </p:nvSpPr>
        <p:spPr>
          <a:xfrm>
            <a:off x="423863" y="2622550"/>
            <a:ext cx="8783637" cy="7129463"/>
          </a:xfrm>
          <a:prstGeom prst="rect">
            <a:avLst/>
          </a:prstGeom>
          <a:noFill/>
          <a:ln w="38100">
            <a:noFill/>
          </a:ln>
        </p:spPr>
        <p:txBody>
          <a:bodyPr wrap="none" anchor="ctr" anchorCtr="0"/>
          <a:p>
            <a:pPr>
              <a:lnSpc>
                <a:spcPct val="60000"/>
              </a:lnSpc>
              <a:spcBef>
                <a:spcPct val="35000"/>
              </a:spcBef>
            </a:pP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解：相等 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60000"/>
              </a:lnSpc>
              <a:spcBef>
                <a:spcPct val="35000"/>
              </a:spcBef>
            </a:pP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理由：∵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AD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是∠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BAC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的角平分线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60000"/>
              </a:lnSpc>
              <a:spcBef>
                <a:spcPct val="35000"/>
              </a:spcBef>
            </a:pPr>
            <a:r>
              <a:rPr lang="zh-CN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∴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∠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BAD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＝∠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CAD</a:t>
            </a:r>
            <a:endParaRPr lang="en-US" altLang="zh-CN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60000"/>
              </a:lnSpc>
              <a:spcBef>
                <a:spcPct val="35000"/>
              </a:spcBef>
            </a:pPr>
            <a:r>
              <a:rPr lang="zh-CN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∵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AB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＝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AC</a:t>
            </a:r>
            <a:endParaRPr lang="en-US" altLang="zh-CN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60000"/>
              </a:lnSpc>
              <a:spcBef>
                <a:spcPct val="35000"/>
              </a:spcBef>
            </a:pP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∠BAD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＝∠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CAD</a:t>
            </a:r>
            <a:endParaRPr lang="en-US" altLang="zh-CN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60000"/>
              </a:lnSpc>
              <a:spcBef>
                <a:spcPct val="35000"/>
              </a:spcBef>
            </a:pP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　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AD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＝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AD</a:t>
            </a:r>
            <a:endParaRPr lang="en-US" altLang="zh-CN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60000"/>
              </a:lnSpc>
              <a:spcBef>
                <a:spcPct val="35000"/>
              </a:spcBef>
            </a:pP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∴△ABD≌△ACD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SAS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60000"/>
              </a:lnSpc>
              <a:spcBef>
                <a:spcPct val="35000"/>
              </a:spcBef>
            </a:pPr>
            <a:r>
              <a:rPr lang="zh-CN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∴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BD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＝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CD</a:t>
            </a:r>
            <a:endParaRPr lang="en-US" altLang="zh-CN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60000"/>
              </a:lnSpc>
              <a:spcBef>
                <a:spcPct val="35000"/>
              </a:spcBef>
            </a:pP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60000"/>
              </a:lnSpc>
              <a:spcBef>
                <a:spcPct val="35000"/>
              </a:spcBef>
            </a:pPr>
            <a:endParaRPr lang="en-US" altLang="zh-CN" sz="20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35000"/>
              </a:spcBef>
            </a:pPr>
            <a:endParaRPr lang="en-US" altLang="zh-CN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35000"/>
              </a:spcBef>
            </a:pPr>
            <a:endParaRPr lang="en-US" altLang="zh-CN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35000"/>
              </a:spcBef>
            </a:pPr>
            <a:endParaRPr lang="zh-CN" altLang="en-US" sz="3600" b="1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9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9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7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20481" name="Group 2"/>
          <p:cNvGrpSpPr/>
          <p:nvPr/>
        </p:nvGrpSpPr>
        <p:grpSpPr>
          <a:xfrm>
            <a:off x="6316663" y="1346200"/>
            <a:ext cx="1905000" cy="2133600"/>
            <a:chOff x="6909" y="10672"/>
            <a:chExt cx="2321" cy="1560"/>
          </a:xfrm>
        </p:grpSpPr>
        <p:sp>
          <p:nvSpPr>
            <p:cNvPr id="20482" name="Line 3"/>
            <p:cNvSpPr/>
            <p:nvPr/>
          </p:nvSpPr>
          <p:spPr>
            <a:xfrm>
              <a:off x="7970" y="10672"/>
              <a:ext cx="1260" cy="156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0483" name="Line 4"/>
            <p:cNvSpPr/>
            <p:nvPr/>
          </p:nvSpPr>
          <p:spPr>
            <a:xfrm flipH="1">
              <a:off x="6920" y="10672"/>
              <a:ext cx="1050" cy="156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0484" name="Line 5"/>
            <p:cNvSpPr/>
            <p:nvPr/>
          </p:nvSpPr>
          <p:spPr>
            <a:xfrm flipV="1">
              <a:off x="6909" y="11430"/>
              <a:ext cx="1680" cy="78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0485" name="Line 6"/>
            <p:cNvSpPr/>
            <p:nvPr/>
          </p:nvSpPr>
          <p:spPr>
            <a:xfrm flipH="1" flipV="1">
              <a:off x="7445" y="11430"/>
              <a:ext cx="1785" cy="78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20486" name="Text Box 7"/>
          <p:cNvSpPr txBox="1"/>
          <p:nvPr/>
        </p:nvSpPr>
        <p:spPr>
          <a:xfrm>
            <a:off x="6011863" y="3228975"/>
            <a:ext cx="455612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87" name="Text Box 8"/>
          <p:cNvSpPr txBox="1"/>
          <p:nvPr/>
        </p:nvSpPr>
        <p:spPr>
          <a:xfrm>
            <a:off x="8281988" y="3117850"/>
            <a:ext cx="4778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zh-CN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88" name="Text Box 9"/>
          <p:cNvSpPr txBox="1"/>
          <p:nvPr/>
        </p:nvSpPr>
        <p:spPr>
          <a:xfrm>
            <a:off x="7840663" y="2162175"/>
            <a:ext cx="4778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zh-CN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89" name="Text Box 10"/>
          <p:cNvSpPr txBox="1"/>
          <p:nvPr/>
        </p:nvSpPr>
        <p:spPr>
          <a:xfrm>
            <a:off x="6316663" y="2085975"/>
            <a:ext cx="455612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  <a:endParaRPr lang="en-US" altLang="zh-CN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90" name="Text Box 11"/>
          <p:cNvSpPr txBox="1"/>
          <p:nvPr/>
        </p:nvSpPr>
        <p:spPr>
          <a:xfrm>
            <a:off x="6935788" y="908050"/>
            <a:ext cx="4778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91" name="Text Box 12"/>
          <p:cNvSpPr txBox="1"/>
          <p:nvPr/>
        </p:nvSpPr>
        <p:spPr>
          <a:xfrm>
            <a:off x="250825" y="333375"/>
            <a:ext cx="6985000" cy="132207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、如图，已知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AB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＝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AC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AD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＝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AE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那么∠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与∠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相等吗？为什么？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0493" name="Text Box 33"/>
          <p:cNvSpPr txBox="1"/>
          <p:nvPr/>
        </p:nvSpPr>
        <p:spPr>
          <a:xfrm>
            <a:off x="2700338" y="2565400"/>
            <a:ext cx="2232025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94" name="AutoShape 34"/>
          <p:cNvSpPr>
            <a:spLocks noChangeAspect="1" noTextEdit="1"/>
          </p:cNvSpPr>
          <p:nvPr/>
        </p:nvSpPr>
        <p:spPr>
          <a:xfrm>
            <a:off x="395288" y="2924175"/>
            <a:ext cx="4343400" cy="2138363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3" name="Group 35"/>
          <p:cNvGrpSpPr/>
          <p:nvPr/>
        </p:nvGrpSpPr>
        <p:grpSpPr>
          <a:xfrm>
            <a:off x="0" y="1916113"/>
            <a:ext cx="6084888" cy="4333875"/>
            <a:chOff x="0" y="1207"/>
            <a:chExt cx="3833" cy="2730"/>
          </a:xfrm>
        </p:grpSpPr>
        <p:sp>
          <p:nvSpPr>
            <p:cNvPr id="20496" name="Text Box 36"/>
            <p:cNvSpPr txBox="1"/>
            <p:nvPr/>
          </p:nvSpPr>
          <p:spPr>
            <a:xfrm>
              <a:off x="158" y="1207"/>
              <a:ext cx="3675" cy="67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解：相等 理由：在△</a:t>
              </a:r>
              <a:r>
                <a:rPr lang="en-US" altLang="zh-CN" sz="32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ABD</a:t>
              </a:r>
              <a:r>
                <a:rPr lang="zh-CN" altLang="en-US" sz="32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和△</a:t>
              </a:r>
              <a:r>
                <a:rPr lang="en-US" altLang="zh-CN" sz="32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ACE</a:t>
              </a:r>
              <a:r>
                <a:rPr lang="zh-CN" altLang="en-US" sz="32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中</a:t>
              </a:r>
              <a:endPara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20497" name="Text Box 37"/>
            <p:cNvSpPr txBox="1"/>
            <p:nvPr/>
          </p:nvSpPr>
          <p:spPr>
            <a:xfrm>
              <a:off x="0" y="3203"/>
              <a:ext cx="3696" cy="73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lnSpc>
                  <a:spcPct val="85000"/>
                </a:lnSpc>
                <a:spcBef>
                  <a:spcPct val="50000"/>
                </a:spcBef>
              </a:pPr>
              <a:r>
                <a:rPr lang="zh-CN" altLang="en-US" b="1" dirty="0">
                  <a:latin typeface="Arial" panose="020B0604020202020204" pitchFamily="34" charset="0"/>
                  <a:ea typeface="宋体" panose="02010600030101010101" pitchFamily="2" charset="-122"/>
                </a:rPr>
                <a:t>∴</a:t>
              </a:r>
              <a:r>
                <a:rPr lang="zh-CN" altLang="en-US" sz="32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△</a:t>
              </a:r>
              <a:r>
                <a:rPr lang="en-US" altLang="zh-CN" sz="32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ABD≌△ACE</a:t>
              </a:r>
              <a:r>
                <a:rPr lang="zh-CN" altLang="en-US" sz="32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（</a:t>
              </a:r>
              <a:r>
                <a:rPr lang="en-US" altLang="zh-CN" sz="32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SAS</a:t>
              </a:r>
              <a:r>
                <a:rPr lang="zh-CN" altLang="en-US" sz="32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）</a:t>
              </a:r>
              <a:endPara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  <a:p>
              <a:pPr>
                <a:lnSpc>
                  <a:spcPct val="85000"/>
                </a:lnSpc>
                <a:spcBef>
                  <a:spcPct val="50000"/>
                </a:spcBef>
              </a:pPr>
              <a:r>
                <a:rPr lang="zh-CN" altLang="zh-CN" b="1" dirty="0">
                  <a:latin typeface="Arial" panose="020B0604020202020204" pitchFamily="34" charset="0"/>
                  <a:ea typeface="宋体" panose="02010600030101010101" pitchFamily="2" charset="-122"/>
                </a:rPr>
                <a:t>∴</a:t>
              </a:r>
              <a:r>
                <a:rPr lang="zh-CN" altLang="en-US" sz="32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∠</a:t>
              </a:r>
              <a:r>
                <a:rPr lang="en-US" altLang="zh-CN" sz="32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B</a:t>
              </a:r>
              <a:r>
                <a:rPr lang="zh-CN" altLang="en-US" sz="32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＝∠</a:t>
              </a:r>
              <a:r>
                <a:rPr lang="en-US" altLang="zh-CN" sz="32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C</a:t>
              </a:r>
              <a:endPara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grpSp>
          <p:nvGrpSpPr>
            <p:cNvPr id="20498" name="Group 38"/>
            <p:cNvGrpSpPr/>
            <p:nvPr/>
          </p:nvGrpSpPr>
          <p:grpSpPr>
            <a:xfrm>
              <a:off x="293" y="1886"/>
              <a:ext cx="1363" cy="1232"/>
              <a:chOff x="293" y="1886"/>
              <a:chExt cx="1363" cy="1232"/>
            </a:xfrm>
          </p:grpSpPr>
          <p:sp>
            <p:nvSpPr>
              <p:cNvPr id="20499" name="Rectangle 39"/>
              <p:cNvSpPr/>
              <p:nvPr/>
            </p:nvSpPr>
            <p:spPr>
              <a:xfrm>
                <a:off x="293" y="2620"/>
                <a:ext cx="80" cy="17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 anchorCtr="0">
                <a:spAutoFit/>
              </a:bodyPr>
              <a:p>
                <a:endParaRPr lang="en-US" altLang="zh-CN" b="1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0500" name="Rectangle 41"/>
              <p:cNvSpPr/>
              <p:nvPr/>
            </p:nvSpPr>
            <p:spPr>
              <a:xfrm>
                <a:off x="293" y="2144"/>
                <a:ext cx="80" cy="17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 anchorCtr="0">
                <a:spAutoFit/>
              </a:bodyPr>
              <a:p>
                <a:endParaRPr lang="en-US" altLang="zh-CN" b="1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0501" name="Rectangle 43"/>
              <p:cNvSpPr/>
              <p:nvPr/>
            </p:nvSpPr>
            <p:spPr>
              <a:xfrm>
                <a:off x="293" y="1886"/>
                <a:ext cx="80" cy="17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 anchorCtr="0">
                <a:spAutoFit/>
              </a:bodyPr>
              <a:p>
                <a:endParaRPr lang="en-US" altLang="zh-CN" b="1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0502" name="Rectangle 44"/>
              <p:cNvSpPr/>
              <p:nvPr/>
            </p:nvSpPr>
            <p:spPr>
              <a:xfrm>
                <a:off x="1161" y="2305"/>
                <a:ext cx="221" cy="3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 anchorCtr="0">
                <a:spAutoFit/>
              </a:bodyPr>
              <a:p>
                <a:r>
                  <a:rPr lang="en-US" altLang="zh-CN" sz="3600" b="1" dirty="0">
                    <a:latin typeface="Symbol" panose="05050102010706020507" pitchFamily="18" charset="2"/>
                    <a:ea typeface="宋体" panose="02010600030101010101" pitchFamily="2" charset="-122"/>
                  </a:rPr>
                  <a:t>Ð</a:t>
                </a:r>
                <a:endParaRPr lang="en-US" altLang="zh-CN" b="1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0503" name="Rectangle 45"/>
              <p:cNvSpPr/>
              <p:nvPr/>
            </p:nvSpPr>
            <p:spPr>
              <a:xfrm>
                <a:off x="437" y="2305"/>
                <a:ext cx="221" cy="3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 anchorCtr="0">
                <a:spAutoFit/>
              </a:bodyPr>
              <a:p>
                <a:r>
                  <a:rPr lang="en-US" altLang="zh-CN" sz="3600" b="1" dirty="0">
                    <a:latin typeface="Symbol" panose="05050102010706020507" pitchFamily="18" charset="2"/>
                    <a:ea typeface="宋体" panose="02010600030101010101" pitchFamily="2" charset="-122"/>
                  </a:rPr>
                  <a:t>Ð</a:t>
                </a:r>
                <a:endParaRPr lang="en-US" altLang="zh-CN" b="1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0504" name="Rectangle 46"/>
              <p:cNvSpPr/>
              <p:nvPr/>
            </p:nvSpPr>
            <p:spPr>
              <a:xfrm>
                <a:off x="1553" y="2772"/>
                <a:ext cx="1" cy="30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 anchorCtr="0">
                <a:spAutoFit/>
              </a:bodyPr>
              <a:p>
                <a:endParaRPr lang="zh-CN" altLang="en-US" sz="3200" dirty="0">
                  <a:latin typeface="宋体-方正超大字符集" pitchFamily="65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20505" name="Rectangle 47"/>
              <p:cNvSpPr/>
              <p:nvPr/>
            </p:nvSpPr>
            <p:spPr>
              <a:xfrm>
                <a:off x="860" y="2772"/>
                <a:ext cx="289" cy="3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 anchorCtr="0">
                <a:spAutoFit/>
              </a:bodyPr>
              <a:p>
                <a:r>
                  <a:rPr lang="zh-CN" altLang="en-US" sz="3600" b="1" dirty="0">
                    <a:latin typeface="宋体-方正超大字符集" pitchFamily="65" charset="-122"/>
                    <a:ea typeface="宋体-方正超大字符集" pitchFamily="65" charset="-122"/>
                  </a:rPr>
                  <a:t>＝</a:t>
                </a:r>
                <a:endParaRPr lang="zh-CN" altLang="en-US" b="1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0506" name="Rectangle 48"/>
              <p:cNvSpPr/>
              <p:nvPr/>
            </p:nvSpPr>
            <p:spPr>
              <a:xfrm>
                <a:off x="1655" y="2387"/>
                <a:ext cx="1" cy="30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 anchorCtr="0">
                <a:spAutoFit/>
              </a:bodyPr>
              <a:p>
                <a:endParaRPr lang="zh-CN" altLang="en-US" sz="32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20507" name="Rectangle 49"/>
              <p:cNvSpPr/>
              <p:nvPr/>
            </p:nvSpPr>
            <p:spPr>
              <a:xfrm>
                <a:off x="869" y="2345"/>
                <a:ext cx="289" cy="3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 anchorCtr="0">
                <a:spAutoFit/>
              </a:bodyPr>
              <a:p>
                <a:r>
                  <a:rPr lang="zh-CN" altLang="en-US" sz="3600" b="1" dirty="0">
                    <a:latin typeface="宋体-方正超大字符集" pitchFamily="65" charset="-122"/>
                    <a:ea typeface="宋体-方正超大字符集" pitchFamily="65" charset="-122"/>
                  </a:rPr>
                  <a:t>＝</a:t>
                </a:r>
                <a:endParaRPr lang="zh-CN" altLang="en-US" b="1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0508" name="Rectangle 50"/>
              <p:cNvSpPr/>
              <p:nvPr/>
            </p:nvSpPr>
            <p:spPr>
              <a:xfrm>
                <a:off x="1553" y="1918"/>
                <a:ext cx="1" cy="30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 anchorCtr="0">
                <a:spAutoFit/>
              </a:bodyPr>
              <a:p>
                <a:endParaRPr lang="zh-CN" altLang="en-US" sz="32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20509" name="Rectangle 51"/>
              <p:cNvSpPr/>
              <p:nvPr/>
            </p:nvSpPr>
            <p:spPr>
              <a:xfrm>
                <a:off x="846" y="1918"/>
                <a:ext cx="289" cy="3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 anchorCtr="0">
                <a:spAutoFit/>
              </a:bodyPr>
              <a:p>
                <a:r>
                  <a:rPr lang="zh-CN" altLang="en-US" sz="3600" b="1" dirty="0">
                    <a:latin typeface="宋体-方正超大字符集" pitchFamily="65" charset="-122"/>
                    <a:ea typeface="宋体-方正超大字符集" pitchFamily="65" charset="-122"/>
                  </a:rPr>
                  <a:t>＝</a:t>
                </a:r>
                <a:endParaRPr lang="zh-CN" altLang="en-US" b="1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0510" name="Rectangle 52"/>
              <p:cNvSpPr/>
              <p:nvPr/>
            </p:nvSpPr>
            <p:spPr>
              <a:xfrm>
                <a:off x="1152" y="2763"/>
                <a:ext cx="356" cy="30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 anchorCtr="0">
                <a:spAutoFit/>
              </a:bodyPr>
              <a:p>
                <a:r>
                  <a:rPr lang="en-US" altLang="zh-CN" sz="3200" b="1" dirty="0">
                    <a:latin typeface="Times New Roman" panose="02020603050405020304" pitchFamily="18" charset="0"/>
                    <a:ea typeface="黑体" panose="02010609060101010101" pitchFamily="2" charset="-122"/>
                  </a:rPr>
                  <a:t>AE</a:t>
                </a:r>
                <a:endParaRPr lang="en-US" altLang="zh-CN" sz="3200" b="1" dirty="0">
                  <a:latin typeface="Times New Roman" panose="02020603050405020304" pitchFamily="18" charset="0"/>
                  <a:ea typeface="黑体" panose="02010609060101010101" pitchFamily="2" charset="-122"/>
                </a:endParaRPr>
              </a:p>
            </p:txBody>
          </p:sp>
          <p:sp>
            <p:nvSpPr>
              <p:cNvPr id="20511" name="Rectangle 53"/>
              <p:cNvSpPr/>
              <p:nvPr/>
            </p:nvSpPr>
            <p:spPr>
              <a:xfrm>
                <a:off x="446" y="2763"/>
                <a:ext cx="370" cy="30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 anchorCtr="0">
                <a:spAutoFit/>
              </a:bodyPr>
              <a:p>
                <a:r>
                  <a:rPr lang="en-US" altLang="zh-CN" sz="3200" b="1" dirty="0">
                    <a:latin typeface="Times New Roman" panose="02020603050405020304" pitchFamily="18" charset="0"/>
                    <a:ea typeface="黑体" panose="02010609060101010101" pitchFamily="2" charset="-122"/>
                  </a:rPr>
                  <a:t>AD</a:t>
                </a:r>
                <a:endParaRPr lang="en-US" altLang="zh-CN" sz="3200" b="1" dirty="0">
                  <a:latin typeface="Times New Roman" panose="02020603050405020304" pitchFamily="18" charset="0"/>
                  <a:ea typeface="黑体" panose="02010609060101010101" pitchFamily="2" charset="-122"/>
                </a:endParaRPr>
              </a:p>
            </p:txBody>
          </p:sp>
          <p:sp>
            <p:nvSpPr>
              <p:cNvPr id="20512" name="Rectangle 54"/>
              <p:cNvSpPr/>
              <p:nvPr/>
            </p:nvSpPr>
            <p:spPr>
              <a:xfrm>
                <a:off x="1386" y="2336"/>
                <a:ext cx="208" cy="3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 anchorCtr="0">
                <a:spAutoFit/>
              </a:bodyPr>
              <a:p>
                <a:r>
                  <a:rPr lang="en-US" altLang="zh-CN" sz="36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A</a:t>
                </a:r>
                <a:endParaRPr lang="en-US" altLang="zh-CN" b="1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0513" name="Rectangle 55"/>
              <p:cNvSpPr/>
              <p:nvPr/>
            </p:nvSpPr>
            <p:spPr>
              <a:xfrm>
                <a:off x="662" y="2336"/>
                <a:ext cx="208" cy="34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 anchorCtr="0">
                <a:spAutoFit/>
              </a:bodyPr>
              <a:p>
                <a:r>
                  <a:rPr lang="en-US" altLang="zh-CN" sz="3600" b="1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A</a:t>
                </a:r>
                <a:endParaRPr lang="en-US" altLang="zh-CN" b="1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0514" name="Rectangle 56"/>
              <p:cNvSpPr/>
              <p:nvPr/>
            </p:nvSpPr>
            <p:spPr>
              <a:xfrm>
                <a:off x="1139" y="1910"/>
                <a:ext cx="370" cy="30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 anchorCtr="0">
                <a:spAutoFit/>
              </a:bodyPr>
              <a:p>
                <a:r>
                  <a:rPr lang="en-US" altLang="zh-CN" sz="3200" b="1" dirty="0">
                    <a:latin typeface="Times New Roman" panose="02020603050405020304" pitchFamily="18" charset="0"/>
                    <a:ea typeface="黑体" panose="02010609060101010101" pitchFamily="2" charset="-122"/>
                  </a:rPr>
                  <a:t>AC</a:t>
                </a:r>
                <a:endParaRPr lang="en-US" altLang="zh-CN" sz="3200" b="1" dirty="0">
                  <a:latin typeface="Arial" panose="020B0604020202020204" pitchFamily="34" charset="0"/>
                  <a:ea typeface="黑体" panose="02010609060101010101" pitchFamily="2" charset="-122"/>
                </a:endParaRPr>
              </a:p>
            </p:txBody>
          </p:sp>
          <p:sp>
            <p:nvSpPr>
              <p:cNvPr id="20515" name="Rectangle 57"/>
              <p:cNvSpPr/>
              <p:nvPr/>
            </p:nvSpPr>
            <p:spPr>
              <a:xfrm>
                <a:off x="446" y="1910"/>
                <a:ext cx="356" cy="30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 anchor="t" anchorCtr="0">
                <a:spAutoFit/>
              </a:bodyPr>
              <a:p>
                <a:r>
                  <a:rPr lang="en-US" altLang="zh-CN" sz="3200" b="1" dirty="0">
                    <a:latin typeface="Times New Roman" panose="02020603050405020304" pitchFamily="18" charset="0"/>
                    <a:ea typeface="黑体" panose="02010609060101010101" pitchFamily="2" charset="-122"/>
                  </a:rPr>
                  <a:t>AB</a:t>
                </a:r>
                <a:endParaRPr lang="en-US" altLang="zh-CN" sz="3200" b="1" dirty="0">
                  <a:latin typeface="Arial" panose="020B0604020202020204" pitchFamily="34" charset="0"/>
                  <a:ea typeface="黑体" panose="02010609060101010101" pitchFamily="2" charset="-122"/>
                </a:endParaRPr>
              </a:p>
            </p:txBody>
          </p:sp>
        </p:grpSp>
      </p:grpSp>
      <p:graphicFrame>
        <p:nvGraphicFramePr>
          <p:cNvPr id="20516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95288" y="3059113"/>
          <a:ext cx="617537" cy="182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65100" imgH="215900" progId="Equation.KSEE3">
                  <p:embed/>
                </p:oleObj>
              </mc:Choice>
              <mc:Fallback>
                <p:oleObj name="" r:id="rId1" imgW="165100" imgH="215900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95288" y="3059113"/>
                        <a:ext cx="617537" cy="1828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1505" name="Text Box 2"/>
          <p:cNvSpPr txBox="1"/>
          <p:nvPr/>
        </p:nvSpPr>
        <p:spPr>
          <a:xfrm>
            <a:off x="0" y="260350"/>
            <a:ext cx="9144000" cy="10763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、如图，∠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＝∠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E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AB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＝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EF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BD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＝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EC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，那么△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ABC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与△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FED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全等吗？为什么？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1506" name="Text Box 3"/>
          <p:cNvSpPr txBox="1"/>
          <p:nvPr/>
        </p:nvSpPr>
        <p:spPr>
          <a:xfrm>
            <a:off x="0" y="1484313"/>
            <a:ext cx="4824413" cy="579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AC∥FD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吗？为什么？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21507" name="Group 4"/>
          <p:cNvGrpSpPr/>
          <p:nvPr/>
        </p:nvGrpSpPr>
        <p:grpSpPr>
          <a:xfrm>
            <a:off x="4211638" y="765175"/>
            <a:ext cx="4537075" cy="2306638"/>
            <a:chOff x="3016" y="346"/>
            <a:chExt cx="2858" cy="1453"/>
          </a:xfrm>
        </p:grpSpPr>
        <p:sp>
          <p:nvSpPr>
            <p:cNvPr id="21508" name="Line 5"/>
            <p:cNvSpPr/>
            <p:nvPr/>
          </p:nvSpPr>
          <p:spPr>
            <a:xfrm>
              <a:off x="3243" y="1117"/>
              <a:ext cx="2177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509" name="Line 6"/>
            <p:cNvSpPr/>
            <p:nvPr/>
          </p:nvSpPr>
          <p:spPr>
            <a:xfrm>
              <a:off x="3243" y="1117"/>
              <a:ext cx="635" cy="544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510" name="Line 7"/>
            <p:cNvSpPr/>
            <p:nvPr/>
          </p:nvSpPr>
          <p:spPr>
            <a:xfrm flipV="1">
              <a:off x="3878" y="1117"/>
              <a:ext cx="181" cy="544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511" name="Line 8"/>
            <p:cNvSpPr/>
            <p:nvPr/>
          </p:nvSpPr>
          <p:spPr>
            <a:xfrm flipH="1" flipV="1">
              <a:off x="4830" y="572"/>
              <a:ext cx="590" cy="545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512" name="Line 9"/>
            <p:cNvSpPr/>
            <p:nvPr/>
          </p:nvSpPr>
          <p:spPr>
            <a:xfrm flipH="1">
              <a:off x="4649" y="572"/>
              <a:ext cx="181" cy="545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513" name="Text Box 10"/>
            <p:cNvSpPr txBox="1"/>
            <p:nvPr/>
          </p:nvSpPr>
          <p:spPr>
            <a:xfrm>
              <a:off x="4876" y="346"/>
              <a:ext cx="499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F</a:t>
              </a:r>
              <a:endPara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14" name="Text Box 11"/>
            <p:cNvSpPr txBox="1"/>
            <p:nvPr/>
          </p:nvSpPr>
          <p:spPr>
            <a:xfrm>
              <a:off x="5375" y="981"/>
              <a:ext cx="499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E</a:t>
              </a:r>
              <a:endPara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15" name="Text Box 12"/>
            <p:cNvSpPr txBox="1"/>
            <p:nvPr/>
          </p:nvSpPr>
          <p:spPr>
            <a:xfrm>
              <a:off x="4468" y="1071"/>
              <a:ext cx="499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D</a:t>
              </a:r>
              <a:endPara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16" name="Text Box 13"/>
            <p:cNvSpPr txBox="1"/>
            <p:nvPr/>
          </p:nvSpPr>
          <p:spPr>
            <a:xfrm>
              <a:off x="3787" y="799"/>
              <a:ext cx="499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C</a:t>
              </a:r>
              <a:endPara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17" name="Text Box 14"/>
            <p:cNvSpPr txBox="1"/>
            <p:nvPr/>
          </p:nvSpPr>
          <p:spPr>
            <a:xfrm>
              <a:off x="3016" y="1026"/>
              <a:ext cx="499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B</a:t>
              </a:r>
              <a:endPara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18" name="Text Box 15"/>
            <p:cNvSpPr txBox="1"/>
            <p:nvPr/>
          </p:nvSpPr>
          <p:spPr>
            <a:xfrm>
              <a:off x="3923" y="1434"/>
              <a:ext cx="499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A</a:t>
              </a:r>
              <a:endPara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19" name="Text Box 16"/>
            <p:cNvSpPr txBox="1"/>
            <p:nvPr/>
          </p:nvSpPr>
          <p:spPr>
            <a:xfrm>
              <a:off x="4422" y="799"/>
              <a:ext cx="590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4</a:t>
              </a:r>
              <a:endPara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20" name="Text Box 17"/>
            <p:cNvSpPr txBox="1"/>
            <p:nvPr/>
          </p:nvSpPr>
          <p:spPr>
            <a:xfrm>
              <a:off x="4014" y="1071"/>
              <a:ext cx="590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3</a:t>
              </a:r>
              <a:endPara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21521" name="Group 18"/>
            <p:cNvGrpSpPr/>
            <p:nvPr/>
          </p:nvGrpSpPr>
          <p:grpSpPr>
            <a:xfrm>
              <a:off x="3742" y="1071"/>
              <a:ext cx="590" cy="590"/>
              <a:chOff x="3742" y="1071"/>
              <a:chExt cx="590" cy="590"/>
            </a:xfrm>
          </p:grpSpPr>
          <p:sp>
            <p:nvSpPr>
              <p:cNvPr id="21522" name="Text Box 19"/>
              <p:cNvSpPr txBox="1"/>
              <p:nvPr/>
            </p:nvSpPr>
            <p:spPr>
              <a:xfrm>
                <a:off x="3742" y="1071"/>
                <a:ext cx="590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200" b="1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1</a:t>
                </a:r>
                <a:endParaRPr lang="en-US" altLang="zh-CN" sz="3200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1523" name="Line 20"/>
              <p:cNvSpPr/>
              <p:nvPr/>
            </p:nvSpPr>
            <p:spPr>
              <a:xfrm flipH="1">
                <a:off x="3878" y="1117"/>
                <a:ext cx="181" cy="544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21524" name="Group 21"/>
            <p:cNvGrpSpPr/>
            <p:nvPr/>
          </p:nvGrpSpPr>
          <p:grpSpPr>
            <a:xfrm>
              <a:off x="4649" y="572"/>
              <a:ext cx="635" cy="592"/>
              <a:chOff x="4649" y="572"/>
              <a:chExt cx="635" cy="592"/>
            </a:xfrm>
          </p:grpSpPr>
          <p:sp>
            <p:nvSpPr>
              <p:cNvPr id="21525" name="Text Box 22"/>
              <p:cNvSpPr txBox="1"/>
              <p:nvPr/>
            </p:nvSpPr>
            <p:spPr>
              <a:xfrm>
                <a:off x="4694" y="799"/>
                <a:ext cx="590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200" b="1" dirty="0">
                    <a:solidFill>
                      <a:srgbClr val="FF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2</a:t>
                </a:r>
                <a:endParaRPr lang="en-US" altLang="zh-CN" sz="3200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1526" name="Line 23"/>
              <p:cNvSpPr/>
              <p:nvPr/>
            </p:nvSpPr>
            <p:spPr>
              <a:xfrm flipH="1">
                <a:off x="4649" y="572"/>
                <a:ext cx="181" cy="545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</p:grpSp>
      <p:sp>
        <p:nvSpPr>
          <p:cNvPr id="21527" name="Text Box 24"/>
          <p:cNvSpPr txBox="1"/>
          <p:nvPr/>
        </p:nvSpPr>
        <p:spPr>
          <a:xfrm>
            <a:off x="2411413" y="3860800"/>
            <a:ext cx="1800225" cy="7794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034" name="Text Box 26"/>
          <p:cNvSpPr txBox="1"/>
          <p:nvPr/>
        </p:nvSpPr>
        <p:spPr>
          <a:xfrm>
            <a:off x="0" y="3716338"/>
            <a:ext cx="5761038" cy="579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在△</a:t>
            </a:r>
            <a:r>
              <a:rPr lang="en-US" alt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ABC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与△</a:t>
            </a:r>
            <a:r>
              <a:rPr lang="en-US" alt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FED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中，</a:t>
            </a:r>
            <a:endParaRPr lang="zh-CN" altLang="en-US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3036" name="Text Box 28"/>
          <p:cNvSpPr txBox="1"/>
          <p:nvPr/>
        </p:nvSpPr>
        <p:spPr>
          <a:xfrm>
            <a:off x="0" y="2349500"/>
            <a:ext cx="8748713" cy="13112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latin typeface="宋体" panose="02010600030101010101" pitchFamily="2" charset="-122"/>
                <a:ea typeface="黑体" panose="02010609060101010101" pitchFamily="2" charset="-122"/>
              </a:rPr>
              <a:t>解：全等。</a:t>
            </a:r>
            <a:endParaRPr lang="zh-CN" altLang="en-US" sz="3200" dirty="0">
              <a:latin typeface="宋体" panose="0201060003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∵</a:t>
            </a:r>
            <a:r>
              <a:rPr lang="en-US" altLang="zh-CN" sz="3200" dirty="0">
                <a:latin typeface="宋体" panose="02010600030101010101" pitchFamily="2" charset="-122"/>
                <a:ea typeface="黑体" panose="02010609060101010101" pitchFamily="2" charset="-122"/>
              </a:rPr>
              <a:t>BD=EC</a:t>
            </a:r>
            <a:r>
              <a:rPr lang="zh-CN" altLang="en-US" sz="3200" dirty="0">
                <a:latin typeface="宋体" panose="02010600030101010101" pitchFamily="2" charset="-122"/>
                <a:ea typeface="黑体" panose="02010609060101010101" pitchFamily="2" charset="-122"/>
              </a:rPr>
              <a:t>　  </a:t>
            </a: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∴</a:t>
            </a:r>
            <a:r>
              <a:rPr lang="en-US" altLang="zh-CN" sz="3200" dirty="0">
                <a:latin typeface="宋体" panose="02010600030101010101" pitchFamily="2" charset="-122"/>
                <a:ea typeface="黑体" panose="02010609060101010101" pitchFamily="2" charset="-122"/>
              </a:rPr>
              <a:t>BD</a:t>
            </a:r>
            <a:r>
              <a:rPr lang="zh-CN" altLang="en-US" sz="3200" dirty="0">
                <a:latin typeface="宋体" panose="02010600030101010101" pitchFamily="2" charset="-122"/>
                <a:ea typeface="黑体" panose="02010609060101010101" pitchFamily="2" charset="-122"/>
              </a:rPr>
              <a:t>－</a:t>
            </a:r>
            <a:r>
              <a:rPr lang="en-US" altLang="zh-CN" sz="3200" dirty="0">
                <a:latin typeface="宋体" panose="02010600030101010101" pitchFamily="2" charset="-122"/>
                <a:ea typeface="黑体" panose="02010609060101010101" pitchFamily="2" charset="-122"/>
              </a:rPr>
              <a:t>CD</a:t>
            </a:r>
            <a:r>
              <a:rPr lang="zh-CN" altLang="en-US" sz="3200" dirty="0">
                <a:latin typeface="宋体" panose="02010600030101010101" pitchFamily="2" charset="-122"/>
                <a:ea typeface="黑体" panose="02010609060101010101" pitchFamily="2" charset="-122"/>
              </a:rPr>
              <a:t>＝</a:t>
            </a:r>
            <a:r>
              <a:rPr lang="en-US" altLang="zh-CN" sz="3200" dirty="0">
                <a:latin typeface="宋体" panose="02010600030101010101" pitchFamily="2" charset="-122"/>
                <a:ea typeface="黑体" panose="02010609060101010101" pitchFamily="2" charset="-122"/>
              </a:rPr>
              <a:t>EC</a:t>
            </a:r>
            <a:r>
              <a:rPr lang="zh-CN" altLang="en-US" sz="3200" dirty="0">
                <a:latin typeface="宋体" panose="02010600030101010101" pitchFamily="2" charset="-122"/>
                <a:ea typeface="黑体" panose="02010609060101010101" pitchFamily="2" charset="-122"/>
              </a:rPr>
              <a:t>－</a:t>
            </a:r>
            <a:r>
              <a:rPr lang="en-US" altLang="zh-CN" sz="3200" dirty="0">
                <a:latin typeface="宋体" panose="02010600030101010101" pitchFamily="2" charset="-122"/>
                <a:ea typeface="黑体" panose="02010609060101010101" pitchFamily="2" charset="-122"/>
              </a:rPr>
              <a:t>CD</a:t>
            </a:r>
            <a:r>
              <a:rPr lang="zh-CN" altLang="en-US" sz="3200" dirty="0">
                <a:latin typeface="宋体" panose="02010600030101010101" pitchFamily="2" charset="-122"/>
                <a:ea typeface="黑体" panose="02010609060101010101" pitchFamily="2" charset="-122"/>
              </a:rPr>
              <a:t>，即</a:t>
            </a:r>
            <a:r>
              <a:rPr lang="en-US" altLang="zh-CN" sz="3200" dirty="0">
                <a:latin typeface="宋体" panose="02010600030101010101" pitchFamily="2" charset="-122"/>
                <a:ea typeface="黑体" panose="02010609060101010101" pitchFamily="2" charset="-122"/>
              </a:rPr>
              <a:t>BC</a:t>
            </a:r>
            <a:r>
              <a:rPr lang="zh-CN" altLang="en-US" sz="3200" dirty="0">
                <a:latin typeface="宋体" panose="02010600030101010101" pitchFamily="2" charset="-122"/>
                <a:ea typeface="黑体" panose="02010609060101010101" pitchFamily="2" charset="-122"/>
              </a:rPr>
              <a:t>＝</a:t>
            </a:r>
            <a:r>
              <a:rPr lang="en-US" altLang="zh-CN" sz="3200" dirty="0">
                <a:latin typeface="宋体" panose="02010600030101010101" pitchFamily="2" charset="-122"/>
                <a:ea typeface="黑体" panose="02010609060101010101" pitchFamily="2" charset="-122"/>
              </a:rPr>
              <a:t>ED</a:t>
            </a:r>
            <a:r>
              <a:rPr lang="zh-CN" altLang="en-US" sz="3200" dirty="0">
                <a:latin typeface="Arial" panose="020B0604020202020204" pitchFamily="34" charset="0"/>
                <a:ea typeface="黑体" panose="02010609060101010101" pitchFamily="2" charset="-122"/>
              </a:rPr>
              <a:t>　　</a:t>
            </a:r>
            <a:endParaRPr lang="zh-CN" altLang="en-US" sz="32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43037" name="Text Box 29"/>
          <p:cNvSpPr txBox="1"/>
          <p:nvPr/>
        </p:nvSpPr>
        <p:spPr>
          <a:xfrm>
            <a:off x="0" y="6338888"/>
            <a:ext cx="6300788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∴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△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ABC≌△FED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SAS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3038" name="Text Box 30"/>
          <p:cNvSpPr txBox="1"/>
          <p:nvPr/>
        </p:nvSpPr>
        <p:spPr>
          <a:xfrm>
            <a:off x="4787900" y="4365625"/>
            <a:ext cx="3960813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∴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∠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＝∠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endParaRPr lang="en-US" altLang="zh-CN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3039" name="Text Box 31"/>
          <p:cNvSpPr txBox="1"/>
          <p:nvPr/>
        </p:nvSpPr>
        <p:spPr>
          <a:xfrm>
            <a:off x="4787900" y="5013325"/>
            <a:ext cx="3960813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zh-CN" dirty="0">
                <a:latin typeface="Arial" panose="020B0604020202020204" pitchFamily="34" charset="0"/>
                <a:ea typeface="宋体" panose="02010600030101010101" pitchFamily="2" charset="-122"/>
              </a:rPr>
              <a:t>∴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∠</a:t>
            </a:r>
            <a:r>
              <a:rPr lang="en-US" alt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＝∠</a:t>
            </a:r>
            <a:r>
              <a:rPr lang="en-US" alt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endParaRPr lang="en-US" altLang="zh-CN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3040" name="Text Box 32"/>
          <p:cNvSpPr txBox="1"/>
          <p:nvPr/>
        </p:nvSpPr>
        <p:spPr>
          <a:xfrm>
            <a:off x="4787900" y="5661025"/>
            <a:ext cx="4356100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zh-CN" dirty="0">
                <a:latin typeface="Arial" panose="020B0604020202020204" pitchFamily="34" charset="0"/>
                <a:ea typeface="宋体" panose="02010600030101010101" pitchFamily="2" charset="-122"/>
              </a:rPr>
              <a:t>∴</a:t>
            </a:r>
            <a:r>
              <a:rPr lang="en-US" alt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AC∥FD</a:t>
            </a:r>
            <a:endParaRPr lang="en-US" altLang="zh-CN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aphicFrame>
        <p:nvGraphicFramePr>
          <p:cNvPr id="43041" name="Object 33"/>
          <p:cNvGraphicFramePr/>
          <p:nvPr>
            <p:ph idx="4294967295"/>
          </p:nvPr>
        </p:nvGraphicFramePr>
        <p:xfrm>
          <a:off x="239713" y="4308475"/>
          <a:ext cx="3389312" cy="1931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1231265" imgH="711200" progId="Equation.3">
                  <p:embed/>
                </p:oleObj>
              </mc:Choice>
              <mc:Fallback>
                <p:oleObj name="" r:id="rId1" imgW="1231265" imgH="7112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39713" y="4308475"/>
                        <a:ext cx="3389312" cy="19319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3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3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3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3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3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3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3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34" grpId="0"/>
      <p:bldP spid="43036" grpId="0"/>
      <p:bldP spid="43037" grpId="0"/>
      <p:bldP spid="43038" grpId="0"/>
      <p:bldP spid="43039" grpId="0"/>
      <p:bldP spid="4304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2529" name="Text Box 2"/>
          <p:cNvSpPr txBox="1"/>
          <p:nvPr/>
        </p:nvSpPr>
        <p:spPr>
          <a:xfrm>
            <a:off x="2268538" y="2852738"/>
            <a:ext cx="3095625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2530" name="Picture 3" descr="00472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620713"/>
            <a:ext cx="3235325" cy="2851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1" name="Text Box 4"/>
          <p:cNvSpPr txBox="1"/>
          <p:nvPr/>
        </p:nvSpPr>
        <p:spPr>
          <a:xfrm>
            <a:off x="4716463" y="1989138"/>
            <a:ext cx="381635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32" name="WordArt 5"/>
          <p:cNvSpPr>
            <a:spLocks noTextEdit="1"/>
          </p:cNvSpPr>
          <p:nvPr/>
        </p:nvSpPr>
        <p:spPr>
          <a:xfrm>
            <a:off x="3419475" y="2349500"/>
            <a:ext cx="4803775" cy="2233613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normAutofit/>
          </a:bodyPr>
          <a:p>
            <a:pPr algn="ctr"/>
            <a:r>
              <a:rPr lang="zh-CN" altLang="en-US" sz="3600" spc="-360">
                <a:ln w="12700" cap="flat" cmpd="sng">
                  <a:solidFill>
                    <a:srgbClr val="FF66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66FF33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你的收获</a:t>
            </a:r>
            <a:endParaRPr lang="zh-CN" altLang="en-US" sz="3600" spc="-360">
              <a:ln w="12700" cap="flat" cmpd="sng">
                <a:solidFill>
                  <a:srgbClr val="FF66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66FF33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3553" name="Text Box 2"/>
          <p:cNvSpPr txBox="1"/>
          <p:nvPr/>
        </p:nvSpPr>
        <p:spPr>
          <a:xfrm>
            <a:off x="1584325" y="2840038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6083" name="Text Box 3"/>
          <p:cNvSpPr txBox="1"/>
          <p:nvPr/>
        </p:nvSpPr>
        <p:spPr>
          <a:xfrm>
            <a:off x="0" y="404813"/>
            <a:ext cx="8893175" cy="579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1. 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今天我们学习哪种方法判定两三角形全等？</a:t>
            </a:r>
            <a:endParaRPr lang="zh-CN" altLang="en-US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6084" name="Text Box 4"/>
          <p:cNvSpPr txBox="1"/>
          <p:nvPr/>
        </p:nvSpPr>
        <p:spPr>
          <a:xfrm>
            <a:off x="2268538" y="1052513"/>
            <a:ext cx="5105400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   </a:t>
            </a:r>
            <a:r>
              <a:rPr lang="zh-CN" altLang="en-US" sz="3200" b="1" dirty="0">
                <a:solidFill>
                  <a:srgbClr val="0A44E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边角边（</a:t>
            </a:r>
            <a:r>
              <a:rPr lang="en-US" altLang="zh-CN" sz="3200" b="1" dirty="0">
                <a:solidFill>
                  <a:srgbClr val="0A44E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SAS</a:t>
            </a:r>
            <a:r>
              <a:rPr lang="zh-CN" altLang="en-US" sz="3200" b="1" dirty="0">
                <a:solidFill>
                  <a:srgbClr val="0A44E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3200" b="1" dirty="0">
              <a:solidFill>
                <a:srgbClr val="0A44E6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6085" name="Text Box 5"/>
          <p:cNvSpPr txBox="1"/>
          <p:nvPr/>
        </p:nvSpPr>
        <p:spPr>
          <a:xfrm>
            <a:off x="0" y="1916113"/>
            <a:ext cx="9036050" cy="579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2. 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通过这节课，判定三角形全等的条件有哪些？</a:t>
            </a:r>
            <a:endParaRPr lang="zh-CN" altLang="en-US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6086" name="Text Box 6"/>
          <p:cNvSpPr txBox="1"/>
          <p:nvPr/>
        </p:nvSpPr>
        <p:spPr>
          <a:xfrm>
            <a:off x="1233488" y="2565400"/>
            <a:ext cx="7910512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    </a:t>
            </a:r>
            <a:r>
              <a:rPr lang="en-US" altLang="zh-CN" sz="3200" b="1" dirty="0">
                <a:solidFill>
                  <a:srgbClr val="0A44E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SSS</a:t>
            </a:r>
            <a:r>
              <a:rPr lang="zh-CN" altLang="en-US" sz="3200" b="1" dirty="0">
                <a:solidFill>
                  <a:srgbClr val="0A44E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zh-CN" sz="3200" b="1" dirty="0">
                <a:solidFill>
                  <a:srgbClr val="0A44E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SAS</a:t>
            </a:r>
            <a:r>
              <a:rPr lang="zh-CN" altLang="en-US" sz="3200" b="1" dirty="0">
                <a:solidFill>
                  <a:srgbClr val="0A44E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zh-CN" sz="3200" b="1" dirty="0">
                <a:solidFill>
                  <a:srgbClr val="0A44E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ASA</a:t>
            </a:r>
            <a:r>
              <a:rPr lang="zh-CN" altLang="en-US" sz="3200" b="1" dirty="0">
                <a:solidFill>
                  <a:srgbClr val="0A44E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zh-CN" sz="3200" b="1" dirty="0">
                <a:solidFill>
                  <a:srgbClr val="0A44E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AAS</a:t>
            </a:r>
            <a:endParaRPr lang="en-US" altLang="zh-CN" sz="3200" b="1" dirty="0">
              <a:solidFill>
                <a:srgbClr val="0A44E6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6087" name="Text Box 7"/>
          <p:cNvSpPr txBox="1"/>
          <p:nvPr/>
        </p:nvSpPr>
        <p:spPr>
          <a:xfrm>
            <a:off x="0" y="3500438"/>
            <a:ext cx="9144000" cy="1066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3.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在这四种说明三角形全等的条件中，你发现了什么？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6088" name="Text Box 8"/>
          <p:cNvSpPr txBox="1"/>
          <p:nvPr/>
        </p:nvSpPr>
        <p:spPr>
          <a:xfrm>
            <a:off x="1042988" y="4365625"/>
            <a:ext cx="7689850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华文新魏" pitchFamily="2" charset="-122"/>
              </a:rPr>
              <a:t>     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至少有一个条件：边相等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6089" name="Text Box 9"/>
          <p:cNvSpPr txBox="1"/>
          <p:nvPr/>
        </p:nvSpPr>
        <p:spPr>
          <a:xfrm>
            <a:off x="468313" y="5229225"/>
            <a:ext cx="8064500" cy="617538"/>
          </a:xfrm>
          <a:prstGeom prst="rect">
            <a:avLst/>
          </a:prstGeom>
          <a:noFill/>
          <a:ln w="38100" cap="flat" cmpd="sng">
            <a:solidFill>
              <a:srgbClr val="00FF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2" charset="-122"/>
              </a:rPr>
              <a:t>“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边边角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2" charset="-122"/>
              </a:rPr>
              <a:t>”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不能判定两个三角形全等</a:t>
            </a:r>
            <a:endParaRPr lang="zh-CN" altLang="en-US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2" dur="500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6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0" dur="500"/>
                                        <p:tgtEl>
                                          <p:spTgt spid="46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/>
      <p:bldP spid="46084" grpId="0"/>
      <p:bldP spid="46085" grpId="0"/>
      <p:bldP spid="46086" grpId="0"/>
      <p:bldP spid="46087" grpId="0"/>
      <p:bldP spid="46088" grpId="0"/>
      <p:bldP spid="46089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4577" name="Text Box 2"/>
          <p:cNvSpPr txBox="1"/>
          <p:nvPr/>
        </p:nvSpPr>
        <p:spPr>
          <a:xfrm>
            <a:off x="2268538" y="2852738"/>
            <a:ext cx="3095625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8" name="Text Box 4"/>
          <p:cNvSpPr txBox="1"/>
          <p:nvPr/>
        </p:nvSpPr>
        <p:spPr>
          <a:xfrm>
            <a:off x="4716463" y="1989138"/>
            <a:ext cx="381635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Rectangle 6"/>
          <p:cNvSpPr/>
          <p:nvPr/>
        </p:nvSpPr>
        <p:spPr>
          <a:xfrm>
            <a:off x="438150" y="1790700"/>
            <a:ext cx="7634288" cy="405447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 anchorCtr="0">
            <a:spAutoFit/>
          </a:bodyPr>
          <a:p>
            <a:pPr indent="1133475" algn="ctr"/>
            <a:r>
              <a:rPr lang="zh-CN" altLang="en-US" sz="6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布置作业</a:t>
            </a:r>
            <a:endParaRPr lang="zh-CN" altLang="en-US" sz="6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indent="1133475" algn="ctr"/>
            <a:endParaRPr lang="zh-CN" altLang="en-US" sz="60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indent="1133475" algn="ctr"/>
            <a:r>
              <a:rPr lang="zh-CN" altLang="en-US" sz="5400" dirty="0">
                <a:latin typeface="Arial" panose="020B0604020202020204" pitchFamily="34" charset="0"/>
                <a:ea typeface="宋体" panose="02010600030101010101" pitchFamily="2" charset="-122"/>
              </a:rPr>
              <a:t>习题</a:t>
            </a:r>
            <a:r>
              <a:rPr lang="en-US" altLang="zh-CN" sz="5400" dirty="0">
                <a:latin typeface="Arial" panose="020B0604020202020204" pitchFamily="34" charset="0"/>
                <a:ea typeface="宋体" panose="02010600030101010101" pitchFamily="2" charset="-122"/>
              </a:rPr>
              <a:t>4.8 </a:t>
            </a:r>
            <a:r>
              <a:rPr lang="zh-CN" altLang="en-US" sz="5400" dirty="0">
                <a:latin typeface="Arial" panose="020B0604020202020204" pitchFamily="34" charset="0"/>
                <a:ea typeface="宋体" panose="02010600030101010101" pitchFamily="2" charset="-122"/>
              </a:rPr>
              <a:t>第</a:t>
            </a:r>
            <a:r>
              <a:rPr lang="en-US" altLang="zh-CN" sz="5400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5400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54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5400" dirty="0">
                <a:latin typeface="Arial" panose="020B0604020202020204" pitchFamily="34" charset="0"/>
                <a:ea typeface="宋体" panose="02010600030101010101" pitchFamily="2" charset="-122"/>
              </a:rPr>
              <a:t>题</a:t>
            </a:r>
            <a:endParaRPr lang="zh-CN" altLang="en-US" sz="5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indent="1133475" algn="ctr" eaLnBrk="0" hangingPunct="0"/>
            <a:endParaRPr lang="en-US" altLang="zh-CN" sz="80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A000120140530A99PPBG">
  <a:themeElements>
    <a:clrScheme name="自定义 1">
      <a:dk1>
        <a:srgbClr val="3F3F3F"/>
      </a:dk1>
      <a:lt1>
        <a:sysClr val="window" lastClr="FFFFFF"/>
      </a:lt1>
      <a:dk2>
        <a:srgbClr val="3F3F3F"/>
      </a:dk2>
      <a:lt2>
        <a:srgbClr val="FFFFFF"/>
      </a:lt2>
      <a:accent1>
        <a:srgbClr val="509E4F"/>
      </a:accent1>
      <a:accent2>
        <a:srgbClr val="A2CA6A"/>
      </a:accent2>
      <a:accent3>
        <a:srgbClr val="D0DA71"/>
      </a:accent3>
      <a:accent4>
        <a:srgbClr val="FCE066"/>
      </a:accent4>
      <a:accent5>
        <a:srgbClr val="3DB195"/>
      </a:accent5>
      <a:accent6>
        <a:srgbClr val="FFC000"/>
      </a:accent6>
      <a:hlink>
        <a:srgbClr val="0070C0"/>
      </a:hlink>
      <a:folHlink>
        <a:srgbClr val="7F7F7F"/>
      </a:folHlink>
    </a:clrScheme>
    <a:fontScheme name="自定义 3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charset="-122"/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1094</Words>
  <Application>WPS 演示</Application>
  <PresentationFormat>在屏幕上显示</PresentationFormat>
  <Paragraphs>264</Paragraphs>
  <Slides>17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17</vt:i4>
      </vt:variant>
    </vt:vector>
  </HeadingPairs>
  <TitlesOfParts>
    <vt:vector size="36" baseType="lpstr">
      <vt:lpstr>Arial</vt:lpstr>
      <vt:lpstr>宋体</vt:lpstr>
      <vt:lpstr>Wingdings</vt:lpstr>
      <vt:lpstr>微软雅黑</vt:lpstr>
      <vt:lpstr>Webdings</vt:lpstr>
      <vt:lpstr>Calibri</vt:lpstr>
      <vt:lpstr>黑体</vt:lpstr>
      <vt:lpstr>Times New Roman</vt:lpstr>
      <vt:lpstr>楷体_GB2312</vt:lpstr>
      <vt:lpstr>新宋体</vt:lpstr>
      <vt:lpstr>华文新魏</vt:lpstr>
      <vt:lpstr>隶书</vt:lpstr>
      <vt:lpstr>Symbol</vt:lpstr>
      <vt:lpstr>宋体-方正超大字符集</vt:lpstr>
      <vt:lpstr>Arial Unicode MS</vt:lpstr>
      <vt:lpstr>华文行楷</vt:lpstr>
      <vt:lpstr>A000120140530A99PPBG</vt:lpstr>
      <vt:lpstr>Equation.KSEE3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第一章    整式的乘除</dc:title>
  <dc:creator/>
  <cp:lastModifiedBy>踏雪</cp:lastModifiedBy>
  <cp:revision>49</cp:revision>
  <dcterms:created xsi:type="dcterms:W3CDTF">2012-04-16T07:39:00Z</dcterms:created>
  <dcterms:modified xsi:type="dcterms:W3CDTF">2021-05-23T14:04:18Z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2052-11.1.0.10567</vt:lpwstr>
  </property>
  <property fmtid="{D5CDD505-2E9C-101B-9397-08002B2CF9AE}" pid="3" name="ICV">
    <vt:lpwstr>8A53D122FA504B908E35BE3721738D0B</vt:lpwstr>
  </property>
</Properties>
</file>