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39" r:id="rId3"/>
    <p:sldId id="324" r:id="rId4"/>
    <p:sldId id="326" r:id="rId5"/>
    <p:sldId id="301" r:id="rId6"/>
    <p:sldId id="350" r:id="rId7"/>
    <p:sldId id="321" r:id="rId8"/>
    <p:sldId id="327" r:id="rId9"/>
    <p:sldId id="340" r:id="rId10"/>
    <p:sldId id="351" r:id="rId11"/>
    <p:sldId id="352" r:id="rId12"/>
    <p:sldId id="328" r:id="rId13"/>
    <p:sldId id="329" r:id="rId14"/>
    <p:sldId id="302" r:id="rId15"/>
    <p:sldId id="330" r:id="rId16"/>
    <p:sldId id="320" r:id="rId17"/>
    <p:sldId id="305" r:id="rId18"/>
    <p:sldId id="315" r:id="rId19"/>
    <p:sldId id="331" r:id="rId20"/>
    <p:sldId id="316" r:id="rId21"/>
    <p:sldId id="283" r:id="rId22"/>
    <p:sldId id="354" r:id="rId23"/>
    <p:sldId id="341" r:id="rId24"/>
    <p:sldId id="334" r:id="rId25"/>
    <p:sldId id="335" r:id="rId26"/>
    <p:sldId id="353" r:id="rId27"/>
    <p:sldId id="336" r:id="rId28"/>
    <p:sldId id="342" r:id="rId29"/>
    <p:sldId id="355" r:id="rId30"/>
    <p:sldId id="356" r:id="rId31"/>
    <p:sldId id="337" r:id="rId32"/>
    <p:sldId id="344" r:id="rId33"/>
    <p:sldId id="345" r:id="rId34"/>
    <p:sldId id="309" r:id="rId35"/>
    <p:sldId id="256" r:id="rId36"/>
    <p:sldId id="348" r:id="rId37"/>
    <p:sldId id="347" r:id="rId38"/>
    <p:sldId id="314" r:id="rId39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FFCC66"/>
    <a:srgbClr val="FF0000"/>
    <a:srgbClr val="CC00FF"/>
    <a:srgbClr val="CC3300"/>
    <a:srgbClr val="FFFFCC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67"/>
    <p:restoredTop sz="94682"/>
  </p:normalViewPr>
  <p:slideViewPr>
    <p:cSldViewPr showGuides="1">
      <p:cViewPr>
        <p:scale>
          <a:sx n="63" d="100"/>
          <a:sy n="63" d="100"/>
        </p:scale>
        <p:origin x="-654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 dir="in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73730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latin typeface="Arial" panose="020B0604020202020204" pitchFamily="34" charset="0"/>
              </a:defRPr>
            </a:lvl1pPr>
          </a:lstStyle>
          <a:p>
            <a:pPr lvl="0" eaLnBrk="1" fontAlgn="base" hangingPunct="1"/>
            <a:fld id="{BB962C8B-B14F-4D97-AF65-F5344CB8AC3E}" type="datetimeFigureOut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>
                <a:latin typeface="Arial" panose="020B0604020202020204" pitchFamily="34" charset="0"/>
              </a:defRPr>
            </a:lvl1pPr>
          </a:lstStyle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latin typeface="Arial" panose="020B0604020202020204" pitchFamily="34" charset="0"/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 dir="in"/>
  </p:transition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0.png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oleObject" Target="../embeddings/oleObject1.bin"/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pn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png"/><Relationship Id="rId2" Type="http://schemas.openxmlformats.org/officeDocument/2006/relationships/hyperlink" Target="Section%20A-1b.mp3" TargetMode="External"/><Relationship Id="rId1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jpeg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png"/><Relationship Id="rId1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png"/><Relationship Id="rId2" Type="http://schemas.openxmlformats.org/officeDocument/2006/relationships/hyperlink" Target="Section%20A-2a.mp3" TargetMode="External"/><Relationship Id="rId1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png"/><Relationship Id="rId2" Type="http://schemas.openxmlformats.org/officeDocument/2006/relationships/hyperlink" Target="Section%20A-2b.mp3" TargetMode="External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4.png"/><Relationship Id="rId1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1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png"/><Relationship Id="rId1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1.emf"/><Relationship Id="rId1" Type="http://schemas.openxmlformats.org/officeDocument/2006/relationships/image" Target="../media/image30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矩形 44034"/>
          <p:cNvSpPr/>
          <p:nvPr/>
        </p:nvSpPr>
        <p:spPr>
          <a:xfrm>
            <a:off x="4284663" y="908050"/>
            <a:ext cx="295116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C0099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Unit 2 </a:t>
            </a:r>
            <a:endParaRPr lang="zh-CN" altLang="en-US" sz="3600" b="1"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CC0099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4940" y="1182370"/>
            <a:ext cx="686689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600">
                <a:solidFill>
                  <a:srgbClr val="FF0000"/>
                </a:solidFill>
                <a:uFillTx/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  <a:sym typeface="+mn-ea"/>
              </a:rPr>
              <a:t>unit2 What time do you go to school</a:t>
            </a:r>
            <a:endParaRPr lang="en-US" altLang="zh-CN" sz="3600">
              <a:solidFill>
                <a:srgbClr val="FF0000"/>
              </a:solidFill>
              <a:uFillTx/>
              <a:latin typeface="Times New Roman" panose="02020603050405020304" pitchFamily="18" charset="0"/>
              <a:ea typeface="仿宋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22755" y="3033395"/>
            <a:ext cx="4777105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 fontAlgn="base"/>
            <a:r>
              <a:rPr lang="zh-CN" altLang="en-US" sz="4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  <a:sym typeface="+mn-ea"/>
              </a:rPr>
              <a:t>Section A 1 </a:t>
            </a:r>
            <a:endParaRPr lang="zh-CN" altLang="en-US" sz="4000" b="1" strike="noStrike" noProof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latin typeface="Times New Roman" panose="02020603050405020304" pitchFamily="18" charset="0"/>
              <a:ea typeface="仿宋" panose="02010609060101010101" charset="-122"/>
              <a:cs typeface="Times New Roman" panose="02020603050405020304" pitchFamily="18" charset="0"/>
            </a:endParaRPr>
          </a:p>
          <a:p>
            <a:pPr algn="ctr" fontAlgn="base"/>
            <a:r>
              <a:rPr lang="zh-CN" altLang="en-US" sz="4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  <a:sym typeface="+mn-ea"/>
              </a:rPr>
              <a:t>1a-2d</a:t>
            </a:r>
            <a:endParaRPr lang="zh-CN" altLang="en-US" sz="40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latin typeface="Times New Roman" panose="02020603050405020304" pitchFamily="18" charset="0"/>
              <a:ea typeface="仿宋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>
    <p:strips dir="r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Text Box 3"/>
          <p:cNvSpPr txBox="1"/>
          <p:nvPr/>
        </p:nvSpPr>
        <p:spPr>
          <a:xfrm>
            <a:off x="2700338" y="2003425"/>
            <a:ext cx="4392612" cy="44119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CC3300"/>
                </a:solidFill>
                <a:latin typeface="仿宋" panose="02010609060101010101" charset="-122"/>
                <a:ea typeface="仿宋" panose="02010609060101010101" charset="-122"/>
              </a:rPr>
              <a:t>Time is money. </a:t>
            </a:r>
            <a:endParaRPr lang="en-US" altLang="zh-CN" sz="3600" b="1">
              <a:solidFill>
                <a:srgbClr val="CC33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solidFill>
                  <a:srgbClr val="CC3300"/>
                </a:solidFill>
                <a:latin typeface="Times New Roman" panose="02020603050405020304" pitchFamily="18" charset="0"/>
              </a:rPr>
              <a:t>一寸光阴，一寸金。</a:t>
            </a:r>
            <a:endParaRPr lang="en-US" altLang="zh-CN" sz="3600" b="1">
              <a:solidFill>
                <a:srgbClr val="CC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CC3300"/>
                </a:solidFill>
                <a:latin typeface="Times New Roman" panose="02020603050405020304" pitchFamily="18" charset="0"/>
              </a:rPr>
              <a:t>Time is life.</a:t>
            </a:r>
            <a:endParaRPr lang="en-US" altLang="zh-CN" sz="3600" b="1">
              <a:solidFill>
                <a:srgbClr val="CC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solidFill>
                  <a:srgbClr val="CC3300"/>
                </a:solidFill>
                <a:latin typeface="Times New Roman" panose="02020603050405020304" pitchFamily="18" charset="0"/>
              </a:rPr>
              <a:t>时间就是生命。</a:t>
            </a:r>
            <a:endParaRPr lang="en-US" altLang="zh-CN" sz="3600" b="1">
              <a:solidFill>
                <a:srgbClr val="CC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CC3300"/>
                </a:solidFill>
                <a:latin typeface="Times New Roman" panose="02020603050405020304" pitchFamily="18" charset="0"/>
              </a:rPr>
              <a:t>Time flies.</a:t>
            </a:r>
            <a:endParaRPr lang="en-US" altLang="zh-CN" sz="3600" b="1">
              <a:solidFill>
                <a:srgbClr val="CC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solidFill>
                  <a:srgbClr val="CC3300"/>
                </a:solidFill>
                <a:latin typeface="Times New Roman" panose="02020603050405020304" pitchFamily="18" charset="0"/>
              </a:rPr>
              <a:t>时光如梭</a:t>
            </a:r>
            <a:endParaRPr lang="en-US" altLang="zh-CN" sz="3600" b="1">
              <a:solidFill>
                <a:srgbClr val="CC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3" name="矩形 5127"/>
          <p:cNvSpPr/>
          <p:nvPr/>
        </p:nvSpPr>
        <p:spPr>
          <a:xfrm>
            <a:off x="971233" y="779780"/>
            <a:ext cx="7200900" cy="14398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0066"/>
                    </a:gs>
                    <a:gs pos="100000">
                      <a:srgbClr val="0066FF"/>
                    </a:gs>
                  </a:gsLst>
                  <a:lin ang="27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Do you know these sentences?</a:t>
            </a:r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0066"/>
                  </a:gs>
                  <a:gs pos="100000">
                    <a:srgbClr val="0066FF"/>
                  </a:gs>
                </a:gsLst>
                <a:lin ang="2700000" scaled="1"/>
                <a:tileRect/>
              </a:gradFill>
              <a:effectLst>
                <a:outerShdw dist="53882" dir="2699999" algn="ctr" rotWithShape="0">
                  <a:srgbClr val="C0C0C0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wheel spokes="3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7170" name="Picture 2"/>
          <p:cNvPicPr preferRelativeResize="0"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2600" y="3933825"/>
            <a:ext cx="1627188" cy="1577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3"/>
          <p:cNvSpPr txBox="1"/>
          <p:nvPr/>
        </p:nvSpPr>
        <p:spPr>
          <a:xfrm>
            <a:off x="6659563" y="5661025"/>
            <a:ext cx="2160587" cy="652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lnSpc>
                <a:spcPct val="115000"/>
              </a:lnSpc>
            </a:pPr>
            <a:r>
              <a:rPr lang="en-US" altLang="zh-CN" sz="3200" b="1">
                <a:solidFill>
                  <a:srgbClr val="FF3399"/>
                </a:solidFill>
                <a:latin typeface="Times New Roman" panose="02020603050405020304" pitchFamily="18" charset="0"/>
              </a:rPr>
              <a:t>nine thirty</a:t>
            </a:r>
            <a:endParaRPr lang="en-US" altLang="zh-CN" sz="3200" b="1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3933825"/>
            <a:ext cx="1579563" cy="1577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113" y="1628775"/>
            <a:ext cx="1655762" cy="1601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4" name="Text Box 6"/>
          <p:cNvSpPr txBox="1"/>
          <p:nvPr/>
        </p:nvSpPr>
        <p:spPr>
          <a:xfrm>
            <a:off x="3492500" y="5516563"/>
            <a:ext cx="2735263" cy="6524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5000"/>
              </a:lnSpc>
            </a:pPr>
            <a:r>
              <a:rPr lang="en-US" altLang="zh-CN" sz="3200" b="1">
                <a:solidFill>
                  <a:srgbClr val="FF3399"/>
                </a:solidFill>
                <a:latin typeface="Times New Roman" panose="02020603050405020304" pitchFamily="18" charset="0"/>
              </a:rPr>
              <a:t>six twenty-five</a:t>
            </a:r>
            <a:endParaRPr lang="en-US" altLang="zh-CN" sz="3200" b="1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5" name="Text Box 7"/>
          <p:cNvSpPr txBox="1"/>
          <p:nvPr/>
        </p:nvSpPr>
        <p:spPr>
          <a:xfrm>
            <a:off x="684213" y="3213100"/>
            <a:ext cx="18002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99"/>
                </a:solidFill>
                <a:latin typeface="Times New Roman" panose="02020603050405020304" pitchFamily="18" charset="0"/>
              </a:rPr>
              <a:t>four five</a:t>
            </a:r>
            <a:endParaRPr lang="en-US" altLang="zh-CN" sz="3200" b="1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7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7050" y="1700213"/>
            <a:ext cx="1655763" cy="1552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8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550" y="3860800"/>
            <a:ext cx="1584325" cy="1485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9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838" y="1601788"/>
            <a:ext cx="1728787" cy="16398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0" name="Text Box 12"/>
          <p:cNvSpPr txBox="1"/>
          <p:nvPr/>
        </p:nvSpPr>
        <p:spPr>
          <a:xfrm>
            <a:off x="6696075" y="3284538"/>
            <a:ext cx="24479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solidFill>
                  <a:srgbClr val="FF3399"/>
                </a:solidFill>
                <a:latin typeface="Times New Roman" panose="02020603050405020304" pitchFamily="18" charset="0"/>
              </a:rPr>
              <a:t>seven fifteen</a:t>
            </a:r>
            <a:endParaRPr lang="en-US" altLang="zh-CN" sz="3200" b="1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1" name="Text Box 13"/>
          <p:cNvSpPr txBox="1"/>
          <p:nvPr/>
        </p:nvSpPr>
        <p:spPr>
          <a:xfrm>
            <a:off x="755650" y="5589588"/>
            <a:ext cx="2233613" cy="6286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lnSpc>
                <a:spcPct val="110000"/>
              </a:lnSpc>
            </a:pPr>
            <a:r>
              <a:rPr lang="en-US" altLang="zh-CN" sz="3200" b="1">
                <a:solidFill>
                  <a:srgbClr val="FF3399"/>
                </a:solidFill>
                <a:latin typeface="Times New Roman" panose="02020603050405020304" pitchFamily="18" charset="0"/>
              </a:rPr>
              <a:t>nine twenty</a:t>
            </a:r>
            <a:endParaRPr lang="en-US" altLang="zh-CN" sz="3200" b="1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2" name="Text Box 14"/>
          <p:cNvSpPr txBox="1"/>
          <p:nvPr/>
        </p:nvSpPr>
        <p:spPr>
          <a:xfrm>
            <a:off x="4067175" y="3284538"/>
            <a:ext cx="151288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99"/>
                </a:solidFill>
                <a:latin typeface="Times New Roman" panose="02020603050405020304" pitchFamily="18" charset="0"/>
              </a:rPr>
              <a:t>six ten</a:t>
            </a:r>
            <a:endParaRPr lang="en-US" altLang="zh-CN" sz="3200" b="1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8" name="矩形 7184"/>
          <p:cNvSpPr/>
          <p:nvPr/>
        </p:nvSpPr>
        <p:spPr>
          <a:xfrm>
            <a:off x="1116013" y="549275"/>
            <a:ext cx="7200900" cy="935038"/>
          </a:xfrm>
          <a:prstGeom prst="rect">
            <a:avLst/>
          </a:prstGeom>
        </p:spPr>
        <p:txBody>
          <a:bodyPr wrap="none" fromWordArt="1">
            <a:prstTxWarp prst="textFadeLeft">
              <a:avLst>
                <a:gd name="adj" fmla="val 16963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chemeClr val="folHlink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Tell the following time.</a:t>
            </a:r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chemeClr val="folHlink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4" grpId="0"/>
      <p:bldP spid="7175" grpId="0"/>
      <p:bldP spid="7180" grpId="0"/>
      <p:bldP spid="7181" grpId="0"/>
      <p:bldP spid="71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7170" name="图片 757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863" y="2781300"/>
            <a:ext cx="2582862" cy="2028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Picture 5" descr="2008919104041769_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8" y="2852738"/>
            <a:ext cx="2535237" cy="179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26" name="Text Box 6"/>
          <p:cNvSpPr txBox="1"/>
          <p:nvPr/>
        </p:nvSpPr>
        <p:spPr>
          <a:xfrm>
            <a:off x="942975" y="5081588"/>
            <a:ext cx="18288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1927" name="Text Box 7"/>
          <p:cNvSpPr txBox="1"/>
          <p:nvPr/>
        </p:nvSpPr>
        <p:spPr>
          <a:xfrm>
            <a:off x="3492500" y="5081588"/>
            <a:ext cx="22796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get dressed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174" name="Object 8"/>
          <p:cNvGraphicFramePr/>
          <p:nvPr/>
        </p:nvGraphicFramePr>
        <p:xfrm>
          <a:off x="3203575" y="2708275"/>
          <a:ext cx="2449513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4" imgW="2095500" imgH="2009775" progId="Paint.Picture">
                  <p:embed/>
                </p:oleObj>
              </mc:Choice>
              <mc:Fallback>
                <p:oleObj name="" r:id="rId4" imgW="2095500" imgH="200977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03575" y="2708275"/>
                        <a:ext cx="2449513" cy="213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6" name="Text Box 15"/>
          <p:cNvSpPr txBox="1"/>
          <p:nvPr/>
        </p:nvSpPr>
        <p:spPr>
          <a:xfrm>
            <a:off x="6372225" y="5084763"/>
            <a:ext cx="22320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go to school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5790" name="矩形 75789"/>
          <p:cNvSpPr/>
          <p:nvPr/>
        </p:nvSpPr>
        <p:spPr>
          <a:xfrm>
            <a:off x="468313" y="549275"/>
            <a:ext cx="7920037" cy="1584325"/>
          </a:xfrm>
          <a:prstGeom prst="rect">
            <a:avLst/>
          </a:prstGeom>
        </p:spPr>
        <p:txBody>
          <a:bodyPr wrap="none" fromWordArt="1">
            <a:prstTxWarp prst="textFadeLeft">
              <a:avLst>
                <a:gd name="adj" fmla="val 16963"/>
              </a:avLst>
            </a:prstTxWarp>
            <a:normAutofit/>
          </a:bodyPr>
          <a:p>
            <a:pPr algn="ctr" eaLnBrk="0" fontAlgn="base" hangingPunct="0"/>
            <a:r>
              <a:rPr lang="zh-CN" altLang="en-US" sz="3600" b="1" strike="noStrike" noProof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chemeClr val="folHlink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  <a:cs typeface="+mn-cs"/>
              </a:rPr>
              <a:t>Can you speak out </a:t>
            </a:r>
            <a:endParaRPr lang="zh-CN" altLang="en-US" sz="3600" b="1" strike="noStrike" noProof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chemeClr val="folHlink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 eaLnBrk="0" fontAlgn="base" hangingPunct="0"/>
            <a:r>
              <a:rPr lang="zh-CN" altLang="en-US" sz="3600" b="1" strike="noStrike" noProof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chemeClr val="folHlink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  <a:cs typeface="+mn-cs"/>
              </a:rPr>
              <a:t>what they are doing in the pictures?</a:t>
            </a:r>
            <a:endParaRPr lang="zh-CN" altLang="en-US" sz="3600" b="1" strike="noStrike" noProof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chemeClr val="folHlink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7177" name="矩形 75790"/>
          <p:cNvSpPr/>
          <p:nvPr/>
        </p:nvSpPr>
        <p:spPr>
          <a:xfrm>
            <a:off x="1187450" y="5008563"/>
            <a:ext cx="13906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get up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8" name="Text Box 6"/>
          <p:cNvSpPr txBox="1"/>
          <p:nvPr/>
        </p:nvSpPr>
        <p:spPr>
          <a:xfrm>
            <a:off x="3492500" y="5084763"/>
            <a:ext cx="24479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7179" name="Text Box 6"/>
          <p:cNvSpPr txBox="1"/>
          <p:nvPr/>
        </p:nvSpPr>
        <p:spPr>
          <a:xfrm>
            <a:off x="6227763" y="5084763"/>
            <a:ext cx="24479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  <p:bldP spid="81927" grpId="0"/>
      <p:bldP spid="757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8194" name="Picture 10" descr="3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988" y="2060575"/>
            <a:ext cx="1114425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31" name="Text Box 11"/>
          <p:cNvSpPr txBox="1"/>
          <p:nvPr/>
        </p:nvSpPr>
        <p:spPr>
          <a:xfrm>
            <a:off x="539750" y="4076700"/>
            <a:ext cx="22796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brush teeth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33" name="Text Box 13"/>
          <p:cNvSpPr txBox="1"/>
          <p:nvPr/>
        </p:nvSpPr>
        <p:spPr>
          <a:xfrm>
            <a:off x="3276600" y="4075113"/>
            <a:ext cx="2590800" cy="5794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eat breakfast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37" name="Text Box 17"/>
          <p:cNvSpPr txBox="1"/>
          <p:nvPr/>
        </p:nvSpPr>
        <p:spPr>
          <a:xfrm>
            <a:off x="6227763" y="4071938"/>
            <a:ext cx="259238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take a shower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198" name="图片 1038" descr="774S02`FT(XFEYBA_AY}K]R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038" y="1916113"/>
            <a:ext cx="2303462" cy="19415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9" name="图片 10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325" y="2066925"/>
            <a:ext cx="2592388" cy="1938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Text Box 6"/>
          <p:cNvSpPr txBox="1"/>
          <p:nvPr/>
        </p:nvSpPr>
        <p:spPr>
          <a:xfrm>
            <a:off x="468313" y="4076700"/>
            <a:ext cx="24479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201" name="Text Box 6"/>
          <p:cNvSpPr txBox="1"/>
          <p:nvPr/>
        </p:nvSpPr>
        <p:spPr>
          <a:xfrm>
            <a:off x="3348038" y="4076700"/>
            <a:ext cx="24479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202" name="Text Box 6"/>
          <p:cNvSpPr txBox="1"/>
          <p:nvPr/>
        </p:nvSpPr>
        <p:spPr>
          <a:xfrm>
            <a:off x="6227763" y="4076700"/>
            <a:ext cx="24479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___________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1" grpId="0"/>
      <p:bldP spid="81933" grpId="0" animBg="1"/>
      <p:bldP spid="819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8"/>
          <p:cNvSpPr/>
          <p:nvPr/>
        </p:nvSpPr>
        <p:spPr>
          <a:xfrm>
            <a:off x="1044575" y="446088"/>
            <a:ext cx="8064500" cy="750887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Match the activities with the picture.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219" name="Text Box 16"/>
          <p:cNvSpPr txBox="1"/>
          <p:nvPr/>
        </p:nvSpPr>
        <p:spPr>
          <a:xfrm>
            <a:off x="323850" y="1484313"/>
            <a:ext cx="4140200" cy="4378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130000"/>
              </a:lnSpc>
              <a:buAutoNum type="arabicPeriod"/>
            </a:pPr>
            <a:r>
              <a:rPr lang="en-US" altLang="zh-CN" sz="3600" b="1">
                <a:latin typeface="Times New Roman" panose="02020603050405020304" pitchFamily="18" charset="0"/>
              </a:rPr>
              <a:t> get up 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en-US" altLang="zh-CN" sz="3600" b="1">
                <a:latin typeface="Times New Roman" panose="02020603050405020304" pitchFamily="18" charset="0"/>
              </a:rPr>
              <a:t> go to school 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en-US" altLang="zh-CN" sz="3600" b="1">
                <a:latin typeface="Times New Roman" panose="02020603050405020304" pitchFamily="18" charset="0"/>
              </a:rPr>
              <a:t> get dressed 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en-US" altLang="zh-CN" sz="3600" b="1">
                <a:latin typeface="Times New Roman" panose="02020603050405020304" pitchFamily="18" charset="0"/>
              </a:rPr>
              <a:t> brush teeth 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en-US" altLang="zh-CN" sz="3600" b="1">
                <a:latin typeface="Times New Roman" panose="02020603050405020304" pitchFamily="18" charset="0"/>
              </a:rPr>
              <a:t> eat breakfast 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6. take a shower ___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54" name="Text Box 19"/>
          <p:cNvSpPr txBox="1"/>
          <p:nvPr/>
        </p:nvSpPr>
        <p:spPr>
          <a:xfrm>
            <a:off x="2462213" y="1628775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 b="1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" name="Text Box 20"/>
          <p:cNvSpPr txBox="1"/>
          <p:nvPr/>
        </p:nvSpPr>
        <p:spPr>
          <a:xfrm>
            <a:off x="3398838" y="3795713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Times New Roman" panose="02020603050405020304" pitchFamily="18" charset="0"/>
              </a:rPr>
              <a:t>f</a:t>
            </a:r>
            <a:endParaRPr lang="en-US" altLang="zh-CN" sz="3600" b="1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" name="Text Box 21"/>
          <p:cNvSpPr txBox="1"/>
          <p:nvPr/>
        </p:nvSpPr>
        <p:spPr>
          <a:xfrm>
            <a:off x="3276600" y="3074988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 b="1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" name="Text Box 22"/>
          <p:cNvSpPr txBox="1"/>
          <p:nvPr/>
        </p:nvSpPr>
        <p:spPr>
          <a:xfrm>
            <a:off x="3398838" y="2355850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Times New Roman" panose="02020603050405020304" pitchFamily="18" charset="0"/>
              </a:rPr>
              <a:t>d</a:t>
            </a:r>
            <a:endParaRPr lang="en-US" altLang="zh-CN" sz="3600" b="1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" name="Text Box 23"/>
          <p:cNvSpPr txBox="1"/>
          <p:nvPr/>
        </p:nvSpPr>
        <p:spPr>
          <a:xfrm>
            <a:off x="3706813" y="4516438"/>
            <a:ext cx="5048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Times New Roman" panose="02020603050405020304" pitchFamily="18" charset="0"/>
              </a:rPr>
              <a:t>e</a:t>
            </a:r>
            <a:endParaRPr lang="en-US" altLang="zh-CN" sz="3600" b="1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" name="Text Box 24"/>
          <p:cNvSpPr txBox="1"/>
          <p:nvPr/>
        </p:nvSpPr>
        <p:spPr>
          <a:xfrm>
            <a:off x="3830638" y="5235575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Times New Roman" panose="02020603050405020304" pitchFamily="18" charset="0"/>
              </a:rPr>
              <a:t>a</a:t>
            </a:r>
            <a:endParaRPr lang="en-US" altLang="zh-CN" sz="3600" b="1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226" name="图片 8217" descr="{6VJ[}ZCLH8)@D)}(N(XZ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538" y="1196975"/>
            <a:ext cx="4392612" cy="51847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227" name="组合 8220"/>
          <p:cNvGrpSpPr/>
          <p:nvPr/>
        </p:nvGrpSpPr>
        <p:grpSpPr>
          <a:xfrm>
            <a:off x="250825" y="471488"/>
            <a:ext cx="649288" cy="725487"/>
            <a:chOff x="158" y="297"/>
            <a:chExt cx="409" cy="457"/>
          </a:xfrm>
        </p:grpSpPr>
        <p:sp>
          <p:nvSpPr>
            <p:cNvPr id="9228" name="椭圆 8219"/>
            <p:cNvSpPr/>
            <p:nvPr/>
          </p:nvSpPr>
          <p:spPr>
            <a:xfrm>
              <a:off x="159" y="300"/>
              <a:ext cx="408" cy="454"/>
            </a:xfrm>
            <a:prstGeom prst="ellipse">
              <a:avLst/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9229" name="矩形 8218"/>
            <p:cNvSpPr/>
            <p:nvPr/>
          </p:nvSpPr>
          <p:spPr>
            <a:xfrm>
              <a:off x="158" y="297"/>
              <a:ext cx="40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1a</a:t>
              </a:r>
              <a:endPara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8" grpId="0"/>
      <p:bldP spid="60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Rectangle 8"/>
          <p:cNvSpPr/>
          <p:nvPr/>
        </p:nvSpPr>
        <p:spPr>
          <a:xfrm>
            <a:off x="1042988" y="44450"/>
            <a:ext cx="7993062" cy="130175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Listen and match the times with the actions.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45063" name="图片 45062" descr="喇叭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675" y="692150"/>
            <a:ext cx="792163" cy="792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4" name="直接连接符 45063"/>
          <p:cNvSpPr/>
          <p:nvPr/>
        </p:nvSpPr>
        <p:spPr>
          <a:xfrm>
            <a:off x="3203575" y="3068638"/>
            <a:ext cx="2305050" cy="25923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5066" name="直接连接符 45065"/>
          <p:cNvSpPr/>
          <p:nvPr/>
        </p:nvSpPr>
        <p:spPr>
          <a:xfrm flipV="1">
            <a:off x="3419475" y="4437063"/>
            <a:ext cx="2089150" cy="5048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5067" name="直接连接符 45066"/>
          <p:cNvSpPr/>
          <p:nvPr/>
        </p:nvSpPr>
        <p:spPr>
          <a:xfrm flipV="1">
            <a:off x="3059113" y="3500438"/>
            <a:ext cx="2376487" cy="7651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5068" name="直接连接符 45067"/>
          <p:cNvSpPr/>
          <p:nvPr/>
        </p:nvSpPr>
        <p:spPr>
          <a:xfrm>
            <a:off x="3059113" y="3716338"/>
            <a:ext cx="2520950" cy="15128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5069" name="直接连接符 45068"/>
          <p:cNvSpPr/>
          <p:nvPr/>
        </p:nvSpPr>
        <p:spPr>
          <a:xfrm>
            <a:off x="2124075" y="2349500"/>
            <a:ext cx="3384550" cy="5746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grpSp>
        <p:nvGrpSpPr>
          <p:cNvPr id="10249" name="组合 45074"/>
          <p:cNvGrpSpPr/>
          <p:nvPr/>
        </p:nvGrpSpPr>
        <p:grpSpPr>
          <a:xfrm>
            <a:off x="323850" y="115888"/>
            <a:ext cx="666750" cy="720725"/>
            <a:chOff x="204" y="28"/>
            <a:chExt cx="420" cy="454"/>
          </a:xfrm>
        </p:grpSpPr>
        <p:sp>
          <p:nvSpPr>
            <p:cNvPr id="10250" name="椭圆 45069"/>
            <p:cNvSpPr/>
            <p:nvPr/>
          </p:nvSpPr>
          <p:spPr>
            <a:xfrm>
              <a:off x="204" y="28"/>
              <a:ext cx="408" cy="454"/>
            </a:xfrm>
            <a:prstGeom prst="ellipse">
              <a:avLst/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10251" name="矩形 45070"/>
            <p:cNvSpPr/>
            <p:nvPr/>
          </p:nvSpPr>
          <p:spPr>
            <a:xfrm>
              <a:off x="204" y="28"/>
              <a:ext cx="42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1b</a:t>
              </a:r>
              <a:endPara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252" name="文本框 45071"/>
          <p:cNvSpPr txBox="1"/>
          <p:nvPr/>
        </p:nvSpPr>
        <p:spPr>
          <a:xfrm>
            <a:off x="684213" y="1905000"/>
            <a:ext cx="3384550" cy="4044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Get up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Go to school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Get dressed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Brush teeth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Eat breakfast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Take a shower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0253" name="文本框 45073"/>
          <p:cNvSpPr txBox="1"/>
          <p:nvPr/>
        </p:nvSpPr>
        <p:spPr>
          <a:xfrm>
            <a:off x="5399088" y="793750"/>
            <a:ext cx="2989262" cy="573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6 o’clock 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6:10 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6:15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6:20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6:30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6:40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6:50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7 o’clock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7:15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7:20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7:30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7:45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5076" name="直接连接符 45075"/>
          <p:cNvSpPr/>
          <p:nvPr/>
        </p:nvSpPr>
        <p:spPr>
          <a:xfrm flipV="1">
            <a:off x="3492500" y="3573463"/>
            <a:ext cx="1943100" cy="21336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Text Box 12"/>
          <p:cNvSpPr txBox="1"/>
          <p:nvPr/>
        </p:nvSpPr>
        <p:spPr>
          <a:xfrm>
            <a:off x="107950" y="2598738"/>
            <a:ext cx="8856663" cy="38481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</a:rPr>
              <a:t>Interviewer: _______________________________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r>
              <a:rPr lang="en-US" altLang="zh-CN" sz="3200" b="1">
                <a:solidFill>
                  <a:srgbClr val="CC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>
              <a:solidFill>
                <a:srgbClr val="CC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                      Rick?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</a:rPr>
              <a:t>Rick: Um,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I usually get up at six thirty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</a:rPr>
              <a:t>Interviewer: And ___________________________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</a:rPr>
              <a:t>                      _______________________________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</a:rPr>
              <a:t>Rick: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I brush my teeth and take a shower 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at six forty.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7" name="Oval 2"/>
          <p:cNvSpPr/>
          <p:nvPr/>
        </p:nvSpPr>
        <p:spPr>
          <a:xfrm>
            <a:off x="250825" y="908050"/>
            <a:ext cx="719138" cy="703263"/>
          </a:xfrm>
          <a:prstGeom prst="ellipse">
            <a:avLst/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1c</a:t>
            </a:r>
            <a:endParaRPr lang="en-US" altLang="zh-CN" sz="40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Rectangle 8"/>
          <p:cNvSpPr/>
          <p:nvPr/>
        </p:nvSpPr>
        <p:spPr>
          <a:xfrm>
            <a:off x="1150938" y="692150"/>
            <a:ext cx="7524750" cy="130175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Ask questions to complete the conversation. Then role-play it.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77842" name="矩形 77841"/>
          <p:cNvSpPr/>
          <p:nvPr/>
        </p:nvSpPr>
        <p:spPr>
          <a:xfrm>
            <a:off x="2484438" y="2636838"/>
            <a:ext cx="617378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solidFill>
                  <a:srgbClr val="CC00FF"/>
                </a:solidFill>
                <a:latin typeface="Times New Roman" panose="02020603050405020304" pitchFamily="18" charset="0"/>
              </a:rPr>
              <a:t>What time do you usually get up</a:t>
            </a:r>
            <a:endParaRPr lang="zh-CN" altLang="en-US" sz="3200" b="1" dirty="0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43" name="矩形 77842"/>
          <p:cNvSpPr/>
          <p:nvPr/>
        </p:nvSpPr>
        <p:spPr>
          <a:xfrm>
            <a:off x="2268538" y="4221163"/>
            <a:ext cx="6191250" cy="1165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CC00FF"/>
                </a:solidFill>
                <a:latin typeface="Times New Roman" panose="02020603050405020304" pitchFamily="18" charset="0"/>
              </a:rPr>
              <a:t>          what time do you brush your teeth and take a shower?</a:t>
            </a:r>
            <a:endParaRPr lang="en-US" altLang="zh-CN" sz="3200" b="1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7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2" grpId="0"/>
      <p:bldP spid="778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0" name="Text Box 12"/>
          <p:cNvSpPr txBox="1"/>
          <p:nvPr/>
        </p:nvSpPr>
        <p:spPr>
          <a:xfrm>
            <a:off x="323850" y="333375"/>
            <a:ext cx="8569325" cy="5791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</a:rPr>
              <a:t>Interviewer: Hmm. </a:t>
            </a:r>
            <a:r>
              <a:rPr lang="en-US" altLang="zh-CN" sz="3400" b="1">
                <a:solidFill>
                  <a:srgbClr val="CC00FF"/>
                </a:solidFill>
                <a:latin typeface="Times New Roman" panose="02020603050405020304" pitchFamily="18" charset="0"/>
              </a:rPr>
              <a:t>What time do you get </a:t>
            </a:r>
            <a:endParaRPr lang="en-US" altLang="zh-CN" sz="3400" b="1">
              <a:solidFill>
                <a:srgbClr val="CC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CC00FF"/>
                </a:solidFill>
                <a:latin typeface="Times New Roman" panose="02020603050405020304" pitchFamily="18" charset="0"/>
              </a:rPr>
              <a:t>                      breakfast?</a:t>
            </a:r>
            <a:endParaRPr lang="en-US" altLang="zh-CN" sz="3400" b="1">
              <a:solidFill>
                <a:srgbClr val="CC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</a:rPr>
              <a:t>Rick: Seven o’clock.</a:t>
            </a:r>
            <a:endParaRPr lang="en-US" altLang="zh-CN" sz="3400" b="1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</a:rPr>
              <a:t>Interviewer: And _______________________</a:t>
            </a:r>
            <a:endParaRPr lang="en-US" altLang="zh-CN" sz="3400" b="1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</a:rPr>
              <a:t>                      ___________________________</a:t>
            </a:r>
            <a:endParaRPr lang="en-US" altLang="zh-CN" sz="3400" b="1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</a:rPr>
              <a:t>Rick: 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I usually get dressed at seven twenty.</a:t>
            </a:r>
            <a:endParaRPr lang="en-US" altLang="zh-CN" sz="34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</a:rPr>
              <a:t>Interviewer: And my last question. </a:t>
            </a:r>
            <a:r>
              <a:rPr lang="en-US" altLang="zh-CN" sz="3400" b="1">
                <a:solidFill>
                  <a:srgbClr val="CC00FF"/>
                </a:solidFill>
                <a:latin typeface="Times New Roman" panose="02020603050405020304" pitchFamily="18" charset="0"/>
              </a:rPr>
              <a:t>What </a:t>
            </a:r>
            <a:endParaRPr lang="en-US" altLang="zh-CN" sz="3400" b="1">
              <a:solidFill>
                <a:srgbClr val="CC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CC00FF"/>
                </a:solidFill>
                <a:latin typeface="Times New Roman" panose="02020603050405020304" pitchFamily="18" charset="0"/>
              </a:rPr>
              <a:t>                      time do you go to school?</a:t>
            </a:r>
            <a:endParaRPr lang="en-US" altLang="zh-CN" sz="3400" b="1">
              <a:solidFill>
                <a:srgbClr val="CC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</a:rPr>
              <a:t>Rick: 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I usually go to school at seven thirty.</a:t>
            </a:r>
            <a:endParaRPr lang="en-US" altLang="zh-CN" sz="34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chemeClr val="tx2"/>
                </a:solidFill>
                <a:latin typeface="Times New Roman" panose="02020603050405020304" pitchFamily="18" charset="0"/>
              </a:rPr>
              <a:t>Interviewer: Thank you.</a:t>
            </a:r>
            <a:endParaRPr lang="en-US" altLang="zh-CN" sz="3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853" name="矩形 78852"/>
          <p:cNvSpPr/>
          <p:nvPr/>
        </p:nvSpPr>
        <p:spPr>
          <a:xfrm>
            <a:off x="2700338" y="2060575"/>
            <a:ext cx="5976937" cy="12319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CC00FF"/>
                </a:solidFill>
                <a:latin typeface="Times New Roman" panose="02020603050405020304" pitchFamily="18" charset="0"/>
              </a:rPr>
              <a:t>         what time do you usually </a:t>
            </a:r>
            <a:endParaRPr lang="en-US" altLang="zh-CN" sz="3400" b="1">
              <a:solidFill>
                <a:srgbClr val="CC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CC00FF"/>
                </a:solidFill>
                <a:latin typeface="Times New Roman" panose="02020603050405020304" pitchFamily="18" charset="0"/>
              </a:rPr>
              <a:t>get dressed?</a:t>
            </a:r>
            <a:endParaRPr lang="en-US" altLang="zh-CN" sz="3400" b="1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3" name="Picture 5" descr="2008919104041769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300" y="1916113"/>
            <a:ext cx="3940175" cy="278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6"/>
          <p:cNvSpPr txBox="1"/>
          <p:nvPr/>
        </p:nvSpPr>
        <p:spPr>
          <a:xfrm>
            <a:off x="5148263" y="4724400"/>
            <a:ext cx="1828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Arial" panose="020B0604020202020204" pitchFamily="34" charset="0"/>
              </a:rPr>
              <a:t>get up</a:t>
            </a:r>
            <a:endParaRPr lang="en-US" altLang="zh-CN" sz="3600" b="1">
              <a:solidFill>
                <a:srgbClr val="CC00FF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 Box 12"/>
          <p:cNvSpPr txBox="1"/>
          <p:nvPr/>
        </p:nvSpPr>
        <p:spPr>
          <a:xfrm>
            <a:off x="900113" y="5164138"/>
            <a:ext cx="73437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A: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What time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 do you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get up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?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900113" y="5811838"/>
            <a:ext cx="665956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B: I usually </a:t>
            </a:r>
            <a:r>
              <a:rPr lang="en-US" altLang="zh-CN" sz="3600" b="1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get up </a:t>
            </a:r>
            <a:r>
              <a:rPr lang="en-US" altLang="zh-CN" sz="3600" b="1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at six thirty.</a:t>
            </a:r>
            <a:endParaRPr lang="en-US" altLang="zh-CN" sz="3600" b="1" noProof="1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grpSp>
        <p:nvGrpSpPr>
          <p:cNvPr id="10248" name="Group 6"/>
          <p:cNvGrpSpPr/>
          <p:nvPr/>
        </p:nvGrpSpPr>
        <p:grpSpPr>
          <a:xfrm>
            <a:off x="1116013" y="3146425"/>
            <a:ext cx="1730375" cy="1585913"/>
            <a:chOff x="249" y="391"/>
            <a:chExt cx="1135" cy="1043"/>
          </a:xfrm>
        </p:grpSpPr>
        <p:grpSp>
          <p:nvGrpSpPr>
            <p:cNvPr id="13319" name="Group 7"/>
            <p:cNvGrpSpPr/>
            <p:nvPr/>
          </p:nvGrpSpPr>
          <p:grpSpPr>
            <a:xfrm>
              <a:off x="249" y="391"/>
              <a:ext cx="1135" cy="1043"/>
              <a:chOff x="113" y="119"/>
              <a:chExt cx="1135" cy="1043"/>
            </a:xfrm>
          </p:grpSpPr>
          <p:sp>
            <p:nvSpPr>
              <p:cNvPr id="13320" name="Oval 8"/>
              <p:cNvSpPr/>
              <p:nvPr/>
            </p:nvSpPr>
            <p:spPr>
              <a:xfrm>
                <a:off x="113" y="119"/>
                <a:ext cx="1134" cy="1043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21" name="Oval 9"/>
              <p:cNvSpPr/>
              <p:nvPr/>
            </p:nvSpPr>
            <p:spPr>
              <a:xfrm>
                <a:off x="657" y="119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22" name="Oval 10"/>
              <p:cNvSpPr/>
              <p:nvPr/>
            </p:nvSpPr>
            <p:spPr>
              <a:xfrm>
                <a:off x="1202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23" name="Oval 11"/>
              <p:cNvSpPr/>
              <p:nvPr/>
            </p:nvSpPr>
            <p:spPr>
              <a:xfrm>
                <a:off x="657" y="1117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24" name="Oval 12"/>
              <p:cNvSpPr/>
              <p:nvPr/>
            </p:nvSpPr>
            <p:spPr>
              <a:xfrm>
                <a:off x="113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3325" name="AutoShape 13"/>
            <p:cNvSpPr/>
            <p:nvPr/>
          </p:nvSpPr>
          <p:spPr>
            <a:xfrm rot="5400000">
              <a:off x="565" y="1161"/>
              <a:ext cx="498" cy="45"/>
            </a:xfrm>
            <a:prstGeom prst="rightArrow">
              <a:avLst>
                <a:gd name="adj1" fmla="val 50000"/>
                <a:gd name="adj2" fmla="val 276615"/>
              </a:avLst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3326" name="AutoShape 14"/>
            <p:cNvSpPr/>
            <p:nvPr/>
          </p:nvSpPr>
          <p:spPr>
            <a:xfrm rot="5400000">
              <a:off x="622" y="1067"/>
              <a:ext cx="317" cy="45"/>
            </a:xfrm>
            <a:prstGeom prst="rightArrow">
              <a:avLst>
                <a:gd name="adj1" fmla="val 50000"/>
                <a:gd name="adj2" fmla="val 176078"/>
              </a:avLst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3327" name="矩形 10256"/>
          <p:cNvSpPr/>
          <p:nvPr/>
        </p:nvSpPr>
        <p:spPr>
          <a:xfrm>
            <a:off x="250825" y="188913"/>
            <a:ext cx="3032125" cy="1150937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CC66"/>
                    </a:gs>
                    <a:gs pos="100000">
                      <a:srgbClr val="FF9999"/>
                    </a:gs>
                  </a:gsLst>
                  <a:lin ang="5400000" scaled="1"/>
                  <a:tileRect/>
                </a:gra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Speaking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CC66"/>
                  </a:gs>
                  <a:gs pos="100000">
                    <a:srgbClr val="FF9999"/>
                  </a:gs>
                </a:gsLst>
                <a:lin ang="5400000" scaled="1"/>
                <a:tileRect/>
              </a:gradFill>
              <a:effectLst>
                <a:outerShdw dist="107763" dir="18900000" algn="ctr" rotWithShape="0">
                  <a:srgbClr val="868686">
                    <a:alpha val="5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3328" name="文本框 10257"/>
          <p:cNvSpPr txBox="1"/>
          <p:nvPr/>
        </p:nvSpPr>
        <p:spPr>
          <a:xfrm>
            <a:off x="3635375" y="115888"/>
            <a:ext cx="5508625" cy="17399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Work in pairs. Ask and answer questions about your partner’s day. 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9395" name="Text Box 3"/>
          <p:cNvSpPr txBox="1"/>
          <p:nvPr/>
        </p:nvSpPr>
        <p:spPr>
          <a:xfrm>
            <a:off x="179388" y="4365625"/>
            <a:ext cx="86042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A: What time do you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take a shower?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396" name="Text Box 4"/>
          <p:cNvSpPr txBox="1"/>
          <p:nvPr/>
        </p:nvSpPr>
        <p:spPr>
          <a:xfrm>
            <a:off x="4859338" y="3573463"/>
            <a:ext cx="33829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Arial" panose="020B0604020202020204" pitchFamily="34" charset="0"/>
              </a:rPr>
              <a:t>take a shower</a:t>
            </a:r>
            <a:endParaRPr lang="en-US" altLang="zh-CN" sz="3600" b="1">
              <a:solidFill>
                <a:srgbClr val="CC00FF"/>
              </a:solidFill>
              <a:latin typeface="Arial" panose="020B0604020202020204" pitchFamily="34" charset="0"/>
            </a:endParaRPr>
          </a:p>
        </p:txBody>
      </p:sp>
      <p:sp>
        <p:nvSpPr>
          <p:cNvPr id="59397" name="Text Box 5"/>
          <p:cNvSpPr txBox="1"/>
          <p:nvPr/>
        </p:nvSpPr>
        <p:spPr>
          <a:xfrm>
            <a:off x="217488" y="5229225"/>
            <a:ext cx="66595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B: I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take a shower 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at…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4341" name="Group 6"/>
          <p:cNvGrpSpPr/>
          <p:nvPr/>
        </p:nvGrpSpPr>
        <p:grpSpPr>
          <a:xfrm>
            <a:off x="1549400" y="1268413"/>
            <a:ext cx="1727200" cy="1655762"/>
            <a:chOff x="249" y="391"/>
            <a:chExt cx="1135" cy="1043"/>
          </a:xfrm>
        </p:grpSpPr>
        <p:grpSp>
          <p:nvGrpSpPr>
            <p:cNvPr id="14342" name="Group 7"/>
            <p:cNvGrpSpPr/>
            <p:nvPr/>
          </p:nvGrpSpPr>
          <p:grpSpPr>
            <a:xfrm>
              <a:off x="249" y="391"/>
              <a:ext cx="1135" cy="1043"/>
              <a:chOff x="113" y="119"/>
              <a:chExt cx="1135" cy="1043"/>
            </a:xfrm>
          </p:grpSpPr>
          <p:sp>
            <p:nvSpPr>
              <p:cNvPr id="14343" name="Oval 8"/>
              <p:cNvSpPr/>
              <p:nvPr/>
            </p:nvSpPr>
            <p:spPr>
              <a:xfrm>
                <a:off x="113" y="119"/>
                <a:ext cx="1134" cy="1043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44" name="Oval 9"/>
              <p:cNvSpPr/>
              <p:nvPr/>
            </p:nvSpPr>
            <p:spPr>
              <a:xfrm>
                <a:off x="657" y="119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45" name="Oval 10"/>
              <p:cNvSpPr/>
              <p:nvPr/>
            </p:nvSpPr>
            <p:spPr>
              <a:xfrm>
                <a:off x="1202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46" name="Oval 11"/>
              <p:cNvSpPr/>
              <p:nvPr/>
            </p:nvSpPr>
            <p:spPr>
              <a:xfrm>
                <a:off x="657" y="1117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47" name="Oval 12"/>
              <p:cNvSpPr/>
              <p:nvPr/>
            </p:nvSpPr>
            <p:spPr>
              <a:xfrm>
                <a:off x="113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4348" name="AutoShape 13"/>
            <p:cNvSpPr/>
            <p:nvPr/>
          </p:nvSpPr>
          <p:spPr>
            <a:xfrm rot="8818191">
              <a:off x="402" y="1022"/>
              <a:ext cx="498" cy="45"/>
            </a:xfrm>
            <a:prstGeom prst="rightArrow">
              <a:avLst>
                <a:gd name="adj1" fmla="val 50000"/>
                <a:gd name="adj2" fmla="val 276615"/>
              </a:avLst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4349" name="AutoShape 14"/>
            <p:cNvSpPr/>
            <p:nvPr/>
          </p:nvSpPr>
          <p:spPr>
            <a:xfrm rot="6694334">
              <a:off x="622" y="1067"/>
              <a:ext cx="317" cy="45"/>
            </a:xfrm>
            <a:prstGeom prst="rightArrow">
              <a:avLst>
                <a:gd name="adj1" fmla="val 50000"/>
                <a:gd name="adj2" fmla="val 176078"/>
              </a:avLst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</p:grpSp>
      <p:pic>
        <p:nvPicPr>
          <p:cNvPr id="14350" name="图片 112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8975" y="449263"/>
            <a:ext cx="3889375" cy="2908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6" grpId="0"/>
      <p:bldP spid="593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5362" name="Picture 2" descr="xs406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00" y="404813"/>
            <a:ext cx="4464050" cy="38433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63" name="组合 12302"/>
          <p:cNvGrpSpPr/>
          <p:nvPr/>
        </p:nvGrpSpPr>
        <p:grpSpPr>
          <a:xfrm>
            <a:off x="1331913" y="1628775"/>
            <a:ext cx="1655762" cy="1655763"/>
            <a:chOff x="839" y="618"/>
            <a:chExt cx="1135" cy="1043"/>
          </a:xfrm>
        </p:grpSpPr>
        <p:grpSp>
          <p:nvGrpSpPr>
            <p:cNvPr id="15364" name="Group 3"/>
            <p:cNvGrpSpPr/>
            <p:nvPr/>
          </p:nvGrpSpPr>
          <p:grpSpPr>
            <a:xfrm>
              <a:off x="839" y="618"/>
              <a:ext cx="1135" cy="1043"/>
              <a:chOff x="113" y="119"/>
              <a:chExt cx="1135" cy="1043"/>
            </a:xfrm>
          </p:grpSpPr>
          <p:sp>
            <p:nvSpPr>
              <p:cNvPr id="15365" name="Oval 4"/>
              <p:cNvSpPr/>
              <p:nvPr/>
            </p:nvSpPr>
            <p:spPr>
              <a:xfrm>
                <a:off x="113" y="119"/>
                <a:ext cx="1134" cy="1043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366" name="Oval 5"/>
              <p:cNvSpPr/>
              <p:nvPr/>
            </p:nvSpPr>
            <p:spPr>
              <a:xfrm>
                <a:off x="657" y="119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367" name="Oval 6"/>
              <p:cNvSpPr/>
              <p:nvPr/>
            </p:nvSpPr>
            <p:spPr>
              <a:xfrm>
                <a:off x="1202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368" name="Oval 7"/>
              <p:cNvSpPr/>
              <p:nvPr/>
            </p:nvSpPr>
            <p:spPr>
              <a:xfrm>
                <a:off x="657" y="1117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369" name="Oval 8"/>
              <p:cNvSpPr/>
              <p:nvPr/>
            </p:nvSpPr>
            <p:spPr>
              <a:xfrm>
                <a:off x="113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5370" name="AutoShape 9"/>
            <p:cNvSpPr/>
            <p:nvPr/>
          </p:nvSpPr>
          <p:spPr>
            <a:xfrm rot="7441928">
              <a:off x="1201" y="1206"/>
              <a:ext cx="317" cy="45"/>
            </a:xfrm>
            <a:prstGeom prst="rightArrow">
              <a:avLst>
                <a:gd name="adj1" fmla="val 50000"/>
                <a:gd name="adj2" fmla="val 176078"/>
              </a:avLst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5371" name="AutoShape 10"/>
            <p:cNvSpPr/>
            <p:nvPr/>
          </p:nvSpPr>
          <p:spPr>
            <a:xfrm rot="-8316713">
              <a:off x="995" y="913"/>
              <a:ext cx="498" cy="45"/>
            </a:xfrm>
            <a:prstGeom prst="rightArrow">
              <a:avLst>
                <a:gd name="adj1" fmla="val 50000"/>
                <a:gd name="adj2" fmla="val 276615"/>
              </a:avLst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58379" name="Text Box 11"/>
          <p:cNvSpPr txBox="1"/>
          <p:nvPr/>
        </p:nvSpPr>
        <p:spPr>
          <a:xfrm>
            <a:off x="4427538" y="4149725"/>
            <a:ext cx="309721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Arial" panose="020B0604020202020204" pitchFamily="34" charset="0"/>
              </a:rPr>
              <a:t>get dressed</a:t>
            </a:r>
            <a:endParaRPr lang="en-US" altLang="zh-CN" sz="3600" b="1">
              <a:solidFill>
                <a:srgbClr val="CC00FF"/>
              </a:solidFill>
              <a:latin typeface="Arial" panose="020B0604020202020204" pitchFamily="34" charset="0"/>
            </a:endParaRPr>
          </a:p>
        </p:txBody>
      </p:sp>
      <p:sp>
        <p:nvSpPr>
          <p:cNvPr id="58380" name="Text Box 12"/>
          <p:cNvSpPr txBox="1">
            <a:spLocks noChangeArrowheads="1"/>
          </p:cNvSpPr>
          <p:nvPr/>
        </p:nvSpPr>
        <p:spPr bwMode="auto">
          <a:xfrm>
            <a:off x="611188" y="4868863"/>
            <a:ext cx="831691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noProof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A: What time do you usually </a:t>
            </a:r>
            <a:r>
              <a:rPr lang="en-US" altLang="zh-CN" sz="3600" b="1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get dressed</a:t>
            </a:r>
            <a:r>
              <a:rPr lang="en-US" altLang="zh-CN" sz="3600" b="1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?</a:t>
            </a:r>
            <a:endParaRPr lang="en-US" altLang="zh-CN" sz="3600" b="1" noProof="1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8381" name="Text Box 13"/>
          <p:cNvSpPr txBox="1"/>
          <p:nvPr/>
        </p:nvSpPr>
        <p:spPr>
          <a:xfrm>
            <a:off x="611188" y="5589588"/>
            <a:ext cx="66595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B: I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get dressed 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at…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/>
      <p:bldP spid="58380" grpId="0"/>
      <p:bldP spid="583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2467" name="Text Box 3"/>
          <p:cNvSpPr txBox="1"/>
          <p:nvPr/>
        </p:nvSpPr>
        <p:spPr>
          <a:xfrm>
            <a:off x="5868988" y="2060575"/>
            <a:ext cx="30956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Arial" panose="020B0604020202020204" pitchFamily="34" charset="0"/>
              </a:rPr>
              <a:t>brush teeth</a:t>
            </a:r>
            <a:endParaRPr lang="en-US" altLang="zh-CN" sz="3600" b="1">
              <a:solidFill>
                <a:srgbClr val="CC00FF"/>
              </a:solidFill>
              <a:latin typeface="Arial" panose="020B0604020202020204" pitchFamily="34" charset="0"/>
            </a:endParaRPr>
          </a:p>
        </p:txBody>
      </p:sp>
      <p:grpSp>
        <p:nvGrpSpPr>
          <p:cNvPr id="16387" name="Group 4"/>
          <p:cNvGrpSpPr/>
          <p:nvPr/>
        </p:nvGrpSpPr>
        <p:grpSpPr>
          <a:xfrm>
            <a:off x="1041400" y="1701800"/>
            <a:ext cx="1801813" cy="1655763"/>
            <a:chOff x="385" y="391"/>
            <a:chExt cx="1135" cy="1043"/>
          </a:xfrm>
        </p:grpSpPr>
        <p:grpSp>
          <p:nvGrpSpPr>
            <p:cNvPr id="16388" name="Group 5"/>
            <p:cNvGrpSpPr/>
            <p:nvPr/>
          </p:nvGrpSpPr>
          <p:grpSpPr>
            <a:xfrm>
              <a:off x="385" y="391"/>
              <a:ext cx="1135" cy="1043"/>
              <a:chOff x="113" y="119"/>
              <a:chExt cx="1135" cy="1043"/>
            </a:xfrm>
          </p:grpSpPr>
          <p:sp>
            <p:nvSpPr>
              <p:cNvPr id="16389" name="Oval 6"/>
              <p:cNvSpPr/>
              <p:nvPr/>
            </p:nvSpPr>
            <p:spPr>
              <a:xfrm>
                <a:off x="113" y="119"/>
                <a:ext cx="1134" cy="1043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390" name="Oval 7"/>
              <p:cNvSpPr/>
              <p:nvPr/>
            </p:nvSpPr>
            <p:spPr>
              <a:xfrm>
                <a:off x="657" y="119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391" name="Oval 8"/>
              <p:cNvSpPr/>
              <p:nvPr/>
            </p:nvSpPr>
            <p:spPr>
              <a:xfrm>
                <a:off x="1202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392" name="Oval 9"/>
              <p:cNvSpPr/>
              <p:nvPr/>
            </p:nvSpPr>
            <p:spPr>
              <a:xfrm>
                <a:off x="657" y="1117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393" name="Oval 10"/>
              <p:cNvSpPr/>
              <p:nvPr/>
            </p:nvSpPr>
            <p:spPr>
              <a:xfrm>
                <a:off x="113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6394" name="AutoShape 11"/>
            <p:cNvSpPr/>
            <p:nvPr/>
          </p:nvSpPr>
          <p:spPr>
            <a:xfrm rot="-5400000">
              <a:off x="701" y="661"/>
              <a:ext cx="498" cy="45"/>
            </a:xfrm>
            <a:prstGeom prst="rightArrow">
              <a:avLst>
                <a:gd name="adj1" fmla="val 50000"/>
                <a:gd name="adj2" fmla="val 276615"/>
              </a:avLst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6395" name="AutoShape 12"/>
            <p:cNvSpPr/>
            <p:nvPr/>
          </p:nvSpPr>
          <p:spPr>
            <a:xfrm rot="7458682">
              <a:off x="702" y="1025"/>
              <a:ext cx="317" cy="45"/>
            </a:xfrm>
            <a:prstGeom prst="rightArrow">
              <a:avLst>
                <a:gd name="adj1" fmla="val 50000"/>
                <a:gd name="adj2" fmla="val 176078"/>
              </a:avLst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2477" name="Text Box 13"/>
          <p:cNvSpPr txBox="1"/>
          <p:nvPr/>
        </p:nvSpPr>
        <p:spPr>
          <a:xfrm>
            <a:off x="684213" y="4508500"/>
            <a:ext cx="82073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A: What time do you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brush teeth?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478" name="Text Box 14"/>
          <p:cNvSpPr txBox="1"/>
          <p:nvPr/>
        </p:nvSpPr>
        <p:spPr>
          <a:xfrm>
            <a:off x="684213" y="5308600"/>
            <a:ext cx="66595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B: I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brush teeth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 at</a:t>
            </a:r>
            <a:r>
              <a:rPr lang="en-US" altLang="zh-CN" sz="3600" b="1">
                <a:solidFill>
                  <a:schemeClr val="tx2"/>
                </a:solidFill>
                <a:latin typeface="Arial" panose="020B0604020202020204" pitchFamily="34" charset="0"/>
              </a:rPr>
              <a:t>…</a:t>
            </a:r>
            <a:endParaRPr lang="en-US" altLang="zh-CN" sz="3600" b="1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398" name="Picture 10" descr="3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938" y="908050"/>
            <a:ext cx="2106612" cy="3241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77" grpId="0"/>
      <p:bldP spid="6247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0898" name="Text Box 2"/>
          <p:cNvSpPr txBox="1"/>
          <p:nvPr/>
        </p:nvSpPr>
        <p:spPr>
          <a:xfrm>
            <a:off x="3851275" y="3363913"/>
            <a:ext cx="38163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FF"/>
                </a:solidFill>
                <a:latin typeface="Arial" panose="020B0604020202020204" pitchFamily="34" charset="0"/>
              </a:rPr>
              <a:t>have breakfast</a:t>
            </a:r>
            <a:endParaRPr lang="en-US" altLang="zh-CN" sz="3600" b="1">
              <a:solidFill>
                <a:srgbClr val="CC00FF"/>
              </a:solidFill>
              <a:latin typeface="Arial" panose="020B0604020202020204" pitchFamily="34" charset="0"/>
            </a:endParaRPr>
          </a:p>
        </p:txBody>
      </p:sp>
      <p:grpSp>
        <p:nvGrpSpPr>
          <p:cNvPr id="17411" name="组合 14351"/>
          <p:cNvGrpSpPr/>
          <p:nvPr/>
        </p:nvGrpSpPr>
        <p:grpSpPr>
          <a:xfrm>
            <a:off x="1116013" y="1341438"/>
            <a:ext cx="1655762" cy="1655762"/>
            <a:chOff x="204" y="164"/>
            <a:chExt cx="1135" cy="1043"/>
          </a:xfrm>
        </p:grpSpPr>
        <p:grpSp>
          <p:nvGrpSpPr>
            <p:cNvPr id="17412" name="Group 3"/>
            <p:cNvGrpSpPr/>
            <p:nvPr/>
          </p:nvGrpSpPr>
          <p:grpSpPr>
            <a:xfrm>
              <a:off x="204" y="164"/>
              <a:ext cx="1135" cy="1043"/>
              <a:chOff x="113" y="119"/>
              <a:chExt cx="1135" cy="1043"/>
            </a:xfrm>
          </p:grpSpPr>
          <p:sp>
            <p:nvSpPr>
              <p:cNvPr id="17413" name="Oval 4"/>
              <p:cNvSpPr/>
              <p:nvPr/>
            </p:nvSpPr>
            <p:spPr>
              <a:xfrm>
                <a:off x="113" y="119"/>
                <a:ext cx="1134" cy="1043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14" name="Oval 5"/>
              <p:cNvSpPr/>
              <p:nvPr/>
            </p:nvSpPr>
            <p:spPr>
              <a:xfrm>
                <a:off x="657" y="119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15" name="Oval 6"/>
              <p:cNvSpPr/>
              <p:nvPr/>
            </p:nvSpPr>
            <p:spPr>
              <a:xfrm>
                <a:off x="1202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16" name="Oval 7"/>
              <p:cNvSpPr/>
              <p:nvPr/>
            </p:nvSpPr>
            <p:spPr>
              <a:xfrm>
                <a:off x="657" y="1117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17" name="Oval 8"/>
              <p:cNvSpPr/>
              <p:nvPr/>
            </p:nvSpPr>
            <p:spPr>
              <a:xfrm>
                <a:off x="113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7418" name="AutoShape 9"/>
            <p:cNvSpPr/>
            <p:nvPr/>
          </p:nvSpPr>
          <p:spPr>
            <a:xfrm>
              <a:off x="731" y="682"/>
              <a:ext cx="498" cy="45"/>
            </a:xfrm>
            <a:prstGeom prst="rightArrow">
              <a:avLst>
                <a:gd name="adj1" fmla="val 50000"/>
                <a:gd name="adj2" fmla="val 276615"/>
              </a:avLst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7419" name="AutoShape 10"/>
            <p:cNvSpPr/>
            <p:nvPr/>
          </p:nvSpPr>
          <p:spPr>
            <a:xfrm rot="7167157">
              <a:off x="505" y="834"/>
              <a:ext cx="317" cy="45"/>
            </a:xfrm>
            <a:prstGeom prst="rightArrow">
              <a:avLst>
                <a:gd name="adj1" fmla="val 50000"/>
                <a:gd name="adj2" fmla="val 176078"/>
              </a:avLst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80908" name="Text Box 12"/>
          <p:cNvSpPr txBox="1"/>
          <p:nvPr/>
        </p:nvSpPr>
        <p:spPr>
          <a:xfrm>
            <a:off x="107950" y="4221163"/>
            <a:ext cx="88201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A: What time do you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have breakfast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?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0909" name="Text Box 13"/>
          <p:cNvSpPr txBox="1"/>
          <p:nvPr/>
        </p:nvSpPr>
        <p:spPr>
          <a:xfrm>
            <a:off x="107950" y="5019675"/>
            <a:ext cx="66595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B: I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have breakfast 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at…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7422" name="图片 14352" descr="774S02`FT(XFEYBA_AY}K]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7325" y="714375"/>
            <a:ext cx="2879725" cy="24272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908" grpId="0"/>
      <p:bldP spid="809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4140200" y="4292600"/>
            <a:ext cx="295116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noProof="1">
                <a:solidFill>
                  <a:srgbClr val="CC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go</a:t>
            </a:r>
            <a:r>
              <a:rPr lang="en-US" altLang="zh-CN" sz="3600" b="1" noProof="1">
                <a:solidFill>
                  <a:srgbClr val="CC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lang="en-US" altLang="zh-CN" sz="3600" b="1" noProof="1">
                <a:solidFill>
                  <a:srgbClr val="CC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to school</a:t>
            </a:r>
            <a:endParaRPr lang="en-US" altLang="zh-CN" sz="3600" b="1" noProof="1">
              <a:solidFill>
                <a:srgbClr val="CC00FF"/>
              </a:solidFill>
              <a:latin typeface="Arial" panose="020B0604020202020204" pitchFamily="34" charset="0"/>
            </a:endParaRPr>
          </a:p>
        </p:txBody>
      </p:sp>
      <p:sp>
        <p:nvSpPr>
          <p:cNvPr id="61444" name="Text Box 4"/>
          <p:cNvSpPr txBox="1"/>
          <p:nvPr/>
        </p:nvSpPr>
        <p:spPr>
          <a:xfrm>
            <a:off x="323850" y="5013325"/>
            <a:ext cx="86042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A: What time do you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go to school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?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8436" name="Group 5"/>
          <p:cNvGrpSpPr/>
          <p:nvPr/>
        </p:nvGrpSpPr>
        <p:grpSpPr>
          <a:xfrm>
            <a:off x="898525" y="1484313"/>
            <a:ext cx="1657350" cy="1584325"/>
            <a:chOff x="385" y="391"/>
            <a:chExt cx="1135" cy="1043"/>
          </a:xfrm>
        </p:grpSpPr>
        <p:grpSp>
          <p:nvGrpSpPr>
            <p:cNvPr id="18437" name="Group 6"/>
            <p:cNvGrpSpPr/>
            <p:nvPr/>
          </p:nvGrpSpPr>
          <p:grpSpPr>
            <a:xfrm>
              <a:off x="385" y="391"/>
              <a:ext cx="1135" cy="1043"/>
              <a:chOff x="113" y="119"/>
              <a:chExt cx="1135" cy="1043"/>
            </a:xfrm>
          </p:grpSpPr>
          <p:sp>
            <p:nvSpPr>
              <p:cNvPr id="18438" name="Oval 7"/>
              <p:cNvSpPr/>
              <p:nvPr/>
            </p:nvSpPr>
            <p:spPr>
              <a:xfrm>
                <a:off x="113" y="119"/>
                <a:ext cx="1134" cy="1043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39" name="Oval 8"/>
              <p:cNvSpPr/>
              <p:nvPr/>
            </p:nvSpPr>
            <p:spPr>
              <a:xfrm>
                <a:off x="657" y="119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40" name="Oval 9"/>
              <p:cNvSpPr/>
              <p:nvPr/>
            </p:nvSpPr>
            <p:spPr>
              <a:xfrm>
                <a:off x="1202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41" name="Oval 10"/>
              <p:cNvSpPr/>
              <p:nvPr/>
            </p:nvSpPr>
            <p:spPr>
              <a:xfrm>
                <a:off x="657" y="1117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42" name="Oval 11"/>
              <p:cNvSpPr/>
              <p:nvPr/>
            </p:nvSpPr>
            <p:spPr>
              <a:xfrm>
                <a:off x="113" y="618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40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8443" name="AutoShape 12"/>
            <p:cNvSpPr/>
            <p:nvPr/>
          </p:nvSpPr>
          <p:spPr>
            <a:xfrm rot="5400000">
              <a:off x="702" y="1115"/>
              <a:ext cx="498" cy="45"/>
            </a:xfrm>
            <a:prstGeom prst="rightArrow">
              <a:avLst>
                <a:gd name="adj1" fmla="val 50000"/>
                <a:gd name="adj2" fmla="val 276615"/>
              </a:avLst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8444" name="AutoShape 13"/>
            <p:cNvSpPr/>
            <p:nvPr/>
          </p:nvSpPr>
          <p:spPr>
            <a:xfrm rot="7581202">
              <a:off x="702" y="980"/>
              <a:ext cx="317" cy="45"/>
            </a:xfrm>
            <a:prstGeom prst="rightArrow">
              <a:avLst>
                <a:gd name="adj1" fmla="val 50000"/>
                <a:gd name="adj2" fmla="val 176078"/>
              </a:avLst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zh-CN" altLang="en-US" sz="40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1454" name="Text Box 14"/>
          <p:cNvSpPr txBox="1"/>
          <p:nvPr/>
        </p:nvSpPr>
        <p:spPr>
          <a:xfrm>
            <a:off x="323850" y="5732463"/>
            <a:ext cx="66595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B: I usually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go to school 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at…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446" name="图片 153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375" y="736600"/>
            <a:ext cx="4392613" cy="3413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614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>
          <a:xfrm>
            <a:off x="1476375" y="2138363"/>
            <a:ext cx="6911975" cy="1584325"/>
          </a:xfrm>
        </p:spPr>
        <p:txBody>
          <a:bodyPr vert="horz" wrap="square" lIns="91440" tIns="45720" rIns="91440" bIns="45720" anchor="t"/>
          <a:p>
            <a:pPr algn="l">
              <a:lnSpc>
                <a:spcPct val="120000"/>
              </a:lnSpc>
            </a:pPr>
            <a:r>
              <a:rPr lang="en-US" altLang="zh-CN" sz="3600" b="1">
                <a:solidFill>
                  <a:srgbClr val="CC00CC"/>
                </a:solidFill>
              </a:rPr>
              <a:t>Listen to the conversation and complete the sentences.</a:t>
            </a:r>
            <a:endParaRPr lang="en-US" altLang="zh-CN" sz="3600" b="1">
              <a:solidFill>
                <a:srgbClr val="CC00CC"/>
              </a:solidFill>
            </a:endParaRPr>
          </a:p>
        </p:txBody>
      </p:sp>
      <p:sp>
        <p:nvSpPr>
          <p:cNvPr id="75779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3933825"/>
            <a:ext cx="8064500" cy="1727200"/>
          </a:xfrm>
        </p:spPr>
        <p:txBody>
          <a:bodyPr vert="horz" wrap="square" lIns="91440" tIns="45720" rIns="91440" bIns="45720" anchor="t"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Jim has ____ brothers and ____ sisters.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Jim’s family has ________ shower. 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6" name="Text Box 7"/>
          <p:cNvSpPr txBox="1"/>
          <p:nvPr/>
        </p:nvSpPr>
        <p:spPr>
          <a:xfrm>
            <a:off x="2268538" y="4076700"/>
            <a:ext cx="11604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two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 Box 7"/>
          <p:cNvSpPr txBox="1"/>
          <p:nvPr/>
        </p:nvSpPr>
        <p:spPr>
          <a:xfrm>
            <a:off x="5970588" y="4076700"/>
            <a:ext cx="1193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two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 Box 7"/>
          <p:cNvSpPr txBox="1"/>
          <p:nvPr/>
        </p:nvSpPr>
        <p:spPr>
          <a:xfrm>
            <a:off x="3924300" y="4797425"/>
            <a:ext cx="216058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only one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9463" name="图片 16392" descr="喇叭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25" y="2924175"/>
            <a:ext cx="792163" cy="792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4" name="椭圆 16395"/>
          <p:cNvSpPr/>
          <p:nvPr/>
        </p:nvSpPr>
        <p:spPr>
          <a:xfrm>
            <a:off x="611188" y="2282825"/>
            <a:ext cx="647700" cy="720725"/>
          </a:xfrm>
          <a:prstGeom prst="ellipse">
            <a:avLst/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5" name="矩形 16396"/>
          <p:cNvSpPr/>
          <p:nvPr/>
        </p:nvSpPr>
        <p:spPr>
          <a:xfrm>
            <a:off x="611188" y="228282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2a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6" name="矩形 16397"/>
          <p:cNvSpPr/>
          <p:nvPr/>
        </p:nvSpPr>
        <p:spPr>
          <a:xfrm>
            <a:off x="2844800" y="908050"/>
            <a:ext cx="3527425" cy="1181100"/>
          </a:xfrm>
          <a:prstGeom prst="rect">
            <a:avLst/>
          </a:prstGeom>
        </p:spPr>
        <p:txBody>
          <a:bodyPr wrap="none" fromWordArt="1">
            <a:prstTxWarp prst="textChevronInverted">
              <a:avLst>
                <a:gd name="adj" fmla="val 75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009900"/>
                    </a:gs>
                    <a:gs pos="100000">
                      <a:srgbClr val="FFCC66"/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Listening</a:t>
            </a:r>
            <a:endParaRPr lang="zh-CN" altLang="en-US" sz="3600" b="1"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009900"/>
                  </a:gs>
                  <a:gs pos="100000">
                    <a:srgbClr val="FFCC66"/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>
          <a:xfrm>
            <a:off x="898525" y="908050"/>
            <a:ext cx="7921625" cy="1871663"/>
          </a:xfrm>
        </p:spPr>
        <p:txBody>
          <a:bodyPr vert="horz" wrap="square" lIns="91440" tIns="45720" rIns="91440" bIns="45720" anchor="ctr"/>
          <a:p>
            <a:pPr algn="l">
              <a:lnSpc>
                <a:spcPct val="120000"/>
              </a:lnSpc>
            </a:pPr>
            <a:r>
              <a:rPr lang="en-US" altLang="zh-CN" sz="3600" b="1">
                <a:solidFill>
                  <a:srgbClr val="CC00CC"/>
                </a:solidFill>
              </a:rPr>
              <a:t>Listen again. Complete the shower schedule for Jim’s family.</a:t>
            </a:r>
            <a:endParaRPr lang="en-US" altLang="zh-CN" sz="3600" b="1">
              <a:solidFill>
                <a:srgbClr val="CC00CC"/>
              </a:solidFill>
            </a:endParaRPr>
          </a:p>
        </p:txBody>
      </p:sp>
      <p:graphicFrame>
        <p:nvGraphicFramePr>
          <p:cNvPr id="17454" name="表格 17453"/>
          <p:cNvGraphicFramePr/>
          <p:nvPr/>
        </p:nvGraphicFramePr>
        <p:xfrm>
          <a:off x="573088" y="2997200"/>
          <a:ext cx="8016875" cy="1609725"/>
        </p:xfrm>
        <a:graphic>
          <a:graphicData uri="http://schemas.openxmlformats.org/drawingml/2006/table">
            <a:tbl>
              <a:tblPr/>
              <a:tblGrid>
                <a:gridCol w="1439863"/>
                <a:gridCol w="1231900"/>
                <a:gridCol w="1336675"/>
                <a:gridCol w="1336675"/>
                <a:gridCol w="1335087"/>
                <a:gridCol w="1336675"/>
              </a:tblGrid>
              <a:tr h="8048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0033CC"/>
                          </a:solidFill>
                        </a:rPr>
                        <a:t>Name</a:t>
                      </a:r>
                      <a:endParaRPr lang="zh-CN" altLang="en-US" sz="36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336600"/>
                          </a:solidFill>
                          <a:latin typeface="Times New Roman" panose="02020603050405020304" pitchFamily="18" charset="0"/>
                        </a:rPr>
                        <a:t>Bob </a:t>
                      </a:r>
                      <a:endParaRPr lang="en-US" altLang="zh-CN" sz="3600" b="1">
                        <a:solidFill>
                          <a:srgbClr val="3366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336600"/>
                          </a:solidFill>
                          <a:latin typeface="Times New Roman" panose="02020603050405020304" pitchFamily="18" charset="0"/>
                        </a:rPr>
                        <a:t>Mary</a:t>
                      </a:r>
                      <a:endParaRPr lang="en-US" altLang="zh-CN" sz="3600" b="1">
                        <a:solidFill>
                          <a:srgbClr val="3366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336600"/>
                          </a:solidFill>
                          <a:latin typeface="Times New Roman" panose="02020603050405020304" pitchFamily="18" charset="0"/>
                        </a:rPr>
                        <a:t>Jack</a:t>
                      </a:r>
                      <a:endParaRPr lang="en-US" altLang="zh-CN" sz="3600" b="1">
                        <a:solidFill>
                          <a:srgbClr val="3366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336600"/>
                          </a:solidFill>
                          <a:latin typeface="Times New Roman" panose="02020603050405020304" pitchFamily="18" charset="0"/>
                        </a:rPr>
                        <a:t>Jim</a:t>
                      </a:r>
                      <a:endParaRPr lang="en-US" altLang="zh-CN" sz="3600" b="1">
                        <a:solidFill>
                          <a:srgbClr val="3366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336600"/>
                          </a:solidFill>
                          <a:latin typeface="Times New Roman" panose="02020603050405020304" pitchFamily="18" charset="0"/>
                        </a:rPr>
                        <a:t>Anna</a:t>
                      </a:r>
                      <a:endParaRPr lang="en-US" altLang="zh-CN" sz="3600" b="1">
                        <a:solidFill>
                          <a:srgbClr val="3366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8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0033CC"/>
                          </a:solidFill>
                        </a:rPr>
                        <a:t>Time</a:t>
                      </a:r>
                      <a:endParaRPr lang="en-US" altLang="zh-CN" sz="3600" b="1">
                        <a:solidFill>
                          <a:srgbClr val="0033CC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/>
                        <a:t>5:30</a:t>
                      </a:r>
                      <a:endParaRPr lang="en-US" altLang="zh-CN" sz="36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506" name="图片 17442" descr="喇叭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263" y="1844675"/>
            <a:ext cx="865187" cy="865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44" name="Rectangle 2"/>
          <p:cNvSpPr/>
          <p:nvPr/>
        </p:nvSpPr>
        <p:spPr>
          <a:xfrm>
            <a:off x="3333750" y="3860800"/>
            <a:ext cx="1260475" cy="7191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5:50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7446" name="Rectangle 2"/>
          <p:cNvSpPr/>
          <p:nvPr/>
        </p:nvSpPr>
        <p:spPr>
          <a:xfrm>
            <a:off x="4643438" y="3860800"/>
            <a:ext cx="1260475" cy="7191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6:15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7447" name="Rectangle 2"/>
          <p:cNvSpPr/>
          <p:nvPr/>
        </p:nvSpPr>
        <p:spPr>
          <a:xfrm>
            <a:off x="5975350" y="3860800"/>
            <a:ext cx="1260475" cy="7191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6:30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7448" name="Rectangle 2"/>
          <p:cNvSpPr/>
          <p:nvPr/>
        </p:nvSpPr>
        <p:spPr>
          <a:xfrm>
            <a:off x="7343775" y="3860800"/>
            <a:ext cx="1260475" cy="7191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6:45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511" name="椭圆 17450"/>
          <p:cNvSpPr/>
          <p:nvPr/>
        </p:nvSpPr>
        <p:spPr>
          <a:xfrm>
            <a:off x="250825" y="1268413"/>
            <a:ext cx="647700" cy="720725"/>
          </a:xfrm>
          <a:prstGeom prst="ellipse">
            <a:avLst/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0512" name="矩形 17451"/>
          <p:cNvSpPr/>
          <p:nvPr/>
        </p:nvSpPr>
        <p:spPr>
          <a:xfrm>
            <a:off x="250825" y="1268413"/>
            <a:ext cx="666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2b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4" grpId="0"/>
      <p:bldP spid="17446" grpId="0"/>
      <p:bldP spid="17447" grpId="0"/>
      <p:bldP spid="174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1506" name="Text Box 24"/>
          <p:cNvSpPr txBox="1"/>
          <p:nvPr/>
        </p:nvSpPr>
        <p:spPr>
          <a:xfrm>
            <a:off x="2339975" y="476250"/>
            <a:ext cx="44656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CC00FF"/>
                </a:solidFill>
                <a:latin typeface="Arial" panose="020B0604020202020204" pitchFamily="34" charset="0"/>
              </a:rPr>
              <a:t>Your time schedule</a:t>
            </a:r>
            <a:endParaRPr lang="en-US" altLang="zh-CN" sz="3600" b="1" i="1">
              <a:solidFill>
                <a:srgbClr val="CC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8470" name="表格 18469"/>
          <p:cNvGraphicFramePr/>
          <p:nvPr/>
        </p:nvGraphicFramePr>
        <p:xfrm>
          <a:off x="1547813" y="1196975"/>
          <a:ext cx="6624638" cy="5245100"/>
        </p:xfrm>
        <a:graphic>
          <a:graphicData uri="http://schemas.openxmlformats.org/drawingml/2006/table">
            <a:tbl>
              <a:tblPr/>
              <a:tblGrid>
                <a:gridCol w="3816350"/>
                <a:gridCol w="2808288"/>
              </a:tblGrid>
              <a:tr h="749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336600"/>
                          </a:solidFill>
                        </a:rPr>
                        <a:t>Activities</a:t>
                      </a:r>
                      <a:endParaRPr lang="en-US" altLang="zh-CN" sz="3600" b="1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336600"/>
                          </a:solidFill>
                        </a:rPr>
                        <a:t>Time</a:t>
                      </a:r>
                      <a:endParaRPr lang="zh-CN" altLang="en-US" sz="36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get up</a:t>
                      </a:r>
                      <a:endParaRPr lang="en-US" altLang="zh-CN" sz="3600" b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take a shower</a:t>
                      </a:r>
                      <a:endParaRPr lang="en-US" altLang="zh-CN" sz="3600" b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get dressed</a:t>
                      </a:r>
                      <a:endParaRPr lang="en-US" altLang="zh-CN" sz="3600" b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brush teeth</a:t>
                      </a:r>
                      <a:endParaRPr lang="en-US" altLang="zh-CN" sz="3600" b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eat breakfast</a:t>
                      </a:r>
                      <a:endParaRPr lang="en-US" altLang="zh-CN" sz="3600" b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go to school</a:t>
                      </a:r>
                      <a:endParaRPr lang="en-US" altLang="zh-CN" sz="3600" b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 Box 3"/>
          <p:cNvSpPr txBox="1"/>
          <p:nvPr/>
        </p:nvSpPr>
        <p:spPr>
          <a:xfrm>
            <a:off x="6229350" y="292100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6:10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 Box 4"/>
          <p:cNvSpPr txBox="1"/>
          <p:nvPr/>
        </p:nvSpPr>
        <p:spPr>
          <a:xfrm>
            <a:off x="6229350" y="3644900"/>
            <a:ext cx="10795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6:20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 Box 5"/>
          <p:cNvSpPr txBox="1"/>
          <p:nvPr/>
        </p:nvSpPr>
        <p:spPr>
          <a:xfrm>
            <a:off x="6229350" y="5154613"/>
            <a:ext cx="14478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6:40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6"/>
          <p:cNvSpPr txBox="1"/>
          <p:nvPr/>
        </p:nvSpPr>
        <p:spPr>
          <a:xfrm>
            <a:off x="6229350" y="5873750"/>
            <a:ext cx="1524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7:00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7"/>
          <p:cNvSpPr txBox="1"/>
          <p:nvPr/>
        </p:nvSpPr>
        <p:spPr>
          <a:xfrm>
            <a:off x="6229350" y="4433888"/>
            <a:ext cx="11509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6:30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5"/>
          <p:cNvSpPr txBox="1"/>
          <p:nvPr/>
        </p:nvSpPr>
        <p:spPr>
          <a:xfrm>
            <a:off x="6219825" y="2201863"/>
            <a:ext cx="14478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6:00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2530" name="图片 194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675" y="3016250"/>
            <a:ext cx="2089150" cy="1925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Rectangle 2"/>
          <p:cNvSpPr txBox="1"/>
          <p:nvPr/>
        </p:nvSpPr>
        <p:spPr>
          <a:xfrm>
            <a:off x="1258888" y="260350"/>
            <a:ext cx="7345362" cy="1223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CC00CC"/>
                </a:solidFill>
                <a:latin typeface="Arial" panose="020B0604020202020204" pitchFamily="34" charset="0"/>
              </a:rPr>
              <a:t>Now talk about yourself according to your time schedule.</a:t>
            </a:r>
            <a:endParaRPr lang="en-US" altLang="zh-CN" sz="3600" b="1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  <p:sp>
        <p:nvSpPr>
          <p:cNvPr id="19461" name="矩形标注 6"/>
          <p:cNvSpPr/>
          <p:nvPr/>
        </p:nvSpPr>
        <p:spPr>
          <a:xfrm>
            <a:off x="755650" y="5373688"/>
            <a:ext cx="5651500" cy="603250"/>
          </a:xfrm>
          <a:prstGeom prst="wedgeRectCallout">
            <a:avLst>
              <a:gd name="adj1" fmla="val -7273"/>
              <a:gd name="adj2" fmla="val -195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Wow! I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never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so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early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. 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2" name="矩形标注 7"/>
          <p:cNvSpPr/>
          <p:nvPr/>
        </p:nvSpPr>
        <p:spPr>
          <a:xfrm>
            <a:off x="4356100" y="1701800"/>
            <a:ext cx="2881313" cy="1295400"/>
          </a:xfrm>
          <a:prstGeom prst="wedgeRectCallout">
            <a:avLst>
              <a:gd name="adj1" fmla="val -34407"/>
              <a:gd name="adj2" fmla="val 85537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I usually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at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5" name="矩形标注 18"/>
          <p:cNvSpPr/>
          <p:nvPr/>
        </p:nvSpPr>
        <p:spPr>
          <a:xfrm>
            <a:off x="647700" y="1773238"/>
            <a:ext cx="3348038" cy="1295400"/>
          </a:xfrm>
          <a:prstGeom prst="wedgeRectCallout">
            <a:avLst>
              <a:gd name="adj1" fmla="val 23921"/>
              <a:gd name="adj2" fmla="val 76472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What time do you usually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?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6" name="矩形标注 20"/>
          <p:cNvSpPr/>
          <p:nvPr/>
        </p:nvSpPr>
        <p:spPr>
          <a:xfrm>
            <a:off x="1258888" y="4221163"/>
            <a:ext cx="1081087" cy="735012"/>
          </a:xfrm>
          <a:prstGeom prst="wedgeRectCallout">
            <a:avLst>
              <a:gd name="adj1" fmla="val 69824"/>
              <a:gd name="adj2" fmla="val 125380"/>
            </a:avLst>
          </a:prstGeom>
          <a:noFill/>
          <a:ln w="9525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r>
              <a:rPr lang="zh-CN" altLang="en-US" sz="3200" b="1" dirty="0">
                <a:solidFill>
                  <a:srgbClr val="009900"/>
                </a:solidFill>
                <a:latin typeface="Times New Roman" panose="02020603050405020304" pitchFamily="18" charset="0"/>
              </a:rPr>
              <a:t>从未</a:t>
            </a:r>
            <a:endParaRPr lang="zh-CN" altLang="en-US" sz="3200" b="1" dirty="0">
              <a:solidFill>
                <a:srgbClr val="0099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7" name="矩形标注 21"/>
          <p:cNvSpPr/>
          <p:nvPr/>
        </p:nvSpPr>
        <p:spPr>
          <a:xfrm>
            <a:off x="5724525" y="4797425"/>
            <a:ext cx="792163" cy="503238"/>
          </a:xfrm>
          <a:prstGeom prst="wedgeRectCallout">
            <a:avLst>
              <a:gd name="adj1" fmla="val -109319"/>
              <a:gd name="adj2" fmla="val 108991"/>
            </a:avLst>
          </a:prstGeom>
          <a:noFill/>
          <a:ln w="9525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r>
              <a:rPr lang="zh-CN" altLang="en-US" sz="3200" b="1" dirty="0">
                <a:solidFill>
                  <a:srgbClr val="009900"/>
                </a:solidFill>
                <a:latin typeface="Times New Roman" panose="02020603050405020304" pitchFamily="18" charset="0"/>
              </a:rPr>
              <a:t>早</a:t>
            </a:r>
            <a:endParaRPr lang="zh-CN" altLang="en-US" sz="3200" b="1" dirty="0">
              <a:solidFill>
                <a:srgbClr val="0099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37" name="椭圆 19482"/>
          <p:cNvSpPr/>
          <p:nvPr/>
        </p:nvSpPr>
        <p:spPr>
          <a:xfrm>
            <a:off x="468313" y="404813"/>
            <a:ext cx="647700" cy="720725"/>
          </a:xfrm>
          <a:prstGeom prst="ellipse">
            <a:avLst/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2538" name="矩形 19483"/>
          <p:cNvSpPr/>
          <p:nvPr/>
        </p:nvSpPr>
        <p:spPr>
          <a:xfrm>
            <a:off x="468313" y="404813"/>
            <a:ext cx="615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2c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  <p:bldP spid="19462" grpId="0" animBg="1"/>
      <p:bldP spid="19465" grpId="0" animBg="1"/>
      <p:bldP spid="19466" grpId="0" animBg="1"/>
      <p:bldP spid="1946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468313" y="2276475"/>
            <a:ext cx="8243887" cy="3097213"/>
          </a:xfrm>
        </p:spPr>
        <p:txBody>
          <a:bodyPr vert="horz" wrap="square" lIns="91440" tIns="45720" rIns="91440" bIns="45720" anchor="t"/>
          <a:p>
            <a:pPr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1.</a:t>
            </a:r>
            <a:r>
              <a:rPr lang="en-US" altLang="zh-CN" sz="3600">
                <a:latin typeface="Times New Roman" panose="02020603050405020304" pitchFamily="18" charset="0"/>
              </a:rPr>
              <a:t>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five         </a:t>
            </a:r>
            <a:r>
              <a:rPr lang="en-US" altLang="zh-CN" sz="3600" b="1" err="1">
                <a:solidFill>
                  <a:srgbClr val="0000FF"/>
                </a:solidFill>
                <a:latin typeface="Times New Roman" panose="02020603050405020304" pitchFamily="18" charset="0"/>
              </a:rPr>
              <a:t>fif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+ </a:t>
            </a:r>
            <a:r>
              <a:rPr lang="en-US" altLang="zh-CN" sz="3600" b="1" err="1">
                <a:solidFill>
                  <a:srgbClr val="0000FF"/>
                </a:solidFill>
                <a:latin typeface="Times New Roman" panose="02020603050405020304" pitchFamily="18" charset="0"/>
              </a:rPr>
              <a:t>ty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=  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fifty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五十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   four        for + </a:t>
            </a:r>
            <a:r>
              <a:rPr lang="en-US" altLang="zh-CN" sz="3600" b="1" err="1">
                <a:solidFill>
                  <a:srgbClr val="0000FF"/>
                </a:solidFill>
                <a:latin typeface="Times New Roman" panose="02020603050405020304" pitchFamily="18" charset="0"/>
              </a:rPr>
              <a:t>ty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= 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forty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四十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想一想</a:t>
            </a:r>
            <a:r>
              <a:rPr lang="en-US" altLang="zh-CN" sz="3600" b="1">
                <a:latin typeface="Times New Roman" panose="02020603050405020304" pitchFamily="18" charset="0"/>
              </a:rPr>
              <a:t>: 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</a:rPr>
              <a:t>60 _______     70 _________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               80 _______     90 _________  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0" name="Text Box 3"/>
          <p:cNvSpPr txBox="1"/>
          <p:nvPr/>
        </p:nvSpPr>
        <p:spPr>
          <a:xfrm>
            <a:off x="5797550" y="3789363"/>
            <a:ext cx="16557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</a:rPr>
              <a:t>seventy</a:t>
            </a:r>
            <a:endParaRPr lang="en-US" altLang="zh-CN" sz="3600" b="1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2916238" y="4516438"/>
            <a:ext cx="15843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</a:rPr>
              <a:t>eighty</a:t>
            </a:r>
            <a:endParaRPr lang="en-US" altLang="zh-CN" sz="3600" b="1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7"/>
          <p:cNvSpPr txBox="1"/>
          <p:nvPr/>
        </p:nvSpPr>
        <p:spPr>
          <a:xfrm>
            <a:off x="5892800" y="4516438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</a:rPr>
              <a:t>ninety</a:t>
            </a:r>
            <a:endParaRPr lang="en-US" altLang="zh-CN" sz="3600" b="1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5"/>
          <p:cNvSpPr txBox="1"/>
          <p:nvPr/>
        </p:nvSpPr>
        <p:spPr>
          <a:xfrm>
            <a:off x="3133725" y="3795713"/>
            <a:ext cx="11604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</a:rPr>
              <a:t>sixty</a:t>
            </a:r>
            <a:endParaRPr lang="en-US" altLang="zh-CN" sz="3600" b="1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9" name="矩形 81926"/>
          <p:cNvSpPr/>
          <p:nvPr/>
        </p:nvSpPr>
        <p:spPr>
          <a:xfrm>
            <a:off x="2411413" y="981075"/>
            <a:ext cx="4464050" cy="1052513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Explanations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78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charRg st="78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charRg st="78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charRg st="78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charRg st="78" end="1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12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charRg st="112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charRg st="112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charRg st="112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charRg st="112" end="1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6084" name="文本框 46083"/>
          <p:cNvSpPr txBox="1"/>
          <p:nvPr/>
        </p:nvSpPr>
        <p:spPr>
          <a:xfrm>
            <a:off x="168275" y="1268413"/>
            <a:ext cx="8567738" cy="4378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762000" indent="-762000">
              <a:lnSpc>
                <a:spcPct val="13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2. always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意为“总是，一直”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762000" indent="-762000">
              <a:lnSpc>
                <a:spcPct val="13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   usually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意为“通常地，一直地”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762000" indent="-762000">
              <a:lnSpc>
                <a:spcPct val="13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   never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意为“从未，绝不”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762000" indent="-76200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I _______ (</a:t>
            </a:r>
            <a:r>
              <a:rPr lang="zh-CN" altLang="en-US" sz="3600" b="1" dirty="0">
                <a:latin typeface="Times New Roman" panose="02020603050405020304" pitchFamily="18" charset="0"/>
              </a:rPr>
              <a:t>通常</a:t>
            </a:r>
            <a:r>
              <a:rPr lang="en-US" altLang="zh-CN" sz="3600" b="1">
                <a:latin typeface="Times New Roman" panose="02020603050405020304" pitchFamily="18" charset="0"/>
              </a:rPr>
              <a:t>) get dressed at six forty.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762000" indent="-76200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Jack is _______ (</a:t>
            </a:r>
            <a:r>
              <a:rPr lang="zh-CN" altLang="en-US" sz="3600" b="1" dirty="0">
                <a:latin typeface="Times New Roman" panose="02020603050405020304" pitchFamily="18" charset="0"/>
              </a:rPr>
              <a:t>总是</a:t>
            </a:r>
            <a:r>
              <a:rPr lang="en-US" altLang="zh-CN" sz="3600" b="1">
                <a:latin typeface="Times New Roman" panose="02020603050405020304" pitchFamily="18" charset="0"/>
              </a:rPr>
              <a:t>) late.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762000" indent="-76200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His grandpa _______ (</a:t>
            </a:r>
            <a:r>
              <a:rPr lang="zh-CN" altLang="en-US" sz="3600" b="1" dirty="0">
                <a:latin typeface="Times New Roman" panose="02020603050405020304" pitchFamily="18" charset="0"/>
              </a:rPr>
              <a:t>从未</a:t>
            </a:r>
            <a:r>
              <a:rPr lang="en-US" altLang="zh-CN" sz="3600" b="1">
                <a:latin typeface="Times New Roman" panose="02020603050405020304" pitchFamily="18" charset="0"/>
              </a:rPr>
              <a:t>) goes to school.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24579" name="右大括号 7"/>
          <p:cNvSpPr/>
          <p:nvPr/>
        </p:nvSpPr>
        <p:spPr>
          <a:xfrm>
            <a:off x="6659563" y="1541463"/>
            <a:ext cx="792162" cy="1873250"/>
          </a:xfrm>
          <a:prstGeom prst="rightBrace">
            <a:avLst>
              <a:gd name="adj1" fmla="val 14319"/>
              <a:gd name="adj2" fmla="val 50000"/>
            </a:avLst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9" name="Text Box 6"/>
          <p:cNvSpPr txBox="1"/>
          <p:nvPr/>
        </p:nvSpPr>
        <p:spPr>
          <a:xfrm>
            <a:off x="7416800" y="2117725"/>
            <a:ext cx="1619250" cy="609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400" b="1" dirty="0">
                <a:solidFill>
                  <a:srgbClr val="336600"/>
                </a:solidFill>
                <a:latin typeface="Times New Roman" panose="02020603050405020304" pitchFamily="18" charset="0"/>
              </a:rPr>
              <a:t>频率词</a:t>
            </a:r>
            <a:endParaRPr lang="en-US" altLang="zh-CN" sz="3400" b="1">
              <a:solidFill>
                <a:srgbClr val="33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 Box 5"/>
          <p:cNvSpPr txBox="1"/>
          <p:nvPr/>
        </p:nvSpPr>
        <p:spPr>
          <a:xfrm>
            <a:off x="1763713" y="4278313"/>
            <a:ext cx="18002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always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 Box 6"/>
          <p:cNvSpPr txBox="1"/>
          <p:nvPr/>
        </p:nvSpPr>
        <p:spPr>
          <a:xfrm>
            <a:off x="2976563" y="4999038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never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 Box 7"/>
          <p:cNvSpPr txBox="1"/>
          <p:nvPr/>
        </p:nvSpPr>
        <p:spPr>
          <a:xfrm>
            <a:off x="539750" y="3559175"/>
            <a:ext cx="172878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usually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charRg st="61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6084">
                                            <p:txEl>
                                              <p:charRg st="61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charRg st="102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084">
                                            <p:txEl>
                                              <p:charRg st="102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charRg st="130" end="1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6084">
                                            <p:txEl>
                                              <p:charRg st="130" end="1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5602" name="Text Box 8"/>
          <p:cNvSpPr txBox="1"/>
          <p:nvPr/>
        </p:nvSpPr>
        <p:spPr>
          <a:xfrm>
            <a:off x="1258888" y="260350"/>
            <a:ext cx="7561262" cy="1301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CC00CC"/>
                </a:solidFill>
                <a:latin typeface="Arial" panose="020B0604020202020204" pitchFamily="34" charset="0"/>
              </a:rPr>
              <a:t>Read the conversation in 2d. Fill in the blanks about Scott.</a:t>
            </a:r>
            <a:endParaRPr lang="en-US" altLang="zh-CN" sz="3600" b="1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2570" name="内容占位符 22569"/>
          <p:cNvGraphicFramePr/>
          <p:nvPr>
            <p:ph idx="4294967295"/>
          </p:nvPr>
        </p:nvGraphicFramePr>
        <p:xfrm>
          <a:off x="323850" y="1790700"/>
          <a:ext cx="8604250" cy="4518025"/>
        </p:xfrm>
        <a:graphic>
          <a:graphicData uri="http://schemas.openxmlformats.org/drawingml/2006/table">
            <a:tbl>
              <a:tblPr/>
              <a:tblGrid>
                <a:gridCol w="2771775"/>
                <a:gridCol w="5832475"/>
              </a:tblGrid>
              <a:tr h="6064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CC00FF"/>
                          </a:solidFill>
                        </a:rPr>
                        <a:t>Activities</a:t>
                      </a:r>
                      <a:endParaRPr lang="en-US" altLang="zh-CN" sz="3200" b="1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CC00FF"/>
                          </a:solidFill>
                        </a:rPr>
                        <a:t>Time </a:t>
                      </a:r>
                      <a:endParaRPr lang="en-US" altLang="zh-CN" sz="3200" b="1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9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</a:rPr>
                        <a:t>get up</a:t>
                      </a:r>
                      <a:endParaRPr lang="en-US" altLang="zh-CN" sz="32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3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</a:rPr>
                        <a:t>eat breakfast</a:t>
                      </a:r>
                      <a:endParaRPr lang="en-US" altLang="zh-CN" sz="32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</a:rPr>
                        <a:t>exercise</a:t>
                      </a:r>
                      <a:endParaRPr lang="en-US" altLang="zh-CN" sz="32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8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</a:rPr>
                        <a:t>go to work</a:t>
                      </a:r>
                      <a:endParaRPr lang="en-US" altLang="zh-CN" sz="32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47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endParaRPr lang="en-US" altLang="zh-CN" sz="3200" b="1">
                        <a:solidFill>
                          <a:srgbClr val="0000FF"/>
                        </a:solidFill>
                      </a:endParaRPr>
                    </a:p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</a:rPr>
                        <a:t>radio show</a:t>
                      </a:r>
                      <a:endParaRPr lang="en-US" altLang="zh-CN" sz="32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Text Box 3"/>
          <p:cNvSpPr txBox="1"/>
          <p:nvPr/>
        </p:nvSpPr>
        <p:spPr>
          <a:xfrm>
            <a:off x="3563938" y="3186113"/>
            <a:ext cx="1871662" cy="53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9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at nine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3563938" y="3860800"/>
            <a:ext cx="4572000" cy="53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9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at about ten twenty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7"/>
          <p:cNvSpPr txBox="1"/>
          <p:nvPr/>
        </p:nvSpPr>
        <p:spPr>
          <a:xfrm>
            <a:off x="3563938" y="4508500"/>
            <a:ext cx="2209800" cy="53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9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at eleven 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5"/>
          <p:cNvSpPr txBox="1"/>
          <p:nvPr/>
        </p:nvSpPr>
        <p:spPr>
          <a:xfrm>
            <a:off x="3529013" y="2492375"/>
            <a:ext cx="4714875" cy="53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9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at eight thirty at night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61" name="Text Box 5"/>
          <p:cNvSpPr txBox="1"/>
          <p:nvPr/>
        </p:nvSpPr>
        <p:spPr>
          <a:xfrm>
            <a:off x="3494088" y="5157788"/>
            <a:ext cx="5254625" cy="968375"/>
          </a:xfrm>
          <a:prstGeom prst="rect">
            <a:avLst/>
          </a:prstGeom>
          <a:solidFill>
            <a:schemeClr val="bg1">
              <a:alpha val="72000"/>
            </a:schemeClr>
          </a:solidFill>
          <a:ln w="9525">
            <a:noFill/>
          </a:ln>
        </p:spPr>
        <p:txBody>
          <a:bodyPr anchor="t">
            <a:spAutoFit/>
          </a:bodyPr>
          <a:p>
            <a:pPr>
              <a:lnSpc>
                <a:spcPct val="9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from twelve o’clock at night to six o’clock in the morning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5631" name="组合 22572"/>
          <p:cNvGrpSpPr/>
          <p:nvPr/>
        </p:nvGrpSpPr>
        <p:grpSpPr>
          <a:xfrm>
            <a:off x="323850" y="476250"/>
            <a:ext cx="666750" cy="720725"/>
            <a:chOff x="249" y="210"/>
            <a:chExt cx="420" cy="454"/>
          </a:xfrm>
        </p:grpSpPr>
        <p:sp>
          <p:nvSpPr>
            <p:cNvPr id="25632" name="椭圆 22571"/>
            <p:cNvSpPr/>
            <p:nvPr/>
          </p:nvSpPr>
          <p:spPr>
            <a:xfrm>
              <a:off x="249" y="210"/>
              <a:ext cx="408" cy="454"/>
            </a:xfrm>
            <a:prstGeom prst="ellipse">
              <a:avLst/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5633" name="矩形 22570"/>
            <p:cNvSpPr/>
            <p:nvPr/>
          </p:nvSpPr>
          <p:spPr>
            <a:xfrm>
              <a:off x="249" y="210"/>
              <a:ext cx="42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2d</a:t>
              </a:r>
              <a:endPara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2256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6626" name="图片 235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275" y="3154363"/>
            <a:ext cx="3889375" cy="2938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矩形标注 1"/>
          <p:cNvSpPr/>
          <p:nvPr/>
        </p:nvSpPr>
        <p:spPr>
          <a:xfrm>
            <a:off x="969963" y="2997200"/>
            <a:ext cx="2881312" cy="2447925"/>
          </a:xfrm>
          <a:prstGeom prst="wedgeRectCallout">
            <a:avLst>
              <a:gd name="adj1" fmla="val 56556"/>
              <a:gd name="adj2" fmla="val -1725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>
              <a:lnSpc>
                <a:spcPct val="115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From twelve o’clock at night to six o’clock in the morning.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55" name="矩形标注 2"/>
          <p:cNvSpPr/>
          <p:nvPr/>
        </p:nvSpPr>
        <p:spPr>
          <a:xfrm>
            <a:off x="323850" y="1411288"/>
            <a:ext cx="8569325" cy="1296987"/>
          </a:xfrm>
          <a:prstGeom prst="wedgeRectCallout">
            <a:avLst>
              <a:gd name="adj1" fmla="val 26435"/>
              <a:gd name="adj2" fmla="val 94796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>
              <a:lnSpc>
                <a:spcPct val="115000"/>
              </a:lnSpc>
            </a:pPr>
            <a:r>
              <a:rPr lang="en-US" altLang="zh-CN" sz="3200" b="1">
                <a:solidFill>
                  <a:srgbClr val="336600"/>
                </a:solidFill>
                <a:latin typeface="Times New Roman" panose="02020603050405020304" pitchFamily="18" charset="0"/>
              </a:rPr>
              <a:t>Scott has an interesting job. He works at a radio station. Scott, what time is your radio show?</a:t>
            </a:r>
            <a:endParaRPr lang="zh-CN" altLang="en-US" sz="3200" b="1" dirty="0">
              <a:solidFill>
                <a:srgbClr val="3366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6629" name="Text Box 8"/>
          <p:cNvSpPr txBox="1"/>
          <p:nvPr/>
        </p:nvSpPr>
        <p:spPr>
          <a:xfrm>
            <a:off x="1187450" y="476250"/>
            <a:ext cx="61928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CC"/>
                </a:solidFill>
                <a:latin typeface="Arial" panose="020B0604020202020204" pitchFamily="34" charset="0"/>
              </a:rPr>
              <a:t>Role-play the conversation.</a:t>
            </a:r>
            <a:r>
              <a:rPr lang="en-US" altLang="zh-CN" sz="3600" b="1">
                <a:solidFill>
                  <a:srgbClr val="A50021"/>
                </a:solidFill>
                <a:latin typeface="Arial" panose="020B0604020202020204" pitchFamily="34" charset="0"/>
              </a:rPr>
              <a:t> </a:t>
            </a:r>
            <a:endParaRPr lang="en-US" altLang="zh-CN" sz="3600" b="1">
              <a:solidFill>
                <a:srgbClr val="A50021"/>
              </a:solidFill>
              <a:latin typeface="Arial" panose="020B0604020202020204" pitchFamily="34" charset="0"/>
            </a:endParaRPr>
          </a:p>
        </p:txBody>
      </p:sp>
      <p:sp>
        <p:nvSpPr>
          <p:cNvPr id="23559" name="矩形标注 6"/>
          <p:cNvSpPr/>
          <p:nvPr/>
        </p:nvSpPr>
        <p:spPr>
          <a:xfrm>
            <a:off x="7740650" y="4581525"/>
            <a:ext cx="574675" cy="1066800"/>
          </a:xfrm>
          <a:prstGeom prst="wedgeRectCallout">
            <a:avLst>
              <a:gd name="adj1" fmla="val -112708"/>
              <a:gd name="adj2" fmla="val -4256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60" name="矩形标注 7"/>
          <p:cNvSpPr/>
          <p:nvPr/>
        </p:nvSpPr>
        <p:spPr>
          <a:xfrm>
            <a:off x="2195513" y="5516563"/>
            <a:ext cx="1225550" cy="792162"/>
          </a:xfrm>
          <a:prstGeom prst="wedgeRectCallout">
            <a:avLst>
              <a:gd name="adj1" fmla="val 87306"/>
              <a:gd name="adj2" fmla="val -38375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 decel="100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decel="100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decel="100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decel="100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/>
      <p:bldP spid="23555" grpId="0" animBg="1"/>
      <p:bldP spid="23559" grpId="0" animBg="1"/>
      <p:bldP spid="2356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9876" name="矩形 79875"/>
          <p:cNvSpPr/>
          <p:nvPr/>
        </p:nvSpPr>
        <p:spPr>
          <a:xfrm>
            <a:off x="107950" y="1206500"/>
            <a:ext cx="8353425" cy="2727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1. Brush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</a:rPr>
              <a:t>v.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刷；刷净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</a:rPr>
              <a:t>n.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刷子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indent="3048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e.g. He ________ his shoes before he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indent="3048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   goes out every day.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 indent="3048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   Please pass us those _________.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pic>
        <p:nvPicPr>
          <p:cNvPr id="27651" name="图片 79876" descr="language point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975" y="115888"/>
            <a:ext cx="4227513" cy="958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5"/>
          <p:cNvSpPr txBox="1"/>
          <p:nvPr/>
        </p:nvSpPr>
        <p:spPr>
          <a:xfrm>
            <a:off x="2051050" y="1995488"/>
            <a:ext cx="194468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brushes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5219700" y="3284538"/>
            <a:ext cx="18732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brushes 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9880" name="文本框 79879"/>
          <p:cNvSpPr txBox="1"/>
          <p:nvPr/>
        </p:nvSpPr>
        <p:spPr>
          <a:xfrm>
            <a:off x="250825" y="3860800"/>
            <a:ext cx="8351838" cy="2727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2. tooth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</a:rPr>
              <a:t>n.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牙齿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My sister’s _____ are white and pretty.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[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] </a:t>
            </a:r>
            <a:r>
              <a:rPr lang="en-US" altLang="zh-CN" sz="3600" b="1">
                <a:latin typeface="Times New Roman" panose="02020603050405020304" pitchFamily="18" charset="0"/>
              </a:rPr>
              <a:t>tooth 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的合成词：</a:t>
            </a:r>
            <a:r>
              <a:rPr lang="en-US" altLang="zh-CN" sz="3600" b="1">
                <a:latin typeface="Times New Roman" panose="02020603050405020304" pitchFamily="18" charset="0"/>
              </a:rPr>
              <a:t>toothache </a:t>
            </a:r>
            <a:r>
              <a:rPr lang="zh-CN" altLang="en-US" sz="3600" b="1" dirty="0">
                <a:latin typeface="Times New Roman" panose="02020603050405020304" pitchFamily="18" charset="0"/>
              </a:rPr>
              <a:t>牙疼  </a:t>
            </a:r>
            <a:r>
              <a:rPr lang="en-US" altLang="zh-CN" sz="3600" b="1">
                <a:latin typeface="Times New Roman" panose="02020603050405020304" pitchFamily="18" charset="0"/>
              </a:rPr>
              <a:t>toothbrush </a:t>
            </a:r>
            <a:r>
              <a:rPr lang="zh-CN" altLang="en-US" sz="3600" b="1" dirty="0">
                <a:latin typeface="Times New Roman" panose="02020603050405020304" pitchFamily="18" charset="0"/>
              </a:rPr>
              <a:t>牙刷  </a:t>
            </a:r>
            <a:r>
              <a:rPr lang="en-US" altLang="zh-CN" sz="3600" b="1">
                <a:latin typeface="Times New Roman" panose="02020603050405020304" pitchFamily="18" charset="0"/>
              </a:rPr>
              <a:t>toothpaste </a:t>
            </a:r>
            <a:r>
              <a:rPr lang="zh-CN" altLang="en-US" sz="3600" b="1" dirty="0">
                <a:latin typeface="Times New Roman" panose="02020603050405020304" pitchFamily="18" charset="0"/>
              </a:rPr>
              <a:t>牙膏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" name="Text Box 5"/>
          <p:cNvSpPr txBox="1"/>
          <p:nvPr/>
        </p:nvSpPr>
        <p:spPr>
          <a:xfrm>
            <a:off x="2555875" y="4659313"/>
            <a:ext cx="12239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teeth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>
                                            <p:txEl>
                                              <p:charRg st="23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9876">
                                            <p:txEl>
                                              <p:charRg st="23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>
                                            <p:txEl>
                                              <p:charRg st="61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79876">
                                            <p:txEl>
                                              <p:charRg st="61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>
                                            <p:txEl>
                                              <p:charRg st="88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79876">
                                            <p:txEl>
                                              <p:charRg st="88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988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>
                                            <p:txEl>
                                              <p:charRg st="1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9880">
                                            <p:txEl>
                                              <p:charRg st="15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>
                                            <p:txEl>
                                              <p:charRg st="55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79880">
                                            <p:txEl>
                                              <p:charRg st="55" end="1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内容占位符 2"/>
          <p:cNvSpPr>
            <a:spLocks noGrp="1"/>
          </p:cNvSpPr>
          <p:nvPr>
            <p:ph idx="4294967295"/>
          </p:nvPr>
        </p:nvSpPr>
        <p:spPr>
          <a:xfrm>
            <a:off x="360363" y="981075"/>
            <a:ext cx="8388350" cy="4679950"/>
          </a:xfrm>
        </p:spPr>
        <p:txBody>
          <a:bodyPr vert="horz" wrap="square" lIns="91440" tIns="45720" rIns="91440" bIns="45720" anchor="t"/>
          <a:p>
            <a:pPr marL="441325" indent="-441325">
              <a:lnSpc>
                <a:spcPct val="12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3. job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work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辨析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    job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是可数名词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,</a:t>
            </a:r>
            <a:r>
              <a:rPr lang="en-US" altLang="zh-CN" sz="3600" b="1"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主要指有报酬的工作。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    work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是不可数名词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主要指要付出努力 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的劳动。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    e.g. Bob wants to find a good ____.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           </a:t>
            </a:r>
            <a:r>
              <a:rPr lang="en-US" altLang="zh-CN" sz="3600" b="1">
                <a:latin typeface="Times New Roman" panose="02020603050405020304" pitchFamily="18" charset="0"/>
              </a:rPr>
              <a:t>I have much _____ to do today.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           She goes to _____ at six o’clock.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6659563" y="3716338"/>
            <a:ext cx="108108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job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3995738" y="5084763"/>
            <a:ext cx="14398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work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 Box 7"/>
          <p:cNvSpPr txBox="1"/>
          <p:nvPr/>
        </p:nvSpPr>
        <p:spPr>
          <a:xfrm>
            <a:off x="4211638" y="4365625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work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14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charRg st="14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39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4578">
                                            <p:txEl>
                                              <p:charRg st="39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65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578">
                                            <p:txEl>
                                              <p:charRg st="65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74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4578">
                                            <p:txEl>
                                              <p:charRg st="74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115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4578">
                                            <p:txEl>
                                              <p:charRg st="115" end="1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158" end="2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4578">
                                            <p:txEl>
                                              <p:charRg st="158" end="2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7108" name="文本框 47107"/>
          <p:cNvSpPr txBox="1"/>
          <p:nvPr/>
        </p:nvSpPr>
        <p:spPr>
          <a:xfrm>
            <a:off x="179388" y="615950"/>
            <a:ext cx="8785225" cy="547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441325" indent="-441325">
              <a:lnSpc>
                <a:spcPct val="13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4. That’s a </a:t>
            </a:r>
            <a:r>
              <a:rPr lang="en-US" altLang="zh-CN" sz="3400" b="1">
                <a:solidFill>
                  <a:srgbClr val="CC00FF"/>
                </a:solidFill>
                <a:latin typeface="Times New Roman" panose="02020603050405020304" pitchFamily="18" charset="0"/>
              </a:rPr>
              <a:t>funny</a:t>
            </a:r>
            <a:r>
              <a:rPr lang="en-US" altLang="zh-CN" sz="3400" b="1">
                <a:latin typeface="Times New Roman" panose="02020603050405020304" pitchFamily="18" charset="0"/>
              </a:rPr>
              <a:t> </a:t>
            </a:r>
            <a:r>
              <a:rPr lang="en-US" altLang="zh-CN" sz="3400" b="1">
                <a:solidFill>
                  <a:srgbClr val="0033CC"/>
                </a:solidFill>
                <a:latin typeface="Times New Roman" panose="02020603050405020304" pitchFamily="18" charset="0"/>
              </a:rPr>
              <a:t>time 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for</a:t>
            </a:r>
            <a:r>
              <a:rPr lang="en-US" altLang="zh-CN" sz="3400" b="1">
                <a:latin typeface="Times New Roman" panose="02020603050405020304" pitchFamily="18" charset="0"/>
              </a:rPr>
              <a:t> breakfast!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30000"/>
              </a:lnSpc>
            </a:pP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    time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常和介词“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for”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搭配，表示“做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的时间”。</a:t>
            </a:r>
            <a:endParaRPr lang="zh-CN" altLang="en-US" sz="3400" b="1" dirty="0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3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    e.g. We don’t have too much 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time for</a:t>
            </a:r>
            <a:r>
              <a:rPr lang="en-US" altLang="zh-CN" sz="3400" b="1">
                <a:latin typeface="Times New Roman" panose="02020603050405020304" pitchFamily="18" charset="0"/>
              </a:rPr>
              <a:t> sports. 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30000"/>
              </a:lnSpc>
            </a:pPr>
            <a:r>
              <a:rPr lang="zh-CN" altLang="en-US" sz="3400" b="1" dirty="0">
                <a:latin typeface="Times New Roman" panose="02020603050405020304" pitchFamily="18" charset="0"/>
              </a:rPr>
              <a:t>          我们没有太多的时间开展体育活动。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3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          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Time for</a:t>
            </a:r>
            <a:r>
              <a:rPr lang="en-US" altLang="zh-CN" sz="3400" b="1">
                <a:latin typeface="Times New Roman" panose="02020603050405020304" pitchFamily="18" charset="0"/>
              </a:rPr>
              <a:t> dinner, children. Go and wash  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3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          your hands, please. 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30000"/>
              </a:lnSpc>
            </a:pPr>
            <a:r>
              <a:rPr lang="zh-CN" altLang="en-US" sz="3400" b="1" dirty="0">
                <a:latin typeface="Times New Roman" panose="02020603050405020304" pitchFamily="18" charset="0"/>
              </a:rPr>
              <a:t>          孩子们，饭好了。去洗手吧。</a:t>
            </a:r>
            <a:endParaRPr lang="en-US" altLang="zh-CN" sz="34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38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108">
                                            <p:txEl>
                                              <p:charRg st="38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70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7108">
                                            <p:txEl>
                                              <p:charRg st="70" end="1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120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7108">
                                            <p:txEl>
                                              <p:charRg st="120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147" end="1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7108">
                                            <p:txEl>
                                              <p:charRg st="147" end="1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198" end="2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7108">
                                            <p:txEl>
                                              <p:charRg st="198" end="2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229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7108">
                                            <p:txEl>
                                              <p:charRg st="229" end="2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22" name="矩形 82947"/>
          <p:cNvSpPr/>
          <p:nvPr/>
        </p:nvSpPr>
        <p:spPr>
          <a:xfrm>
            <a:off x="179388" y="260350"/>
            <a:ext cx="8748712" cy="60213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228600" algn="ctr">
              <a:lnSpc>
                <a:spcPct val="12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辨析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funny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fun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indent="2286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funny</a:t>
            </a:r>
            <a:r>
              <a:rPr lang="zh-CN" altLang="en-US" sz="3600" b="1" dirty="0">
                <a:latin typeface="Times New Roman" panose="02020603050405020304" pitchFamily="18" charset="0"/>
              </a:rPr>
              <a:t>是形容词</a:t>
            </a:r>
            <a:r>
              <a:rPr lang="en-US" altLang="zh-CN" sz="3600" b="1"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latin typeface="Times New Roman" panose="02020603050405020304" pitchFamily="18" charset="0"/>
              </a:rPr>
              <a:t>意为“有趣的</a:t>
            </a:r>
            <a:r>
              <a:rPr lang="en-US" altLang="zh-CN" sz="3600" b="1"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latin typeface="Times New Roman" panose="02020603050405020304" pitchFamily="18" charset="0"/>
              </a:rPr>
              <a:t>滑稽的”</a:t>
            </a:r>
            <a:r>
              <a:rPr lang="en-US" altLang="zh-CN" sz="3600" b="1">
                <a:latin typeface="Times New Roman" panose="02020603050405020304" pitchFamily="18" charset="0"/>
              </a:rPr>
              <a:t>; fun</a:t>
            </a:r>
            <a:r>
              <a:rPr lang="zh-CN" altLang="en-US" sz="3600" b="1" dirty="0">
                <a:latin typeface="Times New Roman" panose="02020603050405020304" pitchFamily="18" charset="0"/>
              </a:rPr>
              <a:t>是名词</a:t>
            </a:r>
            <a:r>
              <a:rPr lang="en-US" altLang="zh-CN" sz="3600" b="1"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latin typeface="Times New Roman" panose="02020603050405020304" pitchFamily="18" charset="0"/>
              </a:rPr>
              <a:t>意为“有趣的事”；也可以是形容词，意为“有趣的，逗乐的，使人快乐的”。两者含义上的差别：</a:t>
            </a:r>
            <a:r>
              <a:rPr lang="en-US" altLang="zh-CN" sz="3600" b="1">
                <a:latin typeface="Times New Roman" panose="02020603050405020304" pitchFamily="18" charset="0"/>
              </a:rPr>
              <a:t>funny</a:t>
            </a:r>
            <a:r>
              <a:rPr lang="zh-CN" altLang="en-US" sz="3600" b="1" dirty="0">
                <a:latin typeface="Times New Roman" panose="02020603050405020304" pitchFamily="18" charset="0"/>
              </a:rPr>
              <a:t>表示“有趣的</a:t>
            </a:r>
            <a:r>
              <a:rPr lang="en-US" altLang="zh-CN" sz="3600" b="1"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latin typeface="Times New Roman" panose="02020603050405020304" pitchFamily="18" charset="0"/>
              </a:rPr>
              <a:t>滑稽的”</a:t>
            </a:r>
            <a:r>
              <a:rPr lang="en-US" altLang="zh-CN" sz="3600" b="1"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latin typeface="Times New Roman" panose="02020603050405020304" pitchFamily="18" charset="0"/>
              </a:rPr>
              <a:t>它指的是一种滑稽可笑的“有趣”</a:t>
            </a:r>
            <a:r>
              <a:rPr lang="en-US" altLang="zh-CN" sz="3600" b="1"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latin typeface="Times New Roman" panose="02020603050405020304" pitchFamily="18" charset="0"/>
              </a:rPr>
              <a:t>侧重点是让人觉得好玩或发笑。而</a:t>
            </a:r>
            <a:r>
              <a:rPr lang="en-US" altLang="zh-CN" sz="3600" b="1">
                <a:latin typeface="Times New Roman" panose="02020603050405020304" pitchFamily="18" charset="0"/>
              </a:rPr>
              <a:t>fun</a:t>
            </a:r>
            <a:r>
              <a:rPr lang="zh-CN" altLang="en-US" sz="3600" b="1" dirty="0">
                <a:latin typeface="Times New Roman" panose="02020603050405020304" pitchFamily="18" charset="0"/>
              </a:rPr>
              <a:t>则主要指 “有趣</a:t>
            </a:r>
            <a:r>
              <a:rPr lang="en-US" altLang="zh-CN" sz="3600" b="1"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latin typeface="Times New Roman" panose="02020603050405020304" pitchFamily="18" charset="0"/>
              </a:rPr>
              <a:t>好玩”</a:t>
            </a:r>
            <a:r>
              <a:rPr lang="en-US" altLang="zh-CN" sz="3600" b="1">
                <a:latin typeface="Times New Roman" panose="02020603050405020304" pitchFamily="18" charset="0"/>
              </a:rPr>
              <a:t>, </a:t>
            </a:r>
            <a:r>
              <a:rPr lang="zh-CN" altLang="en-US" sz="3600" b="1" dirty="0">
                <a:latin typeface="Times New Roman" panose="02020603050405020304" pitchFamily="18" charset="0"/>
              </a:rPr>
              <a:t>不像</a:t>
            </a:r>
            <a:r>
              <a:rPr lang="en-US" altLang="zh-CN" sz="3600" b="1">
                <a:latin typeface="Times New Roman" panose="02020603050405020304" pitchFamily="18" charset="0"/>
              </a:rPr>
              <a:t>funny</a:t>
            </a:r>
            <a:r>
              <a:rPr lang="zh-CN" altLang="en-US" sz="3600" b="1" dirty="0">
                <a:latin typeface="Times New Roman" panose="02020603050405020304" pitchFamily="18" charset="0"/>
              </a:rPr>
              <a:t>那样强调“滑稽”。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746" name="矩形 83969"/>
          <p:cNvSpPr/>
          <p:nvPr/>
        </p:nvSpPr>
        <p:spPr>
          <a:xfrm>
            <a:off x="34925" y="298450"/>
            <a:ext cx="9074150" cy="53625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228600">
              <a:lnSpc>
                <a:spcPct val="12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翻译下列句子。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indent="2286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That’s </a:t>
            </a:r>
            <a:r>
              <a:rPr lang="en-US" altLang="zh-CN" sz="3600" b="1">
                <a:solidFill>
                  <a:srgbClr val="CC00FF"/>
                </a:solidFill>
                <a:latin typeface="Times New Roman" panose="02020603050405020304" pitchFamily="18" charset="0"/>
              </a:rPr>
              <a:t>the funniest</a:t>
            </a:r>
            <a:r>
              <a:rPr lang="en-US" altLang="zh-CN" sz="3600" b="1">
                <a:latin typeface="Times New Roman" panose="02020603050405020304" pitchFamily="18" charset="0"/>
              </a:rPr>
              <a:t> joke I’ve ever heard.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indent="2286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_____________________________________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lvl="1" indent="0" eaLnBrk="1" hangingPunct="1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We </a:t>
            </a:r>
            <a:r>
              <a:rPr lang="en-US" altLang="zh-CN" sz="3600" b="1">
                <a:solidFill>
                  <a:srgbClr val="CC00FF"/>
                </a:solidFill>
                <a:latin typeface="Times New Roman" panose="02020603050405020304" pitchFamily="18" charset="0"/>
              </a:rPr>
              <a:t>had a lot of fun</a:t>
            </a:r>
            <a:r>
              <a:rPr lang="en-US" altLang="zh-CN" sz="3600" b="1">
                <a:latin typeface="Times New Roman" panose="02020603050405020304" pitchFamily="18" charset="0"/>
              </a:rPr>
              <a:t> at Sarah’s party.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indent="2286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_____________________________________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indent="2286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There are lots of fun things for young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indent="2286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people.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indent="22860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_____________________________________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83972" name="文本框 83971"/>
          <p:cNvSpPr txBox="1"/>
          <p:nvPr/>
        </p:nvSpPr>
        <p:spPr>
          <a:xfrm>
            <a:off x="395288" y="1628775"/>
            <a:ext cx="741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这是我听过的最滑稽可笑的笑话。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323850" y="4868863"/>
            <a:ext cx="741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我们在萨拉的聚会上玩的很开心。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83974" name="文本框 83973"/>
          <p:cNvSpPr txBox="1"/>
          <p:nvPr/>
        </p:nvSpPr>
        <p:spPr>
          <a:xfrm>
            <a:off x="395288" y="3003550"/>
            <a:ext cx="741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这里有许多供年轻人玩乐的东西。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  <p:bldP spid="83973" grpId="0"/>
      <p:bldP spid="8397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Text Box 3"/>
          <p:cNvSpPr txBox="1"/>
          <p:nvPr/>
        </p:nvSpPr>
        <p:spPr>
          <a:xfrm>
            <a:off x="396875" y="476250"/>
            <a:ext cx="8351838" cy="56784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514350" indent="-514350">
              <a:lnSpc>
                <a:spcPct val="12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5.</a:t>
            </a:r>
            <a:r>
              <a:rPr lang="en-US" altLang="zh-CN" sz="3400" b="1">
                <a:solidFill>
                  <a:srgbClr val="CC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>
                <a:latin typeface="Times New Roman" panose="02020603050405020304" pitchFamily="18" charset="0"/>
              </a:rPr>
              <a:t>I usually 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exercise </a:t>
            </a:r>
            <a:r>
              <a:rPr lang="en-US" altLang="zh-CN" sz="3400" b="1">
                <a:latin typeface="Times New Roman" panose="02020603050405020304" pitchFamily="18" charset="0"/>
              </a:rPr>
              <a:t>at about ten twenty.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</a:pPr>
            <a:r>
              <a:rPr lang="en-US" altLang="zh-CN" sz="3400" b="1">
                <a:solidFill>
                  <a:srgbClr val="CC00CC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exercise 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的用法小结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34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作动词，“锻炼”。</a:t>
            </a:r>
            <a:endParaRPr lang="en-US" altLang="zh-CN" sz="34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    e.g.</a:t>
            </a:r>
            <a:r>
              <a:rPr lang="en-US" altLang="zh-CN" sz="34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400" b="1" dirty="0">
                <a:latin typeface="Times New Roman" panose="02020603050405020304" pitchFamily="18" charset="0"/>
              </a:rPr>
              <a:t>他爷爷每天早晨锻炼。</a:t>
            </a:r>
            <a:r>
              <a:rPr lang="en-US" altLang="zh-CN" sz="3400" b="1">
                <a:latin typeface="Times New Roman" panose="02020603050405020304" pitchFamily="18" charset="0"/>
              </a:rPr>
              <a:t> </a:t>
            </a:r>
            <a:br>
              <a:rPr lang="en-US" altLang="zh-CN" sz="3400" b="1">
                <a:latin typeface="Times New Roman" panose="02020603050405020304" pitchFamily="18" charset="0"/>
              </a:rPr>
            </a:br>
            <a:r>
              <a:rPr lang="en-US" altLang="zh-CN" sz="3400" b="1">
                <a:latin typeface="Times New Roman" panose="02020603050405020304" pitchFamily="18" charset="0"/>
              </a:rPr>
              <a:t>      His grandpa ________ in the morning. 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作不可数名词，“锻炼；运动”。</a:t>
            </a:r>
            <a:endParaRPr lang="en-US" altLang="zh-CN" sz="34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    e.g.</a:t>
            </a:r>
            <a:r>
              <a:rPr lang="en-US" altLang="zh-CN" sz="34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400" b="1" dirty="0">
                <a:latin typeface="Times New Roman" panose="02020603050405020304" pitchFamily="18" charset="0"/>
              </a:rPr>
              <a:t>每天他都做大约十五分钟的运动。</a:t>
            </a:r>
            <a:br>
              <a:rPr lang="zh-CN" altLang="en-US" sz="3400" b="1" dirty="0">
                <a:latin typeface="Times New Roman" panose="02020603050405020304" pitchFamily="18" charset="0"/>
              </a:rPr>
            </a:br>
            <a:r>
              <a:rPr lang="zh-CN" altLang="en-US" sz="3400" b="1" dirty="0">
                <a:latin typeface="Times New Roman" panose="02020603050405020304" pitchFamily="18" charset="0"/>
              </a:rPr>
              <a:t>      </a:t>
            </a:r>
            <a:r>
              <a:rPr lang="en-US" altLang="zh-CN" sz="3400" b="1">
                <a:latin typeface="Times New Roman" panose="02020603050405020304" pitchFamily="18" charset="0"/>
              </a:rPr>
              <a:t>He does about fifteen minutes’   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           _______ every day. </a:t>
            </a:r>
            <a:endParaRPr lang="en-US" altLang="zh-CN" sz="3400" b="1">
              <a:latin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43350" y="2976563"/>
            <a:ext cx="1925638" cy="7127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anose="02020603050405020304" pitchFamily="18" charset="0"/>
              </a:rPr>
              <a:t>exercises </a:t>
            </a:r>
            <a:endParaRPr lang="zh-CN" altLang="en-US" sz="3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54163" y="5453063"/>
            <a:ext cx="1649412" cy="7127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anose="02020603050405020304" pitchFamily="18" charset="0"/>
              </a:rPr>
              <a:t>exercise</a:t>
            </a:r>
            <a:endParaRPr lang="zh-CN" altLang="en-US" sz="3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63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charRg st="63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77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charRg st="77" end="1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42" end="1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charRg st="142" end="1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62" end="2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charRg st="162" end="2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27" end="2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charRg st="227" end="2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Text Box 3"/>
          <p:cNvSpPr txBox="1"/>
          <p:nvPr/>
        </p:nvSpPr>
        <p:spPr>
          <a:xfrm>
            <a:off x="323850" y="1450975"/>
            <a:ext cx="8569325" cy="2235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514350" indent="-514350">
              <a:lnSpc>
                <a:spcPct val="130000"/>
              </a:lnSpc>
              <a:buFont typeface="Wingdings" panose="05000000000000000000" pitchFamily="2" charset="2"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作可数名词，“体操；（技能）练习”。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e.g.</a:t>
            </a:r>
            <a:r>
              <a:rPr lang="en-US" altLang="zh-CN" sz="3600" b="1">
                <a:solidFill>
                  <a:srgbClr val="0099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</a:rPr>
              <a:t>我们每天做早操。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   We do morning ________ every day. 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84663" y="2924175"/>
            <a:ext cx="2025650" cy="750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exercises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9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19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3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charRg st="33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Text Box 3"/>
          <p:cNvSpPr txBox="1"/>
          <p:nvPr/>
        </p:nvSpPr>
        <p:spPr>
          <a:xfrm>
            <a:off x="827088" y="1125538"/>
            <a:ext cx="7489825" cy="2949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514350" indent="-514350">
              <a:lnSpc>
                <a:spcPct val="130000"/>
              </a:lnSpc>
              <a:buFont typeface="Wingdings" panose="05000000000000000000" pitchFamily="2" charset="2"/>
            </a:pPr>
            <a:r>
              <a:rPr lang="en-US" altLang="zh-CN" sz="3600" b="1">
                <a:latin typeface="Times New Roman" panose="02020603050405020304" pitchFamily="18" charset="0"/>
              </a:rPr>
              <a:t>6.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</a:rPr>
              <a:t>…so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</a:rPr>
              <a:t>I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’m </a:t>
            </a:r>
            <a:r>
              <a:rPr lang="en-US" altLang="zh-CN" sz="3600" b="1">
                <a:latin typeface="Times New Roman" panose="02020603050405020304" pitchFamily="18" charset="0"/>
              </a:rPr>
              <a:t>never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late for </a:t>
            </a:r>
            <a:r>
              <a:rPr lang="en-US" altLang="zh-CN" sz="3600" b="1">
                <a:latin typeface="Times New Roman" panose="02020603050405020304" pitchFamily="18" charset="0"/>
              </a:rPr>
              <a:t>work.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30000"/>
              </a:lnSpc>
              <a:buFont typeface="Wingdings" panose="05000000000000000000" pitchFamily="2" charset="2"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   be late for 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意为“做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迟到”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e.g. </a:t>
            </a:r>
            <a:r>
              <a:rPr lang="zh-CN" altLang="en-US" sz="3600" b="1" dirty="0">
                <a:latin typeface="Times New Roman" panose="02020603050405020304" pitchFamily="18" charset="0"/>
              </a:rPr>
              <a:t>汤姆经常上学迟到。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       Tom is always ____ ___ school. 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76825" y="3284538"/>
            <a:ext cx="2159000" cy="806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late  for 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2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32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9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59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78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charRg st="78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5842" name="Text Box 2"/>
          <p:cNvSpPr txBox="1"/>
          <p:nvPr/>
        </p:nvSpPr>
        <p:spPr>
          <a:xfrm>
            <a:off x="144463" y="1714500"/>
            <a:ext cx="8820150" cy="4378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457200" indent="-457200">
              <a:lnSpc>
                <a:spcPct val="130000"/>
              </a:lnSpc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Complete the sentences.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1. Lucy’s family has two _______ (shower).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2. An hour has ____ (six) minutes.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3. Mike _______ (brush) teeth three times a day. 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4. His aunt _____ (work) at a radio station. 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67588" name="Text Box 4"/>
          <p:cNvSpPr txBox="1"/>
          <p:nvPr/>
        </p:nvSpPr>
        <p:spPr>
          <a:xfrm>
            <a:off x="5003800" y="2565400"/>
            <a:ext cx="20161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9900"/>
                </a:solidFill>
                <a:latin typeface="Times New Roman" panose="02020603050405020304" pitchFamily="18" charset="0"/>
              </a:rPr>
              <a:t>showers</a:t>
            </a:r>
            <a:endParaRPr lang="en-US" altLang="zh-CN" sz="36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7589" name="Text Box 5"/>
          <p:cNvSpPr txBox="1"/>
          <p:nvPr/>
        </p:nvSpPr>
        <p:spPr>
          <a:xfrm>
            <a:off x="3132138" y="3284538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9900"/>
                </a:solidFill>
                <a:latin typeface="Times New Roman" panose="02020603050405020304" pitchFamily="18" charset="0"/>
              </a:rPr>
              <a:t>sixty</a:t>
            </a:r>
            <a:endParaRPr lang="en-US" altLang="zh-CN" sz="36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7590" name="Text Box 6"/>
          <p:cNvSpPr txBox="1"/>
          <p:nvPr/>
        </p:nvSpPr>
        <p:spPr>
          <a:xfrm>
            <a:off x="1908175" y="4005263"/>
            <a:ext cx="172878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9900"/>
                </a:solidFill>
                <a:latin typeface="Times New Roman" panose="02020603050405020304" pitchFamily="18" charset="0"/>
              </a:rPr>
              <a:t>brush</a:t>
            </a:r>
            <a:endParaRPr lang="en-US" altLang="zh-CN" sz="36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7"/>
          <p:cNvSpPr txBox="1"/>
          <p:nvPr/>
        </p:nvSpPr>
        <p:spPr>
          <a:xfrm>
            <a:off x="2339975" y="5445125"/>
            <a:ext cx="15843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9900"/>
                </a:solidFill>
                <a:latin typeface="Times New Roman" panose="02020603050405020304" pitchFamily="18" charset="0"/>
              </a:rPr>
              <a:t>works</a:t>
            </a:r>
            <a:endParaRPr lang="en-US" altLang="zh-CN" sz="36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47" name="矩形 27660"/>
          <p:cNvSpPr/>
          <p:nvPr/>
        </p:nvSpPr>
        <p:spPr>
          <a:xfrm>
            <a:off x="3203575" y="592138"/>
            <a:ext cx="2736850" cy="9652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Exercises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89" grpId="0"/>
      <p:bldP spid="67590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6866" name="Text Box 4"/>
          <p:cNvSpPr txBox="1"/>
          <p:nvPr/>
        </p:nvSpPr>
        <p:spPr>
          <a:xfrm>
            <a:off x="357188" y="503238"/>
            <a:ext cx="8318500" cy="765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400" b="1">
                <a:solidFill>
                  <a:srgbClr val="0000FF"/>
                </a:solidFill>
                <a:latin typeface="Arial" panose="020B0604020202020204" pitchFamily="34" charset="0"/>
              </a:rPr>
              <a:t>Fill in the blanks with the words in box.</a:t>
            </a:r>
            <a:endParaRPr lang="en-US" altLang="zh-CN" sz="3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6867" name="Text Box 4"/>
          <p:cNvSpPr txBox="1"/>
          <p:nvPr/>
        </p:nvSpPr>
        <p:spPr>
          <a:xfrm>
            <a:off x="1763713" y="1414463"/>
            <a:ext cx="5292725" cy="1438275"/>
          </a:xfrm>
          <a:prstGeom prst="rect">
            <a:avLst/>
          </a:prstGeom>
          <a:solidFill>
            <a:srgbClr val="FFFFCC"/>
          </a:solidFill>
          <a:ln w="25400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400" b="1">
                <a:solidFill>
                  <a:srgbClr val="009900"/>
                </a:solidFill>
                <a:latin typeface="Times New Roman" panose="02020603050405020304" pitchFamily="18" charset="0"/>
              </a:rPr>
              <a:t>at night, be late for, early, at six forty, funny, get up  </a:t>
            </a:r>
            <a:endParaRPr lang="en-US" altLang="zh-CN" sz="34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 Box 2"/>
          <p:cNvSpPr txBox="1"/>
          <p:nvPr/>
        </p:nvSpPr>
        <p:spPr>
          <a:xfrm>
            <a:off x="468313" y="2851150"/>
            <a:ext cx="8316912" cy="3457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457200" indent="-457200">
              <a:lnSpc>
                <a:spcPct val="13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1. Alice usually _______ at 6:30 in the morning.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2. His uncle works from 10:00 _______ to 6:00 in the morning.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400" b="1">
                <a:latin typeface="Times New Roman" panose="02020603050405020304" pitchFamily="18" charset="0"/>
              </a:rPr>
              <a:t>3. His brother never goes to school so _____.  </a:t>
            </a:r>
            <a:endParaRPr lang="en-US" altLang="zh-CN" sz="3400" b="1">
              <a:latin typeface="Times New Roman" panose="02020603050405020304" pitchFamily="18" charset="0"/>
            </a:endParaRPr>
          </a:p>
        </p:txBody>
      </p:sp>
      <p:sp>
        <p:nvSpPr>
          <p:cNvPr id="9" name="Text Box 3"/>
          <p:cNvSpPr txBox="1"/>
          <p:nvPr/>
        </p:nvSpPr>
        <p:spPr>
          <a:xfrm>
            <a:off x="3490913" y="2822575"/>
            <a:ext cx="2520950" cy="765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400" b="1">
                <a:solidFill>
                  <a:srgbClr val="009900"/>
                </a:solidFill>
                <a:latin typeface="Times New Roman" panose="02020603050405020304" pitchFamily="18" charset="0"/>
              </a:rPr>
              <a:t>gets up</a:t>
            </a:r>
            <a:endParaRPr lang="en-US" altLang="zh-CN" sz="34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4"/>
          <p:cNvSpPr txBox="1"/>
          <p:nvPr/>
        </p:nvSpPr>
        <p:spPr>
          <a:xfrm>
            <a:off x="6157913" y="4176713"/>
            <a:ext cx="1727200" cy="765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400" b="1">
                <a:solidFill>
                  <a:srgbClr val="009900"/>
                </a:solidFill>
                <a:latin typeface="Times New Roman" panose="02020603050405020304" pitchFamily="18" charset="0"/>
              </a:rPr>
              <a:t>at night</a:t>
            </a:r>
            <a:endParaRPr lang="en-US" altLang="zh-CN" sz="34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7"/>
          <p:cNvSpPr txBox="1"/>
          <p:nvPr/>
        </p:nvSpPr>
        <p:spPr>
          <a:xfrm>
            <a:off x="7524750" y="5516563"/>
            <a:ext cx="1223963" cy="765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400" b="1">
                <a:solidFill>
                  <a:srgbClr val="009900"/>
                </a:solidFill>
                <a:latin typeface="Times New Roman" panose="02020603050405020304" pitchFamily="18" charset="0"/>
              </a:rPr>
              <a:t>early</a:t>
            </a:r>
            <a:endParaRPr lang="en-US" altLang="zh-CN" sz="34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7890" name="文本占位符 70658"/>
          <p:cNvSpPr>
            <a:spLocks noGrp="1"/>
          </p:cNvSpPr>
          <p:nvPr>
            <p:ph idx="1"/>
          </p:nvPr>
        </p:nvSpPr>
        <p:spPr>
          <a:xfrm>
            <a:off x="457200" y="1998663"/>
            <a:ext cx="8229600" cy="4525962"/>
          </a:xfrm>
        </p:spPr>
        <p:txBody>
          <a:bodyPr anchor="t"/>
          <a:p>
            <a:pPr marL="449580" indent="-44958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4. The lazy boy __ always _______ school.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9580" indent="-44958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5. My sister always takes a shower __________. 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9580" indent="-44958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6. Look at that boy. He’s really _____. 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" name="Text Box 5"/>
          <p:cNvSpPr txBox="1"/>
          <p:nvPr/>
        </p:nvSpPr>
        <p:spPr>
          <a:xfrm>
            <a:off x="3563938" y="2098675"/>
            <a:ext cx="4105275" cy="696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9900"/>
                </a:solidFill>
                <a:latin typeface="Times New Roman" panose="02020603050405020304" pitchFamily="18" charset="0"/>
              </a:rPr>
              <a:t>is               late for</a:t>
            </a:r>
            <a:endParaRPr lang="en-US" altLang="zh-CN" sz="36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6"/>
          <p:cNvSpPr txBox="1"/>
          <p:nvPr/>
        </p:nvSpPr>
        <p:spPr>
          <a:xfrm>
            <a:off x="900113" y="3562350"/>
            <a:ext cx="3392487" cy="696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9900"/>
                </a:solidFill>
                <a:latin typeface="Times New Roman" panose="02020603050405020304" pitchFamily="18" charset="0"/>
              </a:rPr>
              <a:t>at six forty</a:t>
            </a:r>
            <a:endParaRPr lang="en-US" altLang="zh-CN" sz="36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 Box 7"/>
          <p:cNvSpPr txBox="1"/>
          <p:nvPr/>
        </p:nvSpPr>
        <p:spPr>
          <a:xfrm>
            <a:off x="6588125" y="4259263"/>
            <a:ext cx="1517650" cy="696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9900"/>
                </a:solidFill>
                <a:latin typeface="Times New Roman" panose="02020603050405020304" pitchFamily="18" charset="0"/>
              </a:rPr>
              <a:t>funny</a:t>
            </a:r>
            <a:endParaRPr lang="en-US" altLang="zh-CN" sz="36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4" name="Text Box 4"/>
          <p:cNvSpPr txBox="1"/>
          <p:nvPr/>
        </p:nvSpPr>
        <p:spPr>
          <a:xfrm>
            <a:off x="1692275" y="404813"/>
            <a:ext cx="5292725" cy="1438275"/>
          </a:xfrm>
          <a:prstGeom prst="rect">
            <a:avLst/>
          </a:prstGeom>
          <a:solidFill>
            <a:srgbClr val="FFFFCC"/>
          </a:solidFill>
          <a:ln w="25400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400" b="1">
                <a:solidFill>
                  <a:srgbClr val="009900"/>
                </a:solidFill>
                <a:latin typeface="Times New Roman" panose="02020603050405020304" pitchFamily="18" charset="0"/>
              </a:rPr>
              <a:t>at night, be late for, early, at six forty, funny, get up  </a:t>
            </a:r>
            <a:endParaRPr lang="en-US" altLang="zh-CN" sz="3400" b="1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8914" name="文本占位符 69634"/>
          <p:cNvSpPr>
            <a:spLocks noGrp="1"/>
          </p:cNvSpPr>
          <p:nvPr>
            <p:ph idx="1"/>
          </p:nvPr>
        </p:nvSpPr>
        <p:spPr>
          <a:xfrm>
            <a:off x="1042988" y="3251200"/>
            <a:ext cx="7067550" cy="1833563"/>
          </a:xfrm>
        </p:spPr>
        <p:txBody>
          <a:bodyPr anchor="t"/>
          <a:p>
            <a:pPr mar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b="1">
                <a:solidFill>
                  <a:srgbClr val="A50021"/>
                </a:solidFill>
              </a:rPr>
              <a:t>Interview your friends. Ask and answer questions about their day.</a:t>
            </a:r>
            <a:endParaRPr lang="en-US" altLang="zh-CN" b="1">
              <a:solidFill>
                <a:srgbClr val="A50021"/>
              </a:solidFill>
            </a:endParaRPr>
          </a:p>
        </p:txBody>
      </p:sp>
      <p:pic>
        <p:nvPicPr>
          <p:cNvPr id="38915" name="图片 69635" descr="hmw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013" y="981075"/>
            <a:ext cx="6192837" cy="2108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 dir="ld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>
    <p:checker dir="vert"/>
  </p:transition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5919</Words>
  <Application>WPS 演示</Application>
  <PresentationFormat>在屏幕上显示</PresentationFormat>
  <Paragraphs>453</Paragraphs>
  <Slides>37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8" baseType="lpstr">
      <vt:lpstr>Arial</vt:lpstr>
      <vt:lpstr>宋体</vt:lpstr>
      <vt:lpstr>Wingdings</vt:lpstr>
      <vt:lpstr>Times New Roman</vt:lpstr>
      <vt:lpstr>仿宋</vt:lpstr>
      <vt:lpstr>微软雅黑</vt:lpstr>
      <vt:lpstr>Arial Unicode MS</vt:lpstr>
      <vt:lpstr>Calibri</vt:lpstr>
      <vt:lpstr>Comic Sans MS</vt:lpstr>
      <vt:lpstr>默认设计模板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Listen to the conversation and complete the sentences.</vt:lpstr>
      <vt:lpstr>Listen again. Complete the shower schedule for Jim’s family.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Administrator</cp:lastModifiedBy>
  <cp:revision>219</cp:revision>
  <dcterms:created xsi:type="dcterms:W3CDTF">2021-05-24T03:35:00Z</dcterms:created>
  <dcterms:modified xsi:type="dcterms:W3CDTF">2021-05-24T08:14:33Z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