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12.fntdata" ContentType="application/x-fontdata"/>
  <Override PartName="/ppt/fonts/font13.fntdata" ContentType="application/x-fontdata"/>
  <Override PartName="/ppt/fonts/font14.fntdata" ContentType="application/x-fontdata"/>
  <Override PartName="/ppt/fonts/font15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4" r:id="rId3"/>
  </p:sldMasterIdLst>
  <p:notesMasterIdLst>
    <p:notesMasterId r:id="rId29"/>
  </p:notesMasterIdLst>
  <p:handoutMasterIdLst>
    <p:handoutMasterId r:id="rId30"/>
  </p:handoutMasterIdLst>
  <p:sldIdLst>
    <p:sldId id="415" r:id="rId4"/>
    <p:sldId id="409" r:id="rId5"/>
    <p:sldId id="321" r:id="rId6"/>
    <p:sldId id="322" r:id="rId7"/>
    <p:sldId id="323" r:id="rId8"/>
    <p:sldId id="324" r:id="rId9"/>
    <p:sldId id="325" r:id="rId10"/>
    <p:sldId id="326" r:id="rId11"/>
    <p:sldId id="327" r:id="rId12"/>
    <p:sldId id="410" r:id="rId13"/>
    <p:sldId id="328" r:id="rId14"/>
    <p:sldId id="381" r:id="rId15"/>
    <p:sldId id="330" r:id="rId16"/>
    <p:sldId id="376" r:id="rId17"/>
    <p:sldId id="331" r:id="rId18"/>
    <p:sldId id="382" r:id="rId19"/>
    <p:sldId id="383" r:id="rId20"/>
    <p:sldId id="384" r:id="rId21"/>
    <p:sldId id="385" r:id="rId22"/>
    <p:sldId id="391" r:id="rId23"/>
    <p:sldId id="394" r:id="rId24"/>
    <p:sldId id="395" r:id="rId25"/>
    <p:sldId id="403" r:id="rId26"/>
    <p:sldId id="413" r:id="rId27"/>
    <p:sldId id="406" r:id="rId28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34"/>
      <p:bold r:id="rId35"/>
      <p:italic r:id="rId36"/>
      <p:boldItalic r:id="rId37"/>
    </p:embeddedFont>
    <p:embeddedFont>
      <p:font typeface="Calibri" panose="020F0502020204030204"/>
      <p:regular r:id="rId38"/>
      <p:bold r:id="rId39"/>
      <p:italic r:id="rId40"/>
      <p:boldItalic r:id="rId41"/>
    </p:embeddedFont>
    <p:embeddedFont>
      <p:font typeface="方正舒体" panose="02010601030101010101" pitchFamily="2" charset="-122"/>
      <p:regular r:id="rId42"/>
    </p:embeddedFont>
    <p:embeddedFont>
      <p:font typeface="Comic Sans MS" panose="030F0702030302020204" pitchFamily="66" charset="0"/>
      <p:regular r:id="rId43"/>
      <p:bold r:id="rId44"/>
      <p:italic r:id="rId45"/>
      <p:boldItalic r:id="rId46"/>
    </p:embeddedFont>
    <p:embeddedFont>
      <p:font typeface="微软雅黑" panose="020B0503020204020204" charset="-122"/>
      <p:regular r:id="rId47"/>
    </p:embeddedFont>
    <p:embeddedFont>
      <p:font typeface="黑体" panose="02010609060101010101" pitchFamily="49" charset="-122"/>
      <p:regular r:id="rId48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CC"/>
    <a:srgbClr val="FF6600"/>
    <a:srgbClr val="660066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700" autoAdjust="0"/>
  </p:normalViewPr>
  <p:slideViewPr>
    <p:cSldViewPr>
      <p:cViewPr varScale="1">
        <p:scale>
          <a:sx n="89" d="100"/>
          <a:sy n="89" d="100"/>
        </p:scale>
        <p:origin x="-846" y="-10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378"/>
    </p:cViewPr>
  </p:sorterViewPr>
  <p:gridSpacing cx="76198" cy="7619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8" Type="http://schemas.openxmlformats.org/officeDocument/2006/relationships/font" Target="fonts/font15.fntdata"/><Relationship Id="rId47" Type="http://schemas.openxmlformats.org/officeDocument/2006/relationships/font" Target="fonts/font14.fntdata"/><Relationship Id="rId46" Type="http://schemas.openxmlformats.org/officeDocument/2006/relationships/font" Target="fonts/font13.fntdata"/><Relationship Id="rId45" Type="http://schemas.openxmlformats.org/officeDocument/2006/relationships/font" Target="fonts/font12.fntdata"/><Relationship Id="rId44" Type="http://schemas.openxmlformats.org/officeDocument/2006/relationships/font" Target="fonts/font11.fntdata"/><Relationship Id="rId43" Type="http://schemas.openxmlformats.org/officeDocument/2006/relationships/font" Target="fonts/font10.fntdata"/><Relationship Id="rId42" Type="http://schemas.openxmlformats.org/officeDocument/2006/relationships/font" Target="fonts/font9.fntdata"/><Relationship Id="rId41" Type="http://schemas.openxmlformats.org/officeDocument/2006/relationships/font" Target="fonts/font8.fntdata"/><Relationship Id="rId40" Type="http://schemas.openxmlformats.org/officeDocument/2006/relationships/font" Target="fonts/font7.fntdata"/><Relationship Id="rId4" Type="http://schemas.openxmlformats.org/officeDocument/2006/relationships/slide" Target="slides/slide1.xml"/><Relationship Id="rId39" Type="http://schemas.openxmlformats.org/officeDocument/2006/relationships/font" Target="fonts/font6.fntdata"/><Relationship Id="rId38" Type="http://schemas.openxmlformats.org/officeDocument/2006/relationships/font" Target="fonts/font5.fntdata"/><Relationship Id="rId37" Type="http://schemas.openxmlformats.org/officeDocument/2006/relationships/font" Target="fonts/font4.fntdata"/><Relationship Id="rId36" Type="http://schemas.openxmlformats.org/officeDocument/2006/relationships/font" Target="fonts/font3.fntdata"/><Relationship Id="rId35" Type="http://schemas.openxmlformats.org/officeDocument/2006/relationships/font" Target="fonts/font2.fntdata"/><Relationship Id="rId34" Type="http://schemas.openxmlformats.org/officeDocument/2006/relationships/font" Target="fonts/font1.fntdata"/><Relationship Id="rId33" Type="http://schemas.openxmlformats.org/officeDocument/2006/relationships/tableStyles" Target="tableStyles.xml"/><Relationship Id="rId32" Type="http://schemas.openxmlformats.org/officeDocument/2006/relationships/viewProps" Target="viewProps.xml"/><Relationship Id="rId31" Type="http://schemas.openxmlformats.org/officeDocument/2006/relationships/presProps" Target="presProps.xml"/><Relationship Id="rId30" Type="http://schemas.openxmlformats.org/officeDocument/2006/relationships/handoutMaster" Target="handoutMasters/handoutMaster1.xml"/><Relationship Id="rId3" Type="http://schemas.openxmlformats.org/officeDocument/2006/relationships/slideMaster" Target="slideMasters/slideMaster2.xml"/><Relationship Id="rId29" Type="http://schemas.openxmlformats.org/officeDocument/2006/relationships/notesMaster" Target="notesMasters/notesMaster1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>
                <a:latin typeface="Arial" panose="020B0604020202020204" pitchFamily="34" charset="0"/>
                <a:ea typeface="方正舒体" panose="02010601030101010101" pitchFamily="2" charset="-122"/>
              </a:defRPr>
            </a:lvl1pPr>
          </a:lstStyle>
          <a:p>
            <a:pPr>
              <a:defRPr/>
            </a:pPr>
            <a:fld id="{2A2F02B4-581C-4440-9BC8-5F8CF31E8D1C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页眉占位符 9113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200" noProof="1">
                <a:latin typeface="Arial" panose="020B0604020202020204" pitchFamily="34" charset="0"/>
                <a:ea typeface="方正舒体" panose="02010601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1139" name="日期占位符 91138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200" noProof="1">
                <a:latin typeface="Arial" panose="020B0604020202020204" pitchFamily="34" charset="0"/>
                <a:ea typeface="方正舒体" panose="02010601030101010101" pitchFamily="2" charset="-122"/>
              </a:defRPr>
            </a:lvl1pPr>
          </a:lstStyle>
          <a:p>
            <a:pPr>
              <a:defRPr/>
            </a:pPr>
            <a:fld id="{F76E721E-49E4-4B18-B6DE-8CFC9D2A9BEB}" type="datetimeFigureOut">
              <a:rPr lang="zh-CN" altLang="en-US"/>
            </a:fld>
            <a:endParaRPr lang="zh-CN" altLang="en-US"/>
          </a:p>
        </p:txBody>
      </p:sp>
      <p:sp>
        <p:nvSpPr>
          <p:cNvPr id="141316" name="幻灯片图像占位符 91139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</p:spPr>
      </p:sp>
      <p:sp>
        <p:nvSpPr>
          <p:cNvPr id="64517" name="文本占位符 91140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91142" name="页脚占位符 91141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 noProof="1">
                <a:latin typeface="Arial" panose="020B0604020202020204" pitchFamily="34" charset="0"/>
                <a:ea typeface="方正舒体" panose="02010601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1143" name="灯片编号占位符 91142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>
                <a:latin typeface="Arial" panose="020B0604020202020204" pitchFamily="34" charset="0"/>
                <a:ea typeface="方正舒体" panose="02010601030101010101" pitchFamily="2" charset="-122"/>
              </a:defRPr>
            </a:lvl1pPr>
          </a:lstStyle>
          <a:p>
            <a:pPr>
              <a:defRPr/>
            </a:pPr>
            <a:fld id="{E624DA30-BEA8-499E-9628-811F2CE09741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1pPr>
    <a:lvl2pPr marL="457200" lvl="1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2pPr>
    <a:lvl3pPr marL="914400" lvl="2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3pPr>
    <a:lvl4pPr marL="1371600" lvl="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4pPr>
    <a:lvl5pPr marL="1828800" lvl="4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4.xml"/><Relationship Id="rId8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1.xml"/><Relationship Id="rId5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10" Type="http://schemas.openxmlformats.org/officeDocument/2006/relationships/slideLayout" Target="../slideLayouts/slideLayout25.xml"/><Relationship Id="rId1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iming>
    <p:tnLst>
      <p:par>
        <p:cTn id="1" dur="indefinite" restart="never" nodeType="tmRoot"/>
      </p:par>
    </p:tnLst>
  </p:timing>
  <p:txStyles>
    <p:titleStyle>
      <a:lvl1pPr algn="ctr" defTabSz="684530" rtl="0" fontAlgn="base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68453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defTabSz="68453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defTabSz="68453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defTabSz="68453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defTabSz="68453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defTabSz="68453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defTabSz="68453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defTabSz="68453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57175" indent="-257175" algn="l" defTabSz="68453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5625" indent="-212725" algn="l" defTabSz="68453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453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453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453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165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165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165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165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16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16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16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16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16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16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16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16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16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8787"/>
            <a:ext cx="2057400" cy="27393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宋体" panose="02010600030101010101" pitchFamily="2" charset="-122"/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8787"/>
            <a:ext cx="3086100" cy="27393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black">
                  <a:tint val="75000"/>
                </a:prstClr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8787"/>
            <a:ext cx="2057400" cy="27393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宋体" panose="02010600030101010101" pitchFamily="2" charset="-122"/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ct val="15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ct val="75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ct val="75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ct val="75000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ct val="75000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ct val="75000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ct val="75000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2385" indent="-171450" algn="l" defTabSz="685800" rtl="0" eaLnBrk="1" latinLnBrk="0" hangingPunct="1">
        <a:lnSpc>
          <a:spcPct val="90000"/>
        </a:lnSpc>
        <a:spcBef>
          <a:spcPct val="75000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285" indent="-171450" algn="l" defTabSz="685800" rtl="0" eaLnBrk="1" latinLnBrk="0" hangingPunct="1">
        <a:lnSpc>
          <a:spcPct val="90000"/>
        </a:lnSpc>
        <a:spcBef>
          <a:spcPct val="75000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22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51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6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16.png"/><Relationship Id="rId3" Type="http://schemas.microsoft.com/office/2007/relationships/media" Target="file:///E:\&#21608;&#20029;&#33521;\&#19971;&#19979;&#35838;&#20214;&#65288;&#38899;&#39057;&#24050;&#21478;&#21152;&#65289;\Unit%203\Unit%203%20Section%20A%201a-1c\A1b.mp3" TargetMode="External"/><Relationship Id="rId2" Type="http://schemas.openxmlformats.org/officeDocument/2006/relationships/audio" Target="file:///E:\&#21608;&#20029;&#33521;\&#19971;&#19979;&#35838;&#20214;&#65288;&#38899;&#39057;&#24050;&#21478;&#21152;&#65289;\Unit%203\Unit%203%20Section%20A%201a-1c\A1b.mp3" TargetMode="External"/><Relationship Id="rId1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1.jpeg"/><Relationship Id="rId1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3.xml"/><Relationship Id="rId5" Type="http://schemas.openxmlformats.org/officeDocument/2006/relationships/image" Target="../media/image14.jpeg"/><Relationship Id="rId4" Type="http://schemas.openxmlformats.org/officeDocument/2006/relationships/image" Target="../media/image18.jpeg"/><Relationship Id="rId3" Type="http://schemas.openxmlformats.org/officeDocument/2006/relationships/image" Target="../media/image2.jpeg"/><Relationship Id="rId2" Type="http://schemas.openxmlformats.org/officeDocument/2006/relationships/image" Target="../media/image17.png"/><Relationship Id="rId1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10.png"/><Relationship Id="rId3" Type="http://schemas.openxmlformats.org/officeDocument/2006/relationships/image" Target="../media/image11.jpeg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21.jpeg"/><Relationship Id="rId2" Type="http://schemas.openxmlformats.org/officeDocument/2006/relationships/image" Target="../media/image11.jpeg"/><Relationship Id="rId1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0   七年级第3单元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465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276634" y="2638891"/>
            <a:ext cx="3315524" cy="492443"/>
          </a:xfrm>
          <a:prstGeom prst="rect">
            <a:avLst/>
          </a:prstGeom>
          <a:noFill/>
          <a:effectLst>
            <a:outerShdw dist="381000" dir="3600000" sx="105000" sy="105000" algn="t" rotWithShape="0">
              <a:srgbClr val="000000">
                <a:alpha val="22000"/>
              </a:srgbClr>
            </a:outerShdw>
          </a:effectLst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2600" b="1" dirty="0">
                <a:solidFill>
                  <a:srgbClr val="EA931A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Al Bayan" charset="0"/>
                <a:ea typeface="华康勘亭流W9(P)" panose="03000900000000000000" charset="-122"/>
                <a:cs typeface="Al Bayan" charset="0"/>
              </a:rPr>
              <a:t>Section A 1a-1c</a:t>
            </a:r>
            <a:endParaRPr lang="en-US" altLang="zh-CN" sz="2600" b="1" dirty="0">
              <a:solidFill>
                <a:srgbClr val="EA931A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Al Bayan" charset="0"/>
              <a:ea typeface="华康勘亭流W9(P)" panose="03000900000000000000" charset="-122"/>
              <a:cs typeface="Al Bayan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87043"/>
          <p:cNvSpPr>
            <a:spLocks noTextEdit="1"/>
          </p:cNvSpPr>
          <p:nvPr/>
        </p:nvSpPr>
        <p:spPr>
          <a:xfrm>
            <a:off x="685902" y="742998"/>
            <a:ext cx="3154573" cy="608104"/>
          </a:xfrm>
          <a:prstGeom prst="rect">
            <a:avLst/>
          </a:prstGeom>
        </p:spPr>
        <p:txBody>
          <a:bodyPr wrap="none" lIns="68580" tIns="34290" rIns="68580" bIns="34290" fromWordArt="1">
            <a:scene3d>
              <a:camera prst="orthographicFront"/>
              <a:lightRig rig="threePt" dir="t"/>
            </a:scene3d>
          </a:bodyPr>
          <a:lstStyle/>
          <a:p>
            <a:pPr>
              <a:buFont typeface="Wingdings" panose="05000000000000000000" pitchFamily="2" charset="2"/>
              <a:buChar char="Ø"/>
              <a:defRPr/>
            </a:pPr>
            <a:r>
              <a:rPr lang="en-US" altLang="zh-CN" sz="3600" b="1" noProof="1">
                <a:ln w="1270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  <a:ea typeface="Comic Sans MS" panose="030F0702030302020204" pitchFamily="66" charset="0"/>
                <a:sym typeface="+mn-ea"/>
              </a:rPr>
              <a:t> Objectives</a:t>
            </a:r>
            <a:endParaRPr lang="zh-CN" altLang="en-US" sz="3600" b="1" noProof="1">
              <a:ln w="1270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C0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anose="030F0702030302020204" pitchFamily="66" charset="0"/>
              <a:ea typeface="Comic Sans MS" panose="030F0702030302020204" pitchFamily="66" charset="0"/>
              <a:sym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990694" y="1845021"/>
            <a:ext cx="7067466" cy="1643063"/>
          </a:xfrm>
          <a:prstGeom prst="rect">
            <a:avLst/>
          </a:prstGeom>
          <a:ln w="38100">
            <a:solidFill>
              <a:schemeClr val="accent5"/>
            </a:solidFill>
          </a:ln>
        </p:spPr>
        <p:txBody>
          <a:bodyPr wrap="square">
            <a:spAutoFit/>
          </a:bodyPr>
          <a:lstStyle/>
          <a:p>
            <a:pPr marL="457200" indent="-457200">
              <a:spcBef>
                <a:spcPct val="30000"/>
              </a:spcBef>
              <a:buClr>
                <a:srgbClr val="00B0F0"/>
              </a:buClr>
              <a:buFont typeface="Wingdings" panose="05000000000000000000" pitchFamily="2" charset="2"/>
              <a:buChar char="u"/>
              <a:defRPr/>
            </a:pPr>
            <a:r>
              <a:rPr lang="en-US" altLang="zh-CN" sz="2800" b="1" dirty="0">
                <a:solidFill>
                  <a:srgbClr val="002060"/>
                </a:solidFill>
                <a:latin typeface="Comic Sans MS" panose="030F0702030302020204" pitchFamily="66" charset="0"/>
                <a:ea typeface="方正舒体" panose="02010601030101010101" pitchFamily="2" charset="-122"/>
              </a:rPr>
              <a:t>To learn to use </a:t>
            </a:r>
            <a:r>
              <a:rPr lang="en-US" altLang="zh-CN" sz="2800" b="1" i="1" dirty="0">
                <a:solidFill>
                  <a:srgbClr val="002060"/>
                </a:solidFill>
                <a:latin typeface="Comic Sans MS" panose="030F0702030302020204" pitchFamily="66" charset="0"/>
                <a:ea typeface="方正舒体" panose="02010601030101010101" pitchFamily="2" charset="-122"/>
              </a:rPr>
              <a:t>How</a:t>
            </a:r>
            <a:r>
              <a:rPr lang="en-US" altLang="zh-CN" sz="2800" b="1" dirty="0">
                <a:solidFill>
                  <a:srgbClr val="002060"/>
                </a:solidFill>
                <a:latin typeface="Comic Sans MS" panose="030F0702030302020204" pitchFamily="66" charset="0"/>
                <a:ea typeface="方正舒体" panose="02010601030101010101" pitchFamily="2" charset="-122"/>
              </a:rPr>
              <a:t> questions.</a:t>
            </a:r>
            <a:endParaRPr lang="en-US" altLang="zh-CN" sz="2800" b="1" dirty="0">
              <a:solidFill>
                <a:srgbClr val="002060"/>
              </a:solidFill>
              <a:latin typeface="Comic Sans MS" panose="030F0702030302020204" pitchFamily="66" charset="0"/>
              <a:ea typeface="方正舒体" panose="02010601030101010101" pitchFamily="2" charset="-122"/>
            </a:endParaRPr>
          </a:p>
          <a:p>
            <a:pPr marL="457200" indent="-457200">
              <a:spcBef>
                <a:spcPct val="30000"/>
              </a:spcBef>
              <a:buClr>
                <a:srgbClr val="00B0F0"/>
              </a:buClr>
              <a:buFont typeface="Wingdings" panose="05000000000000000000" pitchFamily="2" charset="2"/>
              <a:buChar char="u"/>
              <a:defRPr/>
            </a:pPr>
            <a:r>
              <a:rPr lang="en-US" altLang="zh-CN" sz="2800" b="1" dirty="0">
                <a:solidFill>
                  <a:srgbClr val="002060"/>
                </a:solidFill>
                <a:latin typeface="Comic Sans MS" panose="030F0702030302020204" pitchFamily="66" charset="0"/>
                <a:ea typeface="方正舒体" panose="02010601030101010101" pitchFamily="2" charset="-122"/>
              </a:rPr>
              <a:t>To learn to talk about how to get to</a:t>
            </a:r>
            <a:endParaRPr lang="en-US" altLang="zh-CN" sz="2800" b="1" dirty="0">
              <a:solidFill>
                <a:srgbClr val="002060"/>
              </a:solidFill>
              <a:latin typeface="Comic Sans MS" panose="030F0702030302020204" pitchFamily="66" charset="0"/>
              <a:ea typeface="方正舒体" panose="02010601030101010101" pitchFamily="2" charset="-122"/>
            </a:endParaRPr>
          </a:p>
          <a:p>
            <a:pPr>
              <a:spcBef>
                <a:spcPct val="30000"/>
              </a:spcBef>
              <a:defRPr/>
            </a:pPr>
            <a:r>
              <a:rPr lang="en-US" altLang="zh-CN" sz="2800" b="1" dirty="0">
                <a:solidFill>
                  <a:srgbClr val="002060"/>
                </a:solidFill>
                <a:latin typeface="Comic Sans MS" panose="030F0702030302020204" pitchFamily="66" charset="0"/>
                <a:ea typeface="方正舒体" panose="02010601030101010101" pitchFamily="2" charset="-122"/>
              </a:rPr>
              <a:t>   places.</a:t>
            </a:r>
            <a:endParaRPr lang="en-US" altLang="zh-CN" sz="2800" b="1" dirty="0">
              <a:solidFill>
                <a:srgbClr val="002060"/>
              </a:solidFill>
              <a:latin typeface="Comic Sans MS" panose="030F0702030302020204" pitchFamily="66" charset="0"/>
              <a:ea typeface="方正舒体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3641725" y="3790950"/>
            <a:ext cx="2376488" cy="5048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88901" tIns="44451" rIns="88901" bIns="44451">
            <a:spAutoFit/>
          </a:bodyPr>
          <a:lstStyle/>
          <a:p>
            <a:pPr algn="ctr" defTabSz="913130">
              <a:spcBef>
                <a:spcPct val="50000"/>
              </a:spcBef>
            </a:pPr>
            <a:r>
              <a:rPr lang="en-US" altLang="zh-CN" sz="2700" b="1">
                <a:solidFill>
                  <a:srgbClr val="FF0000"/>
                </a:solidFill>
                <a:latin typeface="Comic Sans MS" panose="030F0702030302020204" pitchFamily="66" charset="0"/>
              </a:rPr>
              <a:t>take a bus</a:t>
            </a:r>
            <a:endParaRPr lang="en-US" altLang="zh-CN" sz="2700" b="1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矩形 87043"/>
          <p:cNvSpPr>
            <a:spLocks noTextEdit="1"/>
          </p:cNvSpPr>
          <p:nvPr/>
        </p:nvSpPr>
        <p:spPr>
          <a:xfrm>
            <a:off x="685902" y="646021"/>
            <a:ext cx="3154573" cy="608104"/>
          </a:xfrm>
          <a:prstGeom prst="rect">
            <a:avLst/>
          </a:prstGeom>
        </p:spPr>
        <p:txBody>
          <a:bodyPr wrap="none" lIns="68580" tIns="34290" rIns="68580" bIns="34290" fromWordArt="1">
            <a:scene3d>
              <a:camera prst="orthographicFront"/>
              <a:lightRig rig="threePt" dir="t"/>
            </a:scene3d>
          </a:bodyPr>
          <a:lstStyle/>
          <a:p>
            <a:pPr>
              <a:buFont typeface="Wingdings" panose="05000000000000000000" pitchFamily="2" charset="2"/>
              <a:buChar char="Ø"/>
              <a:defRPr/>
            </a:pPr>
            <a:r>
              <a:rPr lang="en-US" altLang="zh-CN" sz="3600" b="1" noProof="1">
                <a:ln w="1270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  <a:ea typeface="Comic Sans MS" panose="030F0702030302020204" pitchFamily="66" charset="0"/>
                <a:sym typeface="+mn-ea"/>
              </a:rPr>
              <a:t> Warming Up</a:t>
            </a:r>
            <a:endParaRPr lang="zh-CN" altLang="en-US" sz="3600" b="1" noProof="1">
              <a:ln w="1270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C0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anose="030F0702030302020204" pitchFamily="66" charset="0"/>
              <a:ea typeface="Comic Sans MS" panose="030F0702030302020204" pitchFamily="66" charset="0"/>
              <a:sym typeface="+mn-ea"/>
            </a:endParaRPr>
          </a:p>
        </p:txBody>
      </p:sp>
      <p:pic>
        <p:nvPicPr>
          <p:cNvPr id="145411" name="Picture 2" descr="http://pic24.nipic.com/20121015/3191022_142927105000_2.jpg"/>
          <p:cNvPicPr>
            <a:picLocks noChangeAspect="1" noChangeArrowheads="1"/>
          </p:cNvPicPr>
          <p:nvPr/>
        </p:nvPicPr>
        <p:blipFill>
          <a:blip r:embed="rId1"/>
          <a:srcRect b="6932"/>
          <a:stretch>
            <a:fillRect/>
          </a:stretch>
        </p:blipFill>
        <p:spPr bwMode="auto">
          <a:xfrm>
            <a:off x="3276600" y="2266950"/>
            <a:ext cx="2741613" cy="133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3314700" y="3714750"/>
            <a:ext cx="2303463" cy="5048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88901" tIns="44451" rIns="88901" bIns="44451">
            <a:spAutoFit/>
          </a:bodyPr>
          <a:lstStyle/>
          <a:p>
            <a:pPr algn="ctr" defTabSz="913130">
              <a:spcBef>
                <a:spcPct val="50000"/>
              </a:spcBef>
            </a:pPr>
            <a:r>
              <a:rPr lang="en-US" altLang="zh-CN" sz="2700" b="1">
                <a:solidFill>
                  <a:srgbClr val="FF0000"/>
                </a:solidFill>
                <a:latin typeface="Comic Sans MS" panose="030F0702030302020204" pitchFamily="66" charset="0"/>
              </a:rPr>
              <a:t>ride a bike</a:t>
            </a:r>
            <a:endParaRPr lang="en-US" altLang="zh-CN" sz="2700" b="1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46434" name="Picture 2" descr="http://www.5068.com/uploads/allimg/150129/1-150129150K2.jpg"/>
          <p:cNvPicPr>
            <a:picLocks noChangeAspect="1" noChangeArrowheads="1"/>
          </p:cNvPicPr>
          <p:nvPr/>
        </p:nvPicPr>
        <p:blipFill>
          <a:blip r:embed="rId1"/>
          <a:srcRect l="5392" t="5009" r="6149" b="19661"/>
          <a:stretch>
            <a:fillRect/>
          </a:stretch>
        </p:blipFill>
        <p:spPr bwMode="auto">
          <a:xfrm>
            <a:off x="2286000" y="1276350"/>
            <a:ext cx="4041775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2514600" y="3938588"/>
            <a:ext cx="3848100" cy="5048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88901" tIns="44451" rIns="88901" bIns="44451">
            <a:spAutoFit/>
          </a:bodyPr>
          <a:lstStyle/>
          <a:p>
            <a:pPr algn="ctr" defTabSz="913130">
              <a:spcBef>
                <a:spcPct val="50000"/>
              </a:spcBef>
            </a:pPr>
            <a:r>
              <a:rPr lang="en-US" altLang="zh-CN" sz="2700" b="1">
                <a:solidFill>
                  <a:srgbClr val="FF0000"/>
                </a:solidFill>
                <a:latin typeface="Comic Sans MS" panose="030F0702030302020204" pitchFamily="66" charset="0"/>
              </a:rPr>
              <a:t>take the subway</a:t>
            </a:r>
            <a:endParaRPr lang="en-US" altLang="zh-CN" sz="2700" b="1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150" y="1619250"/>
            <a:ext cx="52197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3371850" y="4114800"/>
            <a:ext cx="2446338" cy="5048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88901" tIns="44451" rIns="88901" bIns="44451">
            <a:spAutoFit/>
          </a:bodyPr>
          <a:lstStyle/>
          <a:p>
            <a:pPr algn="ctr" defTabSz="913130">
              <a:spcBef>
                <a:spcPct val="50000"/>
              </a:spcBef>
            </a:pPr>
            <a:r>
              <a:rPr lang="en-US" altLang="zh-CN" sz="2700" b="1">
                <a:solidFill>
                  <a:srgbClr val="FF0000"/>
                </a:solidFill>
                <a:latin typeface="Comic Sans MS" panose="030F0702030302020204" pitchFamily="66" charset="0"/>
              </a:rPr>
              <a:t>take a train</a:t>
            </a:r>
            <a:endParaRPr lang="en-US" altLang="zh-CN" sz="2700" b="1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48482" name="Picture 2" descr="http://img1.juimg.com/150815/330468-150Q51K64958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971800" y="1200150"/>
            <a:ext cx="348615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3486150" y="4343400"/>
            <a:ext cx="1941513" cy="5048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88901" tIns="44451" rIns="88901" bIns="44451">
            <a:spAutoFit/>
          </a:bodyPr>
          <a:lstStyle/>
          <a:p>
            <a:pPr algn="ctr" defTabSz="913130">
              <a:spcBef>
                <a:spcPct val="50000"/>
              </a:spcBef>
            </a:pPr>
            <a:r>
              <a:rPr lang="en-US" altLang="zh-CN" sz="2700" b="1">
                <a:solidFill>
                  <a:srgbClr val="FF0000"/>
                </a:solidFill>
                <a:latin typeface="Comic Sans MS" panose="030F0702030302020204" pitchFamily="66" charset="0"/>
              </a:rPr>
              <a:t>take a car</a:t>
            </a:r>
            <a:endParaRPr lang="en-US" altLang="zh-CN" sz="2700" b="1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49506" name="Picture 2" descr="http://img1.juimg.com/171030/330804-1G03009350589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508250" y="1200150"/>
            <a:ext cx="3897313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3200400" y="4000500"/>
            <a:ext cx="2514600" cy="5048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88901" tIns="44451" rIns="88901" bIns="44451">
            <a:spAutoFit/>
          </a:bodyPr>
          <a:lstStyle/>
          <a:p>
            <a:pPr algn="ctr" defTabSz="913130">
              <a:spcBef>
                <a:spcPct val="50000"/>
              </a:spcBef>
            </a:pPr>
            <a:r>
              <a:rPr lang="en-US" altLang="zh-CN" sz="2700" b="1">
                <a:solidFill>
                  <a:srgbClr val="FF0000"/>
                </a:solidFill>
                <a:latin typeface="Comic Sans MS" panose="030F0702030302020204" pitchFamily="66" charset="0"/>
              </a:rPr>
              <a:t>take a plane</a:t>
            </a:r>
            <a:endParaRPr lang="en-US" altLang="zh-CN" sz="2700" b="1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50530" name="Picture 2" descr="http://pic.90sjimg.com/design/00/23/31/57/5a447287224f1.png"/>
          <p:cNvPicPr>
            <a:picLocks noChangeAspect="1" noChangeArrowheads="1"/>
          </p:cNvPicPr>
          <p:nvPr/>
        </p:nvPicPr>
        <p:blipFill>
          <a:blip r:embed="rId1"/>
          <a:srcRect t="15567" b="17465"/>
          <a:stretch>
            <a:fillRect/>
          </a:stretch>
        </p:blipFill>
        <p:spPr bwMode="auto">
          <a:xfrm>
            <a:off x="2133600" y="819150"/>
            <a:ext cx="421005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2916238" y="4124325"/>
            <a:ext cx="3240087" cy="5048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88901" tIns="44451" rIns="88901" bIns="44451">
            <a:spAutoFit/>
          </a:bodyPr>
          <a:lstStyle/>
          <a:p>
            <a:pPr algn="ctr" defTabSz="913130">
              <a:spcBef>
                <a:spcPct val="50000"/>
              </a:spcBef>
            </a:pPr>
            <a:r>
              <a:rPr lang="en-US" altLang="zh-CN" sz="2700" b="1">
                <a:solidFill>
                  <a:srgbClr val="FF0000"/>
                </a:solidFill>
                <a:latin typeface="Comic Sans MS" panose="030F0702030302020204" pitchFamily="66" charset="0"/>
              </a:rPr>
              <a:t>take the ship</a:t>
            </a:r>
            <a:endParaRPr lang="en-US" altLang="zh-CN" sz="2700" b="1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51554" name="Picture 2" descr="http://pic.90sjimg.com/design/01/57/13/54/596075dc75dd9.png"/>
          <p:cNvPicPr>
            <a:picLocks noChangeAspect="1" noChangeArrowheads="1"/>
          </p:cNvPicPr>
          <p:nvPr/>
        </p:nvPicPr>
        <p:blipFill>
          <a:blip r:embed="rId1"/>
          <a:srcRect l="6607" t="12024" r="9991" b="11813"/>
          <a:stretch>
            <a:fillRect/>
          </a:stretch>
        </p:blipFill>
        <p:spPr bwMode="auto">
          <a:xfrm>
            <a:off x="2951163" y="1047750"/>
            <a:ext cx="3070225" cy="280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7" name="Picture 2" descr="http://www.5068.com/uploads/allimg/150129/1-150129150K2.jpg"/>
          <p:cNvPicPr>
            <a:picLocks noChangeAspect="1" noChangeArrowheads="1"/>
          </p:cNvPicPr>
          <p:nvPr/>
        </p:nvPicPr>
        <p:blipFill>
          <a:blip r:embed="rId1"/>
          <a:srcRect l="5392" t="5009" r="6149" b="19661"/>
          <a:stretch>
            <a:fillRect/>
          </a:stretch>
        </p:blipFill>
        <p:spPr bwMode="auto">
          <a:xfrm>
            <a:off x="6399213" y="3098800"/>
            <a:ext cx="1222375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云形标注 18"/>
          <p:cNvSpPr/>
          <p:nvPr/>
        </p:nvSpPr>
        <p:spPr bwMode="auto">
          <a:xfrm>
            <a:off x="6248400" y="2914650"/>
            <a:ext cx="1676400" cy="1181100"/>
          </a:xfrm>
          <a:prstGeom prst="cloudCallout">
            <a:avLst>
              <a:gd name="adj1" fmla="val -70166"/>
              <a:gd name="adj2" fmla="val 43087"/>
            </a:avLst>
          </a:prstGeom>
          <a:noFill/>
          <a:ln>
            <a:solidFill>
              <a:srgbClr val="99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en-US"/>
          </a:p>
        </p:txBody>
      </p:sp>
      <p:pic>
        <p:nvPicPr>
          <p:cNvPr id="152579" name="Picture 2"/>
          <p:cNvPicPr>
            <a:picLocks noChangeAspect="1" noChangeArrowheads="1"/>
          </p:cNvPicPr>
          <p:nvPr/>
        </p:nvPicPr>
        <p:blipFill>
          <a:blip r:embed="rId2"/>
          <a:srcRect l="9647" r="56087"/>
          <a:stretch>
            <a:fillRect/>
          </a:stretch>
        </p:blipFill>
        <p:spPr bwMode="auto">
          <a:xfrm>
            <a:off x="3436938" y="2914650"/>
            <a:ext cx="923925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2580" name="Picture 4" descr="http://www.qhfx.edu.cn/app/upload/month_1409/201409141041049968.jpg"/>
          <p:cNvPicPr>
            <a:picLocks noChangeAspect="1" noChangeArrowheads="1"/>
          </p:cNvPicPr>
          <p:nvPr/>
        </p:nvPicPr>
        <p:blipFill>
          <a:blip r:embed="rId3"/>
          <a:srcRect l="56403" r="7722"/>
          <a:stretch>
            <a:fillRect/>
          </a:stretch>
        </p:blipFill>
        <p:spPr bwMode="auto">
          <a:xfrm>
            <a:off x="4724400" y="2919413"/>
            <a:ext cx="942975" cy="174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矩形 87043"/>
          <p:cNvSpPr>
            <a:spLocks noTextEdit="1"/>
          </p:cNvSpPr>
          <p:nvPr/>
        </p:nvSpPr>
        <p:spPr>
          <a:xfrm>
            <a:off x="480112" y="619715"/>
            <a:ext cx="3154573" cy="608104"/>
          </a:xfrm>
          <a:prstGeom prst="rect">
            <a:avLst/>
          </a:prstGeom>
        </p:spPr>
        <p:txBody>
          <a:bodyPr wrap="none" lIns="68580" tIns="34290" rIns="68580" bIns="34290" fromWordArt="1">
            <a:scene3d>
              <a:camera prst="orthographicFront"/>
              <a:lightRig rig="threePt" dir="t"/>
            </a:scene3d>
          </a:bodyPr>
          <a:lstStyle/>
          <a:p>
            <a:pPr>
              <a:buFont typeface="Wingdings" panose="05000000000000000000" pitchFamily="2" charset="2"/>
              <a:buChar char="Ø"/>
              <a:defRPr/>
            </a:pPr>
            <a:r>
              <a:rPr lang="en-US" altLang="zh-CN" sz="3600" b="1" noProof="1">
                <a:ln w="12700" cap="flat" cmpd="sng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 panose="030F0702030302020204" pitchFamily="66" charset="0"/>
                <a:ea typeface="Comic Sans MS" panose="030F0702030302020204" pitchFamily="66" charset="0"/>
                <a:sym typeface="+mn-ea"/>
              </a:rPr>
              <a:t> Pair Work</a:t>
            </a:r>
            <a:endParaRPr lang="zh-CN" altLang="en-US" sz="3600" b="1" noProof="1">
              <a:ln w="1270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C0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mic Sans MS" panose="030F0702030302020204" pitchFamily="66" charset="0"/>
              <a:ea typeface="Comic Sans MS" panose="030F0702030302020204" pitchFamily="66" charset="0"/>
              <a:sym typeface="+mn-ea"/>
            </a:endParaRPr>
          </a:p>
        </p:txBody>
      </p:sp>
      <p:sp>
        <p:nvSpPr>
          <p:cNvPr id="6" name="椭圆形标注 5"/>
          <p:cNvSpPr/>
          <p:nvPr/>
        </p:nvSpPr>
        <p:spPr>
          <a:xfrm>
            <a:off x="582956" y="1423986"/>
            <a:ext cx="4217638" cy="840635"/>
          </a:xfrm>
          <a:prstGeom prst="wedgeEllipseCallout">
            <a:avLst>
              <a:gd name="adj1" fmla="val 39377"/>
              <a:gd name="adj2" fmla="val 126620"/>
            </a:avLst>
          </a:prstGeom>
          <a:grpFill/>
          <a:ln>
            <a:solidFill>
              <a:schemeClr val="accent1">
                <a:lumMod val="75000"/>
              </a:schemeClr>
            </a:solidFill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20000"/>
              </a:lnSpc>
              <a:defRPr/>
            </a:pPr>
            <a:endParaRPr lang="en-US" altLang="zh-CN" b="1" dirty="0">
              <a:solidFill>
                <a:srgbClr val="FF0000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en-US" altLang="zh-CN" sz="2400" b="1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How do you get to school every day? </a:t>
            </a:r>
            <a:endParaRPr lang="en-US" altLang="zh-CN" sz="2400" b="1" dirty="0">
              <a:solidFill>
                <a:srgbClr val="002060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zh-CN" altLang="en-US" sz="2400" b="1" dirty="0">
              <a:solidFill>
                <a:srgbClr val="002060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</p:txBody>
      </p:sp>
      <p:sp>
        <p:nvSpPr>
          <p:cNvPr id="8" name="椭圆形标注 7"/>
          <p:cNvSpPr/>
          <p:nvPr/>
        </p:nvSpPr>
        <p:spPr>
          <a:xfrm>
            <a:off x="5029200" y="1733551"/>
            <a:ext cx="3886086" cy="838200"/>
          </a:xfrm>
          <a:prstGeom prst="wedgeEllipseCallout">
            <a:avLst>
              <a:gd name="adj1" fmla="val -47945"/>
              <a:gd name="adj2" fmla="val 64290"/>
            </a:avLst>
          </a:prstGeom>
          <a:grpFill/>
          <a:ln>
            <a:solidFill>
              <a:schemeClr val="accent1">
                <a:lumMod val="75000"/>
              </a:schemeClr>
            </a:solidFill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zh-CN" b="1" dirty="0">
              <a:solidFill>
                <a:srgbClr val="FF0000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en-US" altLang="zh-CN" sz="2400" b="1" dirty="0">
                <a:solidFill>
                  <a:srgbClr val="FF000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I ride my bike.</a:t>
            </a:r>
            <a:endParaRPr lang="zh-CN" altLang="en-US" sz="2400" b="1" dirty="0">
              <a:solidFill>
                <a:srgbClr val="FF0000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zh-CN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1" name="Rectangle 3"/>
          <p:cNvSpPr>
            <a:spLocks noChangeArrowheads="1"/>
          </p:cNvSpPr>
          <p:nvPr/>
        </p:nvSpPr>
        <p:spPr bwMode="auto">
          <a:xfrm>
            <a:off x="1561299" y="718807"/>
            <a:ext cx="6478588" cy="946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68588" tIns="34293" rIns="68588" bIns="34293"/>
          <a:lstStyle/>
          <a:p>
            <a:pPr defTabSz="913130"/>
            <a:r>
              <a:rPr lang="en-US" altLang="zh-CN" sz="2400" b="1" dirty="0">
                <a:solidFill>
                  <a:srgbClr val="0000FF"/>
                </a:solidFill>
              </a:rPr>
              <a:t>Match the words with the pictures. </a:t>
            </a:r>
            <a:endParaRPr lang="en-US" altLang="zh-CN" sz="2400" b="1" dirty="0">
              <a:solidFill>
                <a:srgbClr val="0000FF"/>
              </a:solidFill>
            </a:endParaRPr>
          </a:p>
        </p:txBody>
      </p:sp>
      <p:sp>
        <p:nvSpPr>
          <p:cNvPr id="4" name="单圆角矩形 3"/>
          <p:cNvSpPr/>
          <p:nvPr/>
        </p:nvSpPr>
        <p:spPr>
          <a:xfrm>
            <a:off x="830032" y="718807"/>
            <a:ext cx="552450" cy="479425"/>
          </a:xfrm>
          <a:prstGeom prst="round1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5000"/>
              </a:lnSpc>
              <a:defRPr/>
            </a:pPr>
            <a:r>
              <a:rPr lang="en-US" altLang="zh-CN" sz="2400" dirty="0" smtClean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1a</a:t>
            </a:r>
            <a:r>
              <a:rPr lang="en-US" altLang="zh-CN" sz="2400" dirty="0" smtClean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  <a:endParaRPr lang="zh-CN" altLang="en-US" sz="2400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53603" name="Picture 2"/>
          <p:cNvPicPr>
            <a:picLocks noChangeAspect="1" noChangeArrowheads="1"/>
          </p:cNvPicPr>
          <p:nvPr/>
        </p:nvPicPr>
        <p:blipFill>
          <a:blip r:embed="rId1"/>
          <a:srcRect l="10941" r="11031"/>
          <a:stretch>
            <a:fillRect/>
          </a:stretch>
        </p:blipFill>
        <p:spPr bwMode="auto">
          <a:xfrm>
            <a:off x="1276329" y="1421606"/>
            <a:ext cx="3319484" cy="3191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8" name="Text Box 6"/>
          <p:cNvSpPr txBox="1">
            <a:spLocks noChangeArrowheads="1"/>
          </p:cNvSpPr>
          <p:nvPr/>
        </p:nvSpPr>
        <p:spPr bwMode="auto">
          <a:xfrm>
            <a:off x="4628311" y="1421606"/>
            <a:ext cx="3677392" cy="32752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8588" tIns="34293" rIns="68588" bIns="34293">
            <a:spAutoFit/>
          </a:bodyPr>
          <a:lstStyle/>
          <a:p>
            <a:pPr defTabSz="913130">
              <a:lnSpc>
                <a:spcPts val="5000"/>
              </a:lnSpc>
              <a:spcBef>
                <a:spcPts val="0"/>
              </a:spcBef>
            </a:pPr>
            <a:r>
              <a:rPr lang="en-US" altLang="zh-CN" sz="2700" b="1" dirty="0" smtClean="0">
                <a:latin typeface="Times New Roman" panose="02020603050405020304" pitchFamily="18" charset="0"/>
              </a:rPr>
              <a:t>1. take </a:t>
            </a:r>
            <a:r>
              <a:rPr lang="en-US" altLang="zh-CN" sz="2700" b="1" dirty="0">
                <a:latin typeface="Times New Roman" panose="02020603050405020304" pitchFamily="18" charset="0"/>
              </a:rPr>
              <a:t>a </a:t>
            </a:r>
            <a:r>
              <a:rPr lang="en-US" altLang="zh-CN" sz="2700" b="1" dirty="0" smtClean="0">
                <a:latin typeface="Times New Roman" panose="02020603050405020304" pitchFamily="18" charset="0"/>
              </a:rPr>
              <a:t>train ____</a:t>
            </a:r>
            <a:endParaRPr lang="en-US" altLang="zh-CN" sz="2700" b="1" dirty="0" smtClean="0">
              <a:latin typeface="Times New Roman" panose="02020603050405020304" pitchFamily="18" charset="0"/>
            </a:endParaRPr>
          </a:p>
          <a:p>
            <a:pPr defTabSz="913130">
              <a:lnSpc>
                <a:spcPts val="5000"/>
              </a:lnSpc>
              <a:spcBef>
                <a:spcPts val="0"/>
              </a:spcBef>
            </a:pPr>
            <a:r>
              <a:rPr lang="en-US" altLang="zh-CN" sz="2700" b="1" dirty="0" smtClean="0">
                <a:latin typeface="Times New Roman" panose="02020603050405020304" pitchFamily="18" charset="0"/>
              </a:rPr>
              <a:t>2. </a:t>
            </a:r>
            <a:r>
              <a:rPr lang="en-US" altLang="zh-CN" sz="2700" b="1" dirty="0">
                <a:latin typeface="Times New Roman" panose="02020603050405020304" pitchFamily="18" charset="0"/>
              </a:rPr>
              <a:t>take the </a:t>
            </a:r>
            <a:r>
              <a:rPr lang="en-US" altLang="zh-CN" sz="2700" b="1" dirty="0" smtClean="0">
                <a:latin typeface="Times New Roman" panose="02020603050405020304" pitchFamily="18" charset="0"/>
              </a:rPr>
              <a:t>bus ____</a:t>
            </a:r>
            <a:endParaRPr lang="en-US" altLang="zh-CN" sz="2700" b="1" dirty="0" smtClean="0">
              <a:latin typeface="Times New Roman" panose="02020603050405020304" pitchFamily="18" charset="0"/>
            </a:endParaRPr>
          </a:p>
          <a:p>
            <a:pPr defTabSz="913130">
              <a:lnSpc>
                <a:spcPts val="5000"/>
              </a:lnSpc>
              <a:spcBef>
                <a:spcPts val="0"/>
              </a:spcBef>
            </a:pPr>
            <a:r>
              <a:rPr lang="en-US" altLang="zh-CN" sz="2700" b="1" dirty="0" smtClean="0">
                <a:latin typeface="Times New Roman" panose="02020603050405020304" pitchFamily="18" charset="0"/>
              </a:rPr>
              <a:t>3. </a:t>
            </a:r>
            <a:r>
              <a:rPr lang="en-US" altLang="zh-CN" sz="2700" b="1" dirty="0">
                <a:latin typeface="Times New Roman" panose="02020603050405020304" pitchFamily="18" charset="0"/>
              </a:rPr>
              <a:t>take the </a:t>
            </a:r>
            <a:r>
              <a:rPr lang="en-US" altLang="zh-CN" sz="2700" b="1" dirty="0" smtClean="0">
                <a:latin typeface="Times New Roman" panose="02020603050405020304" pitchFamily="18" charset="0"/>
              </a:rPr>
              <a:t>subway ____</a:t>
            </a:r>
            <a:endParaRPr lang="en-US" altLang="zh-CN" sz="2700" b="1" dirty="0" smtClean="0">
              <a:latin typeface="Times New Roman" panose="02020603050405020304" pitchFamily="18" charset="0"/>
            </a:endParaRPr>
          </a:p>
          <a:p>
            <a:pPr defTabSz="913130">
              <a:lnSpc>
                <a:spcPts val="5000"/>
              </a:lnSpc>
              <a:spcBef>
                <a:spcPts val="0"/>
              </a:spcBef>
            </a:pPr>
            <a:r>
              <a:rPr lang="en-US" altLang="zh-CN" sz="2700" b="1" dirty="0" smtClean="0">
                <a:latin typeface="Times New Roman" panose="02020603050405020304" pitchFamily="18" charset="0"/>
              </a:rPr>
              <a:t>4. </a:t>
            </a:r>
            <a:r>
              <a:rPr lang="en-US" altLang="zh-CN" sz="2700" b="1" dirty="0">
                <a:latin typeface="Times New Roman" panose="02020603050405020304" pitchFamily="18" charset="0"/>
              </a:rPr>
              <a:t>ride a bike </a:t>
            </a:r>
            <a:r>
              <a:rPr lang="en-US" altLang="zh-CN" sz="2700" b="1" dirty="0" smtClean="0">
                <a:latin typeface="Times New Roman" panose="02020603050405020304" pitchFamily="18" charset="0"/>
              </a:rPr>
              <a:t>____</a:t>
            </a:r>
            <a:endParaRPr lang="en-US" altLang="zh-CN" sz="2700" b="1" dirty="0" smtClean="0">
              <a:latin typeface="Times New Roman" panose="02020603050405020304" pitchFamily="18" charset="0"/>
            </a:endParaRPr>
          </a:p>
          <a:p>
            <a:pPr defTabSz="913130">
              <a:lnSpc>
                <a:spcPts val="5000"/>
              </a:lnSpc>
              <a:spcBef>
                <a:spcPts val="0"/>
              </a:spcBef>
            </a:pPr>
            <a:r>
              <a:rPr lang="en-US" altLang="zh-CN" sz="2700" b="1" dirty="0" smtClean="0">
                <a:latin typeface="Times New Roman" panose="02020603050405020304" pitchFamily="18" charset="0"/>
              </a:rPr>
              <a:t>5. walk ____</a:t>
            </a:r>
            <a:endParaRPr lang="en-US" altLang="zh-CN" sz="2700" b="1" dirty="0">
              <a:latin typeface="Times New Roman" panose="02020603050405020304" pitchFamily="18" charset="0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1368311" y="2932113"/>
            <a:ext cx="457189" cy="407194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dirty="0"/>
              <a:t>a</a:t>
            </a:r>
            <a:endParaRPr lang="zh-CN" altLang="en-US" sz="3200" dirty="0"/>
          </a:p>
        </p:txBody>
      </p:sp>
      <p:sp>
        <p:nvSpPr>
          <p:cNvPr id="26" name="椭圆 25"/>
          <p:cNvSpPr/>
          <p:nvPr/>
        </p:nvSpPr>
        <p:spPr>
          <a:xfrm>
            <a:off x="1604963" y="3997600"/>
            <a:ext cx="381000" cy="407988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dirty="0"/>
              <a:t>b</a:t>
            </a:r>
            <a:endParaRPr lang="zh-CN" altLang="en-US" sz="3200" dirty="0"/>
          </a:p>
        </p:txBody>
      </p:sp>
      <p:sp>
        <p:nvSpPr>
          <p:cNvPr id="27" name="椭圆 26"/>
          <p:cNvSpPr/>
          <p:nvPr/>
        </p:nvSpPr>
        <p:spPr>
          <a:xfrm>
            <a:off x="2286060" y="3788954"/>
            <a:ext cx="381000" cy="40798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dirty="0"/>
              <a:t>c</a:t>
            </a:r>
            <a:endParaRPr lang="zh-CN" altLang="en-US" sz="3200" dirty="0"/>
          </a:p>
        </p:txBody>
      </p:sp>
      <p:sp>
        <p:nvSpPr>
          <p:cNvPr id="28" name="椭圆 27"/>
          <p:cNvSpPr/>
          <p:nvPr/>
        </p:nvSpPr>
        <p:spPr>
          <a:xfrm>
            <a:off x="2936071" y="4019550"/>
            <a:ext cx="381000" cy="406400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dirty="0"/>
              <a:t>d</a:t>
            </a:r>
            <a:endParaRPr lang="zh-CN" altLang="en-US" sz="3200" dirty="0"/>
          </a:p>
        </p:txBody>
      </p:sp>
      <p:sp>
        <p:nvSpPr>
          <p:cNvPr id="29" name="椭圆 28"/>
          <p:cNvSpPr/>
          <p:nvPr/>
        </p:nvSpPr>
        <p:spPr>
          <a:xfrm>
            <a:off x="3810020" y="2617825"/>
            <a:ext cx="342896" cy="376211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dirty="0"/>
              <a:t>e</a:t>
            </a:r>
            <a:endParaRPr lang="zh-CN" altLang="en-US" sz="3200" dirty="0"/>
          </a:p>
        </p:txBody>
      </p:sp>
      <p:sp>
        <p:nvSpPr>
          <p:cNvPr id="30" name="Text Box 26"/>
          <p:cNvSpPr txBox="1">
            <a:spLocks noChangeArrowheads="1"/>
          </p:cNvSpPr>
          <p:nvPr/>
        </p:nvSpPr>
        <p:spPr bwMode="auto">
          <a:xfrm>
            <a:off x="6934138" y="1581176"/>
            <a:ext cx="376237" cy="5064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700" b="1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endParaRPr lang="en-US" altLang="zh-CN" sz="27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1" name="Text Box 28"/>
          <p:cNvSpPr txBox="1">
            <a:spLocks noChangeArrowheads="1"/>
          </p:cNvSpPr>
          <p:nvPr/>
        </p:nvSpPr>
        <p:spPr bwMode="auto">
          <a:xfrm>
            <a:off x="7010336" y="2190760"/>
            <a:ext cx="457200" cy="5064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700" b="1" dirty="0">
                <a:solidFill>
                  <a:srgbClr val="FF0000"/>
                </a:solidFill>
                <a:latin typeface="Comic Sans MS" panose="030F0702030302020204" pitchFamily="66" charset="0"/>
              </a:rPr>
              <a:t>d</a:t>
            </a:r>
            <a:endParaRPr lang="en-US" altLang="zh-CN" sz="27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2" name="Text Box 29"/>
          <p:cNvSpPr txBox="1">
            <a:spLocks noChangeArrowheads="1"/>
          </p:cNvSpPr>
          <p:nvPr/>
        </p:nvSpPr>
        <p:spPr bwMode="auto">
          <a:xfrm>
            <a:off x="7619920" y="2832894"/>
            <a:ext cx="380990" cy="5064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2700" b="1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endParaRPr lang="en-US" altLang="zh-CN" sz="27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3" name="Text Box 30"/>
          <p:cNvSpPr txBox="1">
            <a:spLocks noChangeArrowheads="1"/>
          </p:cNvSpPr>
          <p:nvPr/>
        </p:nvSpPr>
        <p:spPr bwMode="auto">
          <a:xfrm>
            <a:off x="6857940" y="3484948"/>
            <a:ext cx="388937" cy="508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700" b="1" dirty="0">
                <a:solidFill>
                  <a:srgbClr val="FF0000"/>
                </a:solidFill>
                <a:latin typeface="Comic Sans MS" panose="030F0702030302020204" pitchFamily="66" charset="0"/>
              </a:rPr>
              <a:t>b</a:t>
            </a:r>
            <a:endParaRPr lang="en-US" altLang="zh-CN" sz="27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4" name="Text Box 31"/>
          <p:cNvSpPr txBox="1">
            <a:spLocks noChangeArrowheads="1"/>
          </p:cNvSpPr>
          <p:nvPr/>
        </p:nvSpPr>
        <p:spPr bwMode="auto">
          <a:xfrm>
            <a:off x="5943564" y="4121096"/>
            <a:ext cx="363537" cy="508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700" b="1" dirty="0">
                <a:solidFill>
                  <a:srgbClr val="FF0000"/>
                </a:solidFill>
                <a:latin typeface="Comic Sans MS" panose="030F0702030302020204" pitchFamily="66" charset="0"/>
              </a:rPr>
              <a:t>c</a:t>
            </a:r>
            <a:endParaRPr lang="en-US" altLang="zh-CN" sz="27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276330" y="1401769"/>
            <a:ext cx="7029374" cy="3198388"/>
          </a:xfrm>
          <a:prstGeom prst="rect">
            <a:avLst/>
          </a:prstGeom>
          <a:grpFill/>
          <a:ln w="57150">
            <a:solidFill>
              <a:schemeClr val="accent3">
                <a:lumMod val="60000"/>
                <a:lumOff val="40000"/>
              </a:schemeClr>
            </a:solidFill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3716338" y="2097088"/>
            <a:ext cx="5862637" cy="508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700" b="1">
                <a:solidFill>
                  <a:srgbClr val="FF0000"/>
                </a:solidFill>
                <a:latin typeface="Comic Sans MS" panose="030F0702030302020204" pitchFamily="66" charset="0"/>
              </a:rPr>
              <a:t>I </a:t>
            </a:r>
            <a:r>
              <a:rPr lang="en-US" altLang="zh-CN" sz="2700" b="1" u="sng">
                <a:solidFill>
                  <a:srgbClr val="FF0000"/>
                </a:solidFill>
                <a:latin typeface="Comic Sans MS" panose="030F0702030302020204" pitchFamily="66" charset="0"/>
              </a:rPr>
              <a:t>ride my/ a bike</a:t>
            </a:r>
            <a:r>
              <a:rPr lang="en-US" altLang="zh-CN" sz="2700" b="1">
                <a:solidFill>
                  <a:srgbClr val="FF0000"/>
                </a:solidFill>
                <a:latin typeface="Comic Sans MS" panose="030F0702030302020204" pitchFamily="66" charset="0"/>
              </a:rPr>
              <a:t> to school.</a:t>
            </a:r>
            <a:endParaRPr lang="en-US" altLang="zh-CN" sz="2700" b="1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3719513" y="1506538"/>
            <a:ext cx="4662487" cy="508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700" b="1">
                <a:latin typeface="Comic Sans MS" panose="030F0702030302020204" pitchFamily="66" charset="0"/>
              </a:rPr>
              <a:t>How do you get to school?</a:t>
            </a:r>
            <a:endParaRPr lang="en-US" altLang="zh-CN" sz="2700" b="1">
              <a:latin typeface="Comic Sans MS" panose="030F0702030302020204" pitchFamily="66" charset="0"/>
            </a:endParaRPr>
          </a:p>
        </p:txBody>
      </p:sp>
      <p:pic>
        <p:nvPicPr>
          <p:cNvPr id="8" name="Picture 14" descr="http://www.shaoerw.com/img/slimg/dw/images/333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895475" y="1244600"/>
            <a:ext cx="1568450" cy="153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3602038" y="3986213"/>
            <a:ext cx="3959225" cy="508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700" b="1">
                <a:solidFill>
                  <a:srgbClr val="FF0000"/>
                </a:solidFill>
                <a:latin typeface="Comic Sans MS" panose="030F0702030302020204" pitchFamily="66" charset="0"/>
              </a:rPr>
              <a:t>He </a:t>
            </a:r>
            <a:r>
              <a:rPr lang="en-US" altLang="zh-CN" sz="2700" b="1" u="sng">
                <a:solidFill>
                  <a:srgbClr val="FF0000"/>
                </a:solidFill>
                <a:latin typeface="Comic Sans MS" panose="030F0702030302020204" pitchFamily="66" charset="0"/>
              </a:rPr>
              <a:t>walks</a:t>
            </a:r>
            <a:r>
              <a:rPr lang="en-US" altLang="zh-CN" sz="2700" b="1">
                <a:solidFill>
                  <a:srgbClr val="FF0000"/>
                </a:solidFill>
                <a:latin typeface="Comic Sans MS" panose="030F0702030302020204" pitchFamily="66" charset="0"/>
              </a:rPr>
              <a:t> to school.</a:t>
            </a:r>
            <a:endParaRPr lang="en-US" altLang="zh-CN" sz="2700" b="1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Rectangle 6"/>
          <p:cNvSpPr txBox="1">
            <a:spLocks noChangeArrowheads="1"/>
          </p:cNvSpPr>
          <p:nvPr/>
        </p:nvSpPr>
        <p:spPr bwMode="auto">
          <a:xfrm>
            <a:off x="3600450" y="3398838"/>
            <a:ext cx="4981575" cy="587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altLang="zh-CN" sz="2700" b="1">
                <a:latin typeface="Comic Sans MS" panose="030F0702030302020204" pitchFamily="66" charset="0"/>
              </a:rPr>
              <a:t>How does he get to school?</a:t>
            </a:r>
            <a:endParaRPr lang="en-US" altLang="zh-CN" sz="2700" b="1">
              <a:latin typeface="Comic Sans MS" panose="030F0702030302020204" pitchFamily="66" charset="0"/>
            </a:endParaRPr>
          </a:p>
        </p:txBody>
      </p:sp>
      <p:pic>
        <p:nvPicPr>
          <p:cNvPr id="9218" name="Picture 2" descr="http://sc.admin5.com/uploads/160901/764-160Z1135040336.jpg"/>
          <p:cNvPicPr>
            <a:picLocks noChangeAspect="1" noChangeArrowheads="1"/>
          </p:cNvPicPr>
          <p:nvPr/>
        </p:nvPicPr>
        <p:blipFill>
          <a:blip r:embed="rId2"/>
          <a:srcRect l="30927" t="10976" r="34264" b="9380"/>
          <a:stretch>
            <a:fillRect/>
          </a:stretch>
        </p:blipFill>
        <p:spPr bwMode="auto">
          <a:xfrm>
            <a:off x="1981200" y="3135313"/>
            <a:ext cx="896938" cy="170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  <p:bldP spid="11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49" name="Picture 13" descr="1"/>
          <p:cNvPicPr>
            <a:picLocks noChangeAspect="1" noChangeArrowheads="1"/>
          </p:cNvPicPr>
          <p:nvPr/>
        </p:nvPicPr>
        <p:blipFill>
          <a:blip r:embed="rId1"/>
          <a:srcRect t="9210"/>
          <a:stretch>
            <a:fillRect/>
          </a:stretch>
        </p:blipFill>
        <p:spPr bwMode="auto">
          <a:xfrm>
            <a:off x="2828925" y="1579563"/>
            <a:ext cx="4972050" cy="304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4762478" y="3790918"/>
            <a:ext cx="647700" cy="4587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88901" tIns="44451" rIns="88901" bIns="44451">
            <a:spAutoFit/>
          </a:bodyPr>
          <a:lstStyle/>
          <a:p>
            <a:pPr algn="ctr" defTabSz="913130">
              <a:spcBef>
                <a:spcPct val="50000"/>
              </a:spcBef>
            </a:pPr>
            <a:r>
              <a:rPr lang="zh-CN" altLang="zh-CN" sz="2400" b="1" noProof="1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  <a:r>
              <a:rPr lang="zh-CN" altLang="zh-CN" sz="200" b="1" noProof="1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endParaRPr lang="zh-CN" altLang="zh-CN" sz="200" b="1" noProof="1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3908433" y="3321050"/>
            <a:ext cx="358775" cy="4587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88901" tIns="44451" rIns="88901" bIns="44451">
            <a:spAutoFit/>
          </a:bodyPr>
          <a:lstStyle/>
          <a:p>
            <a:pPr defTabSz="913130">
              <a:spcBef>
                <a:spcPct val="50000"/>
              </a:spcBef>
            </a:pPr>
            <a:r>
              <a:rPr lang="zh-CN" altLang="zh-CN" sz="2400" b="1" noProof="1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  <a:endParaRPr lang="zh-CN" altLang="zh-CN" sz="2400" b="1" noProof="1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3363913" y="2952750"/>
            <a:ext cx="358775" cy="4587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88901" tIns="44451" rIns="88901" bIns="44451">
            <a:spAutoFit/>
          </a:bodyPr>
          <a:lstStyle/>
          <a:p>
            <a:pPr defTabSz="913130">
              <a:spcBef>
                <a:spcPct val="50000"/>
              </a:spcBef>
            </a:pPr>
            <a:r>
              <a:rPr lang="zh-CN" altLang="zh-CN" sz="2400" b="1" noProof="1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  <a:endParaRPr lang="zh-CN" altLang="zh-CN" sz="2400" b="1" noProof="1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6800782" y="2995613"/>
            <a:ext cx="36195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88901" tIns="44451" rIns="88901" bIns="44451">
            <a:spAutoFit/>
          </a:bodyPr>
          <a:lstStyle/>
          <a:p>
            <a:pPr defTabSz="913130">
              <a:spcBef>
                <a:spcPct val="50000"/>
              </a:spcBef>
            </a:pPr>
            <a:r>
              <a:rPr lang="zh-CN" altLang="zh-CN" sz="2400" b="1" noProof="1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  <a:endParaRPr lang="zh-CN" altLang="zh-CN" sz="2400" b="1" noProof="1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5367" name="Text Box 8"/>
          <p:cNvSpPr txBox="1"/>
          <p:nvPr/>
        </p:nvSpPr>
        <p:spPr>
          <a:xfrm>
            <a:off x="1066599" y="1617663"/>
            <a:ext cx="1676400" cy="3011487"/>
          </a:xfrm>
          <a:prstGeom prst="rect">
            <a:avLst/>
          </a:prstGeom>
          <a:solidFill>
            <a:srgbClr val="FFCC99">
              <a:alpha val="59999"/>
            </a:srgbClr>
          </a:solidFill>
          <a:ln w="9525">
            <a:noFill/>
          </a:ln>
        </p:spPr>
        <p:txBody>
          <a:bodyPr wrap="none" lIns="88901" tIns="44451" rIns="88901" bIns="44451"/>
          <a:lstStyle/>
          <a:p>
            <a:pPr marL="444500" indent="-444500" defTabSz="913130">
              <a:lnSpc>
                <a:spcPct val="120000"/>
              </a:lnSpc>
              <a:defRPr/>
            </a:pPr>
            <a:r>
              <a:rPr lang="en-US" altLang="zh-CN" sz="2250" b="1" noProof="1">
                <a:latin typeface="Times New Roman" panose="02020603050405020304" pitchFamily="18" charset="0"/>
                <a:ea typeface="宋体" panose="02010600030101010101" pitchFamily="2" charset="-122"/>
              </a:rPr>
              <a:t>1. Bob </a:t>
            </a:r>
            <a:endParaRPr lang="en-US" altLang="zh-CN" sz="2250" b="1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444500" indent="-444500" defTabSz="913130">
              <a:lnSpc>
                <a:spcPct val="120000"/>
              </a:lnSpc>
              <a:defRPr/>
            </a:pPr>
            <a:r>
              <a:rPr lang="en-US" altLang="zh-CN" sz="2250" b="1" noProof="1">
                <a:latin typeface="Times New Roman" panose="02020603050405020304" pitchFamily="18" charset="0"/>
                <a:ea typeface="宋体" panose="02010600030101010101" pitchFamily="2" charset="-122"/>
              </a:rPr>
              <a:t>2. Mary </a:t>
            </a:r>
            <a:endParaRPr lang="en-US" altLang="zh-CN" sz="2250" b="1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444500" indent="-444500" defTabSz="913130">
              <a:lnSpc>
                <a:spcPct val="120000"/>
              </a:lnSpc>
              <a:defRPr/>
            </a:pPr>
            <a:r>
              <a:rPr lang="en-US" altLang="zh-CN" sz="2250" b="1" noProof="1">
                <a:latin typeface="Times New Roman" panose="02020603050405020304" pitchFamily="18" charset="0"/>
                <a:ea typeface="宋体" panose="02010600030101010101" pitchFamily="2" charset="-122"/>
              </a:rPr>
              <a:t>3. John</a:t>
            </a:r>
            <a:endParaRPr lang="en-US" altLang="zh-CN" sz="2250" b="1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444500" indent="-444500" defTabSz="913130">
              <a:lnSpc>
                <a:spcPct val="120000"/>
              </a:lnSpc>
              <a:defRPr/>
            </a:pPr>
            <a:r>
              <a:rPr lang="en-US" altLang="zh-CN" sz="2250" b="1" noProof="1">
                <a:latin typeface="Times New Roman" panose="02020603050405020304" pitchFamily="18" charset="0"/>
                <a:ea typeface="宋体" panose="02010600030101010101" pitchFamily="2" charset="-122"/>
              </a:rPr>
              <a:t>4. Paul </a:t>
            </a:r>
            <a:endParaRPr lang="en-US" altLang="zh-CN" sz="2250" b="1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444500" indent="-444500" defTabSz="913130">
              <a:lnSpc>
                <a:spcPct val="120000"/>
              </a:lnSpc>
              <a:defRPr/>
            </a:pPr>
            <a:r>
              <a:rPr lang="en-US" altLang="zh-CN" sz="2250" b="1" noProof="1">
                <a:latin typeface="Times New Roman" panose="02020603050405020304" pitchFamily="18" charset="0"/>
                <a:ea typeface="宋体" panose="02010600030101010101" pitchFamily="2" charset="-122"/>
              </a:rPr>
              <a:t>5. Yang Lan</a:t>
            </a:r>
            <a:endParaRPr lang="en-US" altLang="zh-CN" sz="2250" b="1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444500" indent="-444500" defTabSz="913130">
              <a:lnSpc>
                <a:spcPct val="120000"/>
              </a:lnSpc>
              <a:defRPr/>
            </a:pPr>
            <a:r>
              <a:rPr lang="en-US" altLang="zh-CN" sz="2250" b="1" noProof="1">
                <a:latin typeface="Times New Roman" panose="02020603050405020304" pitchFamily="18" charset="0"/>
                <a:ea typeface="宋体" panose="02010600030101010101" pitchFamily="2" charset="-122"/>
              </a:rPr>
              <a:t>6. Jim</a:t>
            </a:r>
            <a:r>
              <a:rPr lang="en-US" altLang="zh-CN" sz="2400" b="1" noProof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2400" b="1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4897420" y="3332163"/>
            <a:ext cx="360362" cy="4587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88901" tIns="44451" rIns="88901" bIns="44451">
            <a:spAutoFit/>
          </a:bodyPr>
          <a:lstStyle/>
          <a:p>
            <a:pPr defTabSz="913130"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  <a:endParaRPr lang="en-US" altLang="zh-CN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4590" name="Text Box 14"/>
          <p:cNvSpPr txBox="1">
            <a:spLocks noChangeArrowheads="1"/>
          </p:cNvSpPr>
          <p:nvPr/>
        </p:nvSpPr>
        <p:spPr bwMode="auto">
          <a:xfrm>
            <a:off x="2752725" y="3257550"/>
            <a:ext cx="371475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  <a:endParaRPr lang="en-US" altLang="zh-CN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55657" name="TextBox 12"/>
          <p:cNvSpPr txBox="1">
            <a:spLocks noChangeArrowheads="1"/>
          </p:cNvSpPr>
          <p:nvPr/>
        </p:nvSpPr>
        <p:spPr bwMode="auto">
          <a:xfrm>
            <a:off x="1390650" y="594518"/>
            <a:ext cx="6107113" cy="830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solidFill>
                  <a:srgbClr val="0000FF"/>
                </a:solidFill>
              </a:rPr>
              <a:t>Listen and write the numbers next to the correct students in the picture above.</a:t>
            </a:r>
            <a:endParaRPr lang="zh-CN" altLang="en-US" sz="2400" b="1" dirty="0">
              <a:solidFill>
                <a:srgbClr val="0000FF"/>
              </a:solidFill>
            </a:endParaRPr>
          </a:p>
        </p:txBody>
      </p:sp>
      <p:sp>
        <p:nvSpPr>
          <p:cNvPr id="13" name="单圆角矩形 12"/>
          <p:cNvSpPr/>
          <p:nvPr/>
        </p:nvSpPr>
        <p:spPr>
          <a:xfrm>
            <a:off x="838200" y="769937"/>
            <a:ext cx="552450" cy="479425"/>
          </a:xfrm>
          <a:prstGeom prst="round1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5000"/>
              </a:lnSpc>
              <a:defRPr/>
            </a:pPr>
            <a:r>
              <a:rPr lang="en-US" altLang="zh-CN" sz="2400" dirty="0" smtClean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1b</a:t>
            </a:r>
            <a:r>
              <a:rPr lang="en-US" altLang="zh-CN" sz="2400" dirty="0" smtClean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endParaRPr lang="zh-CN" altLang="en-US" sz="2400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55661" name="A1b.mp3">
            <a:hlinkClick r:id="" action="ppaction://media"/>
          </p:cNvPr>
          <p:cNvPicPr>
            <a:picLocks noRot="1"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7497763" y="868362"/>
            <a:ext cx="381000" cy="381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556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1" fill="hold"/>
                                        <p:tgtEl>
                                          <p:spTgt spid="15566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5661"/>
                  </p:tgtEl>
                </p:cond>
              </p:nextCondLst>
            </p:seq>
            <p:audio>
              <p:cMediaNode>
                <p:cTn id="38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5661"/>
                </p:tgtEl>
              </p:cMediaNode>
            </p:audio>
          </p:childTnLst>
        </p:cTn>
      </p:par>
    </p:tnLst>
    <p:bldLst>
      <p:bldP spid="24580" grpId="0"/>
      <p:bldP spid="24582" grpId="0"/>
      <p:bldP spid="24583" grpId="0"/>
      <p:bldP spid="2459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2571750" y="1362075"/>
            <a:ext cx="3028950" cy="30384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88901" tIns="44451" rIns="88901" bIns="44451" anchor="ctr"/>
          <a:lstStyle/>
          <a:p>
            <a:pPr defTabSz="1186180">
              <a:lnSpc>
                <a:spcPct val="150000"/>
              </a:lnSpc>
            </a:pPr>
            <a:r>
              <a:rPr lang="en-US" altLang="zh-CN" sz="2700" b="1">
                <a:solidFill>
                  <a:srgbClr val="FF0000"/>
                </a:solidFill>
                <a:latin typeface="Times New Roman" panose="02020603050405020304" pitchFamily="18" charset="0"/>
              </a:rPr>
              <a:t>Bob </a:t>
            </a:r>
            <a:r>
              <a:rPr lang="en-US" altLang="zh-CN" sz="2700" b="1">
                <a:solidFill>
                  <a:srgbClr val="000000"/>
                </a:solidFill>
                <a:latin typeface="Times New Roman" panose="02020603050405020304" pitchFamily="18" charset="0"/>
              </a:rPr>
              <a:t>takes the train.</a:t>
            </a:r>
            <a:endParaRPr lang="en-US" altLang="zh-CN" sz="27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1186180">
              <a:lnSpc>
                <a:spcPct val="150000"/>
              </a:lnSpc>
            </a:pPr>
            <a:r>
              <a:rPr lang="en-US" altLang="zh-CN" sz="2700" b="1">
                <a:solidFill>
                  <a:srgbClr val="0000FF"/>
                </a:solidFill>
                <a:latin typeface="Times New Roman" panose="02020603050405020304" pitchFamily="18" charset="0"/>
              </a:rPr>
              <a:t>Mary</a:t>
            </a:r>
            <a:r>
              <a:rPr lang="en-US" altLang="zh-CN" sz="2700" b="1">
                <a:solidFill>
                  <a:srgbClr val="000000"/>
                </a:solidFill>
                <a:latin typeface="Times New Roman" panose="02020603050405020304" pitchFamily="18" charset="0"/>
              </a:rPr>
              <a:t> takes the subway.</a:t>
            </a:r>
            <a:endParaRPr lang="en-US" altLang="zh-CN" sz="27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1186180">
              <a:lnSpc>
                <a:spcPct val="150000"/>
              </a:lnSpc>
            </a:pPr>
            <a:r>
              <a:rPr lang="en-US" altLang="zh-CN" sz="2700" b="1">
                <a:solidFill>
                  <a:srgbClr val="00B050"/>
                </a:solidFill>
                <a:latin typeface="Times New Roman" panose="02020603050405020304" pitchFamily="18" charset="0"/>
              </a:rPr>
              <a:t>Paul </a:t>
            </a:r>
            <a:r>
              <a:rPr lang="en-US" altLang="zh-CN" sz="2700" b="1">
                <a:solidFill>
                  <a:srgbClr val="000000"/>
                </a:solidFill>
                <a:latin typeface="Times New Roman" panose="02020603050405020304" pitchFamily="18" charset="0"/>
              </a:rPr>
              <a:t>walks. </a:t>
            </a:r>
            <a:endParaRPr lang="en-US" altLang="zh-CN" sz="27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1186180">
              <a:lnSpc>
                <a:spcPct val="150000"/>
              </a:lnSpc>
            </a:pPr>
            <a:r>
              <a:rPr lang="en-US" altLang="zh-CN" sz="2700" b="1">
                <a:solidFill>
                  <a:srgbClr val="0070C0"/>
                </a:solidFill>
                <a:latin typeface="Times New Roman" panose="02020603050405020304" pitchFamily="18" charset="0"/>
              </a:rPr>
              <a:t>Yang Lan </a:t>
            </a:r>
            <a:r>
              <a:rPr lang="en-US" altLang="zh-CN" sz="2700" b="1">
                <a:solidFill>
                  <a:srgbClr val="000000"/>
                </a:solidFill>
                <a:latin typeface="Times New Roman" panose="02020603050405020304" pitchFamily="18" charset="0"/>
              </a:rPr>
              <a:t>walks.</a:t>
            </a:r>
            <a:endParaRPr lang="en-US" altLang="zh-CN" sz="27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1186180">
              <a:lnSpc>
                <a:spcPct val="150000"/>
              </a:lnSpc>
            </a:pPr>
            <a:r>
              <a:rPr lang="en-US" altLang="zh-CN" sz="2700" b="1">
                <a:solidFill>
                  <a:srgbClr val="0000FF"/>
                </a:solidFill>
                <a:latin typeface="Times New Roman" panose="02020603050405020304" pitchFamily="18" charset="0"/>
              </a:rPr>
              <a:t>John</a:t>
            </a:r>
            <a:r>
              <a:rPr lang="en-US" altLang="zh-CN" sz="2700" b="1">
                <a:solidFill>
                  <a:srgbClr val="000000"/>
                </a:solidFill>
                <a:latin typeface="Times New Roman" panose="02020603050405020304" pitchFamily="18" charset="0"/>
              </a:rPr>
              <a:t> takes the bus.</a:t>
            </a:r>
            <a:endParaRPr lang="en-US" altLang="zh-CN" sz="27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1186180">
              <a:lnSpc>
                <a:spcPct val="150000"/>
              </a:lnSpc>
            </a:pPr>
            <a:r>
              <a:rPr lang="en-US" altLang="zh-CN" sz="2700" b="1">
                <a:solidFill>
                  <a:srgbClr val="660066"/>
                </a:solidFill>
                <a:latin typeface="Times New Roman" panose="02020603050405020304" pitchFamily="18" charset="0"/>
              </a:rPr>
              <a:t>Jim </a:t>
            </a:r>
            <a:r>
              <a:rPr lang="en-US" altLang="zh-CN" sz="2700" b="1">
                <a:solidFill>
                  <a:srgbClr val="000000"/>
                </a:solidFill>
                <a:latin typeface="Times New Roman" panose="02020603050405020304" pitchFamily="18" charset="0"/>
              </a:rPr>
              <a:t>rides his bike.</a:t>
            </a:r>
            <a:endParaRPr lang="en-US" altLang="zh-CN" sz="27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6674" name="矩形 5"/>
          <p:cNvSpPr>
            <a:spLocks noChangeArrowheads="1"/>
          </p:cNvSpPr>
          <p:nvPr/>
        </p:nvSpPr>
        <p:spPr bwMode="auto">
          <a:xfrm>
            <a:off x="1714500" y="628650"/>
            <a:ext cx="4621213" cy="5064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defTabSz="913130">
              <a:spcBef>
                <a:spcPct val="50000"/>
              </a:spcBef>
            </a:pPr>
            <a:r>
              <a:rPr lang="en-US" altLang="zh-CN" sz="2700" b="1">
                <a:solidFill>
                  <a:srgbClr val="0000CC"/>
                </a:solidFill>
              </a:rPr>
              <a:t>Check your answers again!</a:t>
            </a:r>
            <a:endParaRPr lang="en-US" altLang="zh-CN" sz="2700" b="1">
              <a:solidFill>
                <a:srgbClr val="0000C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3" name="Rectangle 3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914400" y="776288"/>
            <a:ext cx="8229600" cy="857250"/>
          </a:xfrm>
          <a:prstGeom prst="rect">
            <a:avLst/>
          </a:prstGeom>
        </p:spPr>
        <p:txBody>
          <a:bodyPr lIns="68591" tIns="34295" rIns="68591" bIns="34295" anchor="ctr"/>
          <a:lstStyle/>
          <a:p>
            <a:pPr algn="l" defTabSz="684530" eaLnBrk="1" hangingPunct="1">
              <a:defRPr/>
            </a:pPr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Look at the pictures in 1a. How do the students get </a:t>
            </a:r>
            <a:br>
              <a:rPr lang="en-US" altLang="zh-CN" sz="2400" b="1" dirty="0" smtClean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br>
            <a:r>
              <a:rPr lang="en-US" altLang="zh-CN" sz="2400" b="1" dirty="0" smtClean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to </a:t>
            </a:r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school? Make conversations with your partner. </a:t>
            </a:r>
            <a:endParaRPr lang="en-US" altLang="zh-CN" sz="24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57699" name="Picture 2"/>
          <p:cNvPicPr>
            <a:picLocks noChangeAspect="1" noChangeArrowheads="1"/>
          </p:cNvPicPr>
          <p:nvPr/>
        </p:nvPicPr>
        <p:blipFill>
          <a:blip r:embed="rId1"/>
          <a:srcRect l="9647" r="56087"/>
          <a:stretch>
            <a:fillRect/>
          </a:stretch>
        </p:blipFill>
        <p:spPr bwMode="auto">
          <a:xfrm>
            <a:off x="3436938" y="2914650"/>
            <a:ext cx="923925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7700" name="Picture 4" descr="http://www.qhfx.edu.cn/app/upload/month_1409/201409141041049968.jpg"/>
          <p:cNvPicPr>
            <a:picLocks noChangeAspect="1" noChangeArrowheads="1"/>
          </p:cNvPicPr>
          <p:nvPr/>
        </p:nvPicPr>
        <p:blipFill>
          <a:blip r:embed="rId2"/>
          <a:srcRect l="56403" r="7722"/>
          <a:stretch>
            <a:fillRect/>
          </a:stretch>
        </p:blipFill>
        <p:spPr bwMode="auto">
          <a:xfrm>
            <a:off x="4724400" y="2919413"/>
            <a:ext cx="942975" cy="174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单圆角矩形 7"/>
          <p:cNvSpPr/>
          <p:nvPr/>
        </p:nvSpPr>
        <p:spPr>
          <a:xfrm>
            <a:off x="381000" y="971592"/>
            <a:ext cx="552450" cy="479425"/>
          </a:xfrm>
          <a:prstGeom prst="round1Rect">
            <a:avLst/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5000"/>
              </a:lnSpc>
              <a:defRPr/>
            </a:pPr>
            <a:r>
              <a:rPr lang="en-US" altLang="zh-CN" sz="2400" dirty="0" smtClean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1c</a:t>
            </a:r>
            <a:r>
              <a:rPr lang="en-US" altLang="zh-CN" sz="2400" dirty="0" smtClean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  <a:endParaRPr lang="zh-CN" altLang="en-US" sz="2400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05" name="AutoShape 5"/>
          <p:cNvSpPr>
            <a:spLocks noChangeArrowheads="1"/>
          </p:cNvSpPr>
          <p:nvPr/>
        </p:nvSpPr>
        <p:spPr bwMode="auto">
          <a:xfrm>
            <a:off x="5562600" y="1809769"/>
            <a:ext cx="2089150" cy="1117773"/>
          </a:xfrm>
          <a:prstGeom prst="wedgeEllipseCallout">
            <a:avLst>
              <a:gd name="adj1" fmla="val -45981"/>
              <a:gd name="adj2" fmla="val 55685"/>
            </a:avLst>
          </a:prstGeom>
          <a:noFill/>
          <a:ln w="28575">
            <a:solidFill>
              <a:srgbClr val="3366FF"/>
            </a:solidFill>
            <a:miter lim="800000"/>
          </a:ln>
        </p:spPr>
        <p:txBody>
          <a:bodyPr wrap="none" lIns="88901" tIns="44451" rIns="88901" bIns="44451"/>
          <a:lstStyle/>
          <a:p>
            <a:pPr algn="ctr" defTabSz="913130"/>
            <a:r>
              <a:rPr lang="en-US" altLang="zh-CN" sz="2400" b="1">
                <a:latin typeface="Times New Roman" panose="02020603050405020304" pitchFamily="18" charset="0"/>
              </a:rPr>
              <a:t>She takes </a:t>
            </a:r>
            <a:endParaRPr lang="en-US" altLang="zh-CN" sz="2400" b="1">
              <a:latin typeface="Times New Roman" panose="02020603050405020304" pitchFamily="18" charset="0"/>
            </a:endParaRPr>
          </a:p>
          <a:p>
            <a:pPr algn="ctr" defTabSz="913130"/>
            <a:r>
              <a:rPr lang="en-US" altLang="zh-CN" sz="2400" b="1">
                <a:latin typeface="Times New Roman" panose="02020603050405020304" pitchFamily="18" charset="0"/>
              </a:rPr>
              <a:t>the subway.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9" name="AutoShape 5"/>
          <p:cNvSpPr>
            <a:spLocks noChangeArrowheads="1"/>
          </p:cNvSpPr>
          <p:nvPr/>
        </p:nvSpPr>
        <p:spPr bwMode="auto">
          <a:xfrm>
            <a:off x="1143090" y="1962166"/>
            <a:ext cx="2362138" cy="1204914"/>
          </a:xfrm>
          <a:prstGeom prst="wedgeEllipseCallout">
            <a:avLst>
              <a:gd name="adj1" fmla="val 50056"/>
              <a:gd name="adj2" fmla="val 47205"/>
            </a:avLst>
          </a:prstGeom>
          <a:noFill/>
          <a:ln w="28575">
            <a:solidFill>
              <a:srgbClr val="3366FF"/>
            </a:solidFill>
            <a:miter lim="800000"/>
          </a:ln>
        </p:spPr>
        <p:txBody>
          <a:bodyPr wrap="none" lIns="88901" tIns="44451" rIns="88901" bIns="44451"/>
          <a:lstStyle/>
          <a:p>
            <a:pPr lvl="0" algn="ctr" defTabSz="913130">
              <a:defRPr/>
            </a:pPr>
            <a:r>
              <a:rPr lang="en-US" altLang="zh-CN" sz="2400" b="1" noProof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How does Mary</a:t>
            </a:r>
            <a:endParaRPr lang="en-US" altLang="zh-CN" sz="2400" b="1" noProof="1">
              <a:solidFill>
                <a:prstClr val="black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algn="ctr" defTabSz="913130">
              <a:defRPr/>
            </a:pPr>
            <a:r>
              <a:rPr lang="en-US" altLang="zh-CN" sz="2400" b="1" noProof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get to school?</a:t>
            </a:r>
            <a:endParaRPr lang="en-US" altLang="zh-CN" sz="2400" b="1" noProof="1">
              <a:solidFill>
                <a:prstClr val="black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ctr" defTabSz="913130"/>
            <a:endParaRPr lang="en-US" altLang="zh-CN" sz="24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 bldLvl="0" animBg="1"/>
      <p:bldP spid="9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39" r="1277"/>
          <a:stretch>
            <a:fillRect/>
          </a:stretch>
        </p:blipFill>
        <p:spPr bwMode="auto">
          <a:xfrm>
            <a:off x="2742490" y="2053197"/>
            <a:ext cx="3686145" cy="150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6327775" y="1622425"/>
            <a:ext cx="2335213" cy="5064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700" b="1">
                <a:solidFill>
                  <a:srgbClr val="FF0000"/>
                </a:solidFill>
                <a:latin typeface="Comic Sans MS" panose="030F0702030302020204" pitchFamily="66" charset="0"/>
              </a:rPr>
              <a:t>take the bus</a:t>
            </a:r>
            <a:endParaRPr lang="en-US" altLang="zh-CN" sz="2700" b="1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83973" name="Text Box 7"/>
          <p:cNvSpPr txBox="1">
            <a:spLocks noChangeArrowheads="1"/>
          </p:cNvSpPr>
          <p:nvPr/>
        </p:nvSpPr>
        <p:spPr bwMode="auto">
          <a:xfrm>
            <a:off x="6240463" y="2203450"/>
            <a:ext cx="2674937" cy="508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700" b="1">
                <a:solidFill>
                  <a:srgbClr val="FF0000"/>
                </a:solidFill>
                <a:latin typeface="Comic Sans MS" panose="030F0702030302020204" pitchFamily="66" charset="0"/>
              </a:rPr>
              <a:t>take the train</a:t>
            </a:r>
            <a:endParaRPr lang="en-US" altLang="zh-CN" sz="2700" b="1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6" name="Picture 5" descr="自行车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3425" y="3150786"/>
            <a:ext cx="2570163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6"/>
          <p:cNvSpPr>
            <a:spLocks noChangeArrowheads="1"/>
          </p:cNvSpPr>
          <p:nvPr/>
        </p:nvSpPr>
        <p:spPr bwMode="auto">
          <a:xfrm>
            <a:off x="6316663" y="2876550"/>
            <a:ext cx="2522537" cy="508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700" b="1">
                <a:solidFill>
                  <a:srgbClr val="FF0000"/>
                </a:solidFill>
                <a:latin typeface="Comic Sans MS" panose="030F0702030302020204" pitchFamily="66" charset="0"/>
              </a:rPr>
              <a:t>ride a bike</a:t>
            </a:r>
            <a:endParaRPr lang="en-US" altLang="zh-CN" sz="2700" b="1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6629400" y="3714750"/>
            <a:ext cx="971550" cy="5064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700" b="1">
                <a:solidFill>
                  <a:srgbClr val="FF0000"/>
                </a:solidFill>
                <a:latin typeface="Comic Sans MS" panose="030F0702030302020204" pitchFamily="66" charset="0"/>
              </a:rPr>
              <a:t>walk</a:t>
            </a:r>
            <a:endParaRPr lang="en-US" altLang="zh-CN" sz="2700" b="1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83982" name="文本框 83981"/>
          <p:cNvSpPr txBox="1">
            <a:spLocks noChangeArrowheads="1"/>
          </p:cNvSpPr>
          <p:nvPr/>
        </p:nvSpPr>
        <p:spPr bwMode="auto">
          <a:xfrm>
            <a:off x="681038" y="1622425"/>
            <a:ext cx="2592387" cy="20843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tabLst>
                <a:tab pos="533400" algn="l"/>
              </a:tabLst>
            </a:pPr>
            <a:r>
              <a:rPr lang="en-US" altLang="zh-CN" sz="2700" b="1">
                <a:latin typeface="Times New Roman" panose="02020603050405020304" pitchFamily="18" charset="0"/>
              </a:rPr>
              <a:t>A: How do you   	get to school?</a:t>
            </a:r>
            <a:endParaRPr lang="en-US" altLang="zh-CN" sz="2700" b="1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tabLst>
                <a:tab pos="533400" algn="l"/>
              </a:tabLst>
            </a:pPr>
            <a:r>
              <a:rPr lang="en-US" altLang="zh-CN" sz="2700" b="1">
                <a:latin typeface="Times New Roman" panose="02020603050405020304" pitchFamily="18" charset="0"/>
              </a:rPr>
              <a:t>B: I take the 	subway.</a:t>
            </a:r>
            <a:endParaRPr lang="en-US" altLang="zh-CN" sz="2700" b="1">
              <a:latin typeface="Times New Roman" panose="02020603050405020304" pitchFamily="18" charset="0"/>
            </a:endParaRPr>
          </a:p>
        </p:txBody>
      </p:sp>
      <p:pic>
        <p:nvPicPr>
          <p:cNvPr id="18" name="Picture 2" descr="http://pic24.nipic.com/20121015/3191022_142927105000_2.jpg"/>
          <p:cNvPicPr>
            <a:picLocks noChangeAspect="1" noChangeArrowheads="1"/>
          </p:cNvPicPr>
          <p:nvPr/>
        </p:nvPicPr>
        <p:blipFill>
          <a:blip r:embed="rId3"/>
          <a:srcRect b="6932"/>
          <a:stretch>
            <a:fillRect/>
          </a:stretch>
        </p:blipFill>
        <p:spPr bwMode="auto">
          <a:xfrm>
            <a:off x="3553459" y="2337418"/>
            <a:ext cx="2741613" cy="133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http://img1.juimg.com/150815/330468-150Q51K6495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73480" y="1724615"/>
            <a:ext cx="2824163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6"/>
          <p:cNvSpPr>
            <a:spLocks noChangeArrowheads="1"/>
          </p:cNvSpPr>
          <p:nvPr/>
        </p:nvSpPr>
        <p:spPr bwMode="auto">
          <a:xfrm>
            <a:off x="6164263" y="1008063"/>
            <a:ext cx="2954337" cy="5064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700" b="1">
                <a:solidFill>
                  <a:srgbClr val="FF0000"/>
                </a:solidFill>
                <a:latin typeface="Comic Sans MS" panose="030F0702030302020204" pitchFamily="66" charset="0"/>
              </a:rPr>
              <a:t>take the subway</a:t>
            </a:r>
            <a:endParaRPr lang="en-US" altLang="zh-CN" sz="2700" b="1">
              <a:solidFill>
                <a:srgbClr val="FF0000"/>
              </a:solidFill>
              <a:latin typeface="Comic Sans MS" panose="030F0702030302020204" pitchFamily="66" charset="0"/>
              <a:ea typeface="方正舒体" panose="02010601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22" name="Picture 2" descr="http://sc.admin5.com/uploads/160901/764-160Z1135040336.jpg"/>
          <p:cNvPicPr>
            <a:picLocks noChangeAspect="1" noChangeArrowheads="1"/>
          </p:cNvPicPr>
          <p:nvPr/>
        </p:nvPicPr>
        <p:blipFill>
          <a:blip r:embed="rId5"/>
          <a:srcRect l="30927" t="10976" r="34264" b="9380"/>
          <a:stretch>
            <a:fillRect/>
          </a:stretch>
        </p:blipFill>
        <p:spPr bwMode="auto">
          <a:xfrm>
            <a:off x="3886218" y="1395412"/>
            <a:ext cx="1752600" cy="332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39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39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7"/>
                                            </p:cond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8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7"/>
                                            </p:cond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/>
      <p:bldP spid="83973" grpId="0"/>
      <p:bldP spid="17" grpId="0"/>
      <p:bldP spid="19" grpId="0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278" y="2786958"/>
            <a:ext cx="4149694" cy="151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5105386" y="1494682"/>
            <a:ext cx="2705100" cy="5064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7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takes the subway</a:t>
            </a:r>
            <a:endParaRPr lang="en-US" altLang="zh-CN" sz="2700" b="1" dirty="0">
              <a:solidFill>
                <a:srgbClr val="FF0000"/>
              </a:solidFill>
              <a:latin typeface="Times New Roman" panose="02020603050405020304" pitchFamily="18" charset="0"/>
              <a:ea typeface="方正舒体" panose="02010601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159748" name="Picture 2"/>
          <p:cNvPicPr>
            <a:picLocks noChangeAspect="1" noChangeArrowheads="1"/>
          </p:cNvPicPr>
          <p:nvPr/>
        </p:nvPicPr>
        <p:blipFill>
          <a:blip r:embed="rId2"/>
          <a:srcRect l="9647" r="56087"/>
          <a:stretch>
            <a:fillRect/>
          </a:stretch>
        </p:blipFill>
        <p:spPr bwMode="auto">
          <a:xfrm>
            <a:off x="2079981" y="2328184"/>
            <a:ext cx="1142970" cy="2215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9749" name="Picture 4" descr="http://www.qhfx.edu.cn/app/upload/month_1409/201409141041049968.jpg"/>
          <p:cNvPicPr>
            <a:picLocks noChangeAspect="1" noChangeArrowheads="1"/>
          </p:cNvPicPr>
          <p:nvPr/>
        </p:nvPicPr>
        <p:blipFill>
          <a:blip r:embed="rId3"/>
          <a:srcRect l="56403" r="7722"/>
          <a:stretch>
            <a:fillRect/>
          </a:stretch>
        </p:blipFill>
        <p:spPr bwMode="auto">
          <a:xfrm>
            <a:off x="3581426" y="2451555"/>
            <a:ext cx="1062989" cy="1968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椭圆形标注 8"/>
          <p:cNvSpPr/>
          <p:nvPr/>
        </p:nvSpPr>
        <p:spPr>
          <a:xfrm>
            <a:off x="228714" y="1200186"/>
            <a:ext cx="3209825" cy="943011"/>
          </a:xfrm>
          <a:prstGeom prst="wedgeEllipseCallout">
            <a:avLst>
              <a:gd name="adj1" fmla="val 27874"/>
              <a:gd name="adj2" fmla="val 72380"/>
            </a:avLst>
          </a:prstGeom>
          <a:grpFill/>
          <a:ln>
            <a:solidFill>
              <a:srgbClr val="FF0000"/>
            </a:solidFill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How does Mary get to school</a:t>
            </a:r>
            <a:r>
              <a:rPr lang="en-US" altLang="zh-CN" sz="24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?</a:t>
            </a:r>
            <a:endParaRPr lang="zh-CN" altLang="en-US" sz="2400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" name="椭圆形标注 9"/>
          <p:cNvSpPr/>
          <p:nvPr/>
        </p:nvSpPr>
        <p:spPr>
          <a:xfrm>
            <a:off x="3733822" y="1352582"/>
            <a:ext cx="4724276" cy="790615"/>
          </a:xfrm>
          <a:prstGeom prst="wedgeEllipseCallout">
            <a:avLst>
              <a:gd name="adj1" fmla="val -30110"/>
              <a:gd name="adj2" fmla="val 97083"/>
            </a:avLst>
          </a:prstGeom>
          <a:grpFill/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She </a:t>
            </a:r>
            <a:r>
              <a:rPr lang="en-US" altLang="zh-CN" sz="24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_________________.</a:t>
            </a:r>
            <a:endParaRPr lang="zh-CN" altLang="en-US" sz="2400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http://pic24.nipic.com/20121015/3191022_142927105000_2.jpg"/>
          <p:cNvPicPr>
            <a:picLocks noChangeAspect="1" noChangeArrowheads="1"/>
          </p:cNvPicPr>
          <p:nvPr/>
        </p:nvPicPr>
        <p:blipFill>
          <a:blip r:embed="rId1"/>
          <a:srcRect b="6932"/>
          <a:stretch>
            <a:fillRect/>
          </a:stretch>
        </p:blipFill>
        <p:spPr bwMode="auto">
          <a:xfrm>
            <a:off x="6858246" y="2836981"/>
            <a:ext cx="2032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http://img1.juimg.com/150815/330468-150Q51K6495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61190" y="1560482"/>
            <a:ext cx="1681163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69" name="Picture 4" descr="http://www.qhfx.edu.cn/app/upload/month_1409/201409141041049968.jpg"/>
          <p:cNvPicPr>
            <a:picLocks noChangeAspect="1" noChangeArrowheads="1"/>
          </p:cNvPicPr>
          <p:nvPr/>
        </p:nvPicPr>
        <p:blipFill>
          <a:blip r:embed="rId3"/>
          <a:srcRect l="56403" r="7722"/>
          <a:stretch>
            <a:fillRect/>
          </a:stretch>
        </p:blipFill>
        <p:spPr bwMode="auto">
          <a:xfrm>
            <a:off x="4246563" y="1606550"/>
            <a:ext cx="942975" cy="174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770" name="Picture 2"/>
          <p:cNvPicPr>
            <a:picLocks noChangeAspect="1" noChangeArrowheads="1"/>
          </p:cNvPicPr>
          <p:nvPr/>
        </p:nvPicPr>
        <p:blipFill>
          <a:blip r:embed="rId4"/>
          <a:srcRect l="9647" r="56087"/>
          <a:stretch>
            <a:fillRect/>
          </a:stretch>
        </p:blipFill>
        <p:spPr bwMode="auto">
          <a:xfrm>
            <a:off x="2959100" y="1600200"/>
            <a:ext cx="923925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5290630" y="919261"/>
            <a:ext cx="2319337" cy="5159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7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takes the train</a:t>
            </a:r>
            <a:endParaRPr lang="en-US" altLang="zh-CN" sz="2700" b="1" dirty="0">
              <a:solidFill>
                <a:srgbClr val="FF0000"/>
              </a:solidFill>
              <a:latin typeface="Times New Roman" panose="02020603050405020304" pitchFamily="18" charset="0"/>
              <a:ea typeface="方正舒体" panose="02010601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4952990" y="3895134"/>
            <a:ext cx="2108200" cy="5159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7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takes the bus</a:t>
            </a:r>
            <a:endParaRPr lang="en-US" altLang="zh-CN" sz="2700" b="1" dirty="0">
              <a:solidFill>
                <a:srgbClr val="FF0000"/>
              </a:solidFill>
              <a:latin typeface="Times New Roman" panose="02020603050405020304" pitchFamily="18" charset="0"/>
              <a:ea typeface="方正舒体" panose="02010601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2" name="椭圆形标注 11"/>
          <p:cNvSpPr/>
          <p:nvPr/>
        </p:nvSpPr>
        <p:spPr>
          <a:xfrm>
            <a:off x="457308" y="3472956"/>
            <a:ext cx="3209825" cy="943011"/>
          </a:xfrm>
          <a:prstGeom prst="wedgeEllipseCallout">
            <a:avLst>
              <a:gd name="adj1" fmla="val 45267"/>
              <a:gd name="adj2" fmla="val -60310"/>
            </a:avLst>
          </a:prstGeom>
          <a:grpFill/>
          <a:ln>
            <a:solidFill>
              <a:srgbClr val="FF0000"/>
            </a:solidFill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2900"/>
              </a:lnSpc>
            </a:pPr>
            <a:r>
              <a:rPr lang="en-US" altLang="zh-CN" sz="2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How does John get to school?</a:t>
            </a:r>
            <a:endParaRPr lang="zh-CN" altLang="en-US" sz="2400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" name="椭圆形标注 13"/>
          <p:cNvSpPr/>
          <p:nvPr/>
        </p:nvSpPr>
        <p:spPr>
          <a:xfrm>
            <a:off x="381110" y="796351"/>
            <a:ext cx="3209825" cy="943011"/>
          </a:xfrm>
          <a:prstGeom prst="wedgeEllipseCallout">
            <a:avLst>
              <a:gd name="adj1" fmla="val 33272"/>
              <a:gd name="adj2" fmla="val 65235"/>
            </a:avLst>
          </a:prstGeom>
          <a:grpFill/>
          <a:ln>
            <a:solidFill>
              <a:srgbClr val="FF0000"/>
            </a:solidFill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2900"/>
              </a:lnSpc>
            </a:pPr>
            <a:r>
              <a:rPr lang="en-US" altLang="zh-CN" sz="2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How does Bob get to school?</a:t>
            </a:r>
            <a:endParaRPr lang="zh-CN" altLang="en-US" sz="2400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" name="椭圆形标注 16"/>
          <p:cNvSpPr/>
          <p:nvPr/>
        </p:nvSpPr>
        <p:spPr>
          <a:xfrm>
            <a:off x="3758510" y="3768208"/>
            <a:ext cx="3962296" cy="790615"/>
          </a:xfrm>
          <a:prstGeom prst="wedgeEllipseCallout">
            <a:avLst>
              <a:gd name="adj1" fmla="val -29431"/>
              <a:gd name="adj2" fmla="val -97708"/>
            </a:avLst>
          </a:prstGeom>
          <a:grpFill/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0000"/>
              </a:lnSpc>
            </a:pPr>
            <a:r>
              <a:rPr lang="en-US" altLang="zh-CN" sz="2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He </a:t>
            </a:r>
            <a:r>
              <a:rPr lang="en-US" altLang="zh-CN" sz="24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______________.</a:t>
            </a:r>
            <a:endParaRPr lang="zh-CN" altLang="en-US" sz="2400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" name="椭圆形标注 17"/>
          <p:cNvSpPr/>
          <p:nvPr/>
        </p:nvSpPr>
        <p:spPr>
          <a:xfrm>
            <a:off x="4246936" y="769867"/>
            <a:ext cx="4211166" cy="790615"/>
          </a:xfrm>
          <a:prstGeom prst="wedgeEllipseCallout">
            <a:avLst>
              <a:gd name="adj1" fmla="val -26460"/>
              <a:gd name="adj2" fmla="val 81256"/>
            </a:avLst>
          </a:prstGeom>
          <a:grpFill/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0000"/>
              </a:lnSpc>
            </a:pPr>
            <a:r>
              <a:rPr lang="en-US" altLang="zh-CN" sz="2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He </a:t>
            </a:r>
            <a:r>
              <a:rPr lang="en-US" altLang="zh-CN" sz="24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______________.</a:t>
            </a:r>
            <a:endParaRPr lang="zh-CN" altLang="en-US" sz="2400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  <p:bldP spid="11" grpId="0"/>
      <p:bldP spid="12" grpId="0" animBg="1"/>
      <p:bldP spid="14" grpId="0" animBg="1"/>
      <p:bldP spid="17" grpId="0" animBg="1"/>
      <p:bldP spid="1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5867365" y="1570087"/>
            <a:ext cx="896938" cy="508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7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walk</a:t>
            </a:r>
            <a:endParaRPr lang="en-US" altLang="zh-CN" sz="2700" b="1" dirty="0">
              <a:solidFill>
                <a:srgbClr val="FF0000"/>
              </a:solidFill>
              <a:latin typeface="Times New Roman" panose="02020603050405020304" pitchFamily="18" charset="0"/>
              <a:ea typeface="方正舒体" panose="02010601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161796" name="Picture 2"/>
          <p:cNvPicPr>
            <a:picLocks noChangeAspect="1" noChangeArrowheads="1"/>
          </p:cNvPicPr>
          <p:nvPr/>
        </p:nvPicPr>
        <p:blipFill>
          <a:blip r:embed="rId1"/>
          <a:srcRect l="9647" r="56087"/>
          <a:stretch>
            <a:fillRect/>
          </a:stretch>
        </p:blipFill>
        <p:spPr bwMode="auto">
          <a:xfrm>
            <a:off x="3048000" y="2639285"/>
            <a:ext cx="1066812" cy="2067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1797" name="Picture 4" descr="http://www.qhfx.edu.cn/app/upload/month_1409/201409141041049968.jpg"/>
          <p:cNvPicPr>
            <a:picLocks noChangeAspect="1" noChangeArrowheads="1"/>
          </p:cNvPicPr>
          <p:nvPr/>
        </p:nvPicPr>
        <p:blipFill>
          <a:blip r:embed="rId2"/>
          <a:srcRect l="56403" r="7722"/>
          <a:stretch>
            <a:fillRect/>
          </a:stretch>
        </p:blipFill>
        <p:spPr bwMode="auto">
          <a:xfrm>
            <a:off x="4380625" y="2800344"/>
            <a:ext cx="1029552" cy="1906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Picture 2" descr="http://kp.kexing100.com/resfile/2011-11-01/07/p16_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67365" y="2657165"/>
            <a:ext cx="2500313" cy="203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椭圆形标注 1"/>
          <p:cNvSpPr/>
          <p:nvPr/>
        </p:nvSpPr>
        <p:spPr>
          <a:xfrm>
            <a:off x="465493" y="1308529"/>
            <a:ext cx="3514617" cy="1324001"/>
          </a:xfrm>
          <a:prstGeom prst="wedgeEllipseCallout">
            <a:avLst>
              <a:gd name="adj1" fmla="val 39569"/>
              <a:gd name="adj2" fmla="val 56049"/>
            </a:avLst>
          </a:prstGeom>
          <a:grpFill/>
          <a:ln>
            <a:solidFill>
              <a:srgbClr val="FF0000"/>
            </a:solidFill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How do Paul and Yang Lan get to school</a:t>
            </a:r>
            <a:r>
              <a:rPr lang="en-US" altLang="zh-CN" sz="24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?</a:t>
            </a:r>
            <a:endParaRPr lang="zh-CN" altLang="en-US" sz="2400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椭圆形标注 8"/>
          <p:cNvSpPr/>
          <p:nvPr/>
        </p:nvSpPr>
        <p:spPr>
          <a:xfrm>
            <a:off x="4450902" y="1352582"/>
            <a:ext cx="3054111" cy="943011"/>
          </a:xfrm>
          <a:prstGeom prst="wedgeEllipseCallout">
            <a:avLst>
              <a:gd name="adj1" fmla="val -30110"/>
              <a:gd name="adj2" fmla="val 97083"/>
            </a:avLst>
          </a:prstGeom>
          <a:grpFill/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They </a:t>
            </a:r>
            <a:r>
              <a:rPr lang="en-US" altLang="zh-CN" sz="24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_____.</a:t>
            </a:r>
            <a:endParaRPr lang="zh-CN" altLang="en-US" sz="2400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1441450" y="2390775"/>
            <a:ext cx="6559550" cy="25828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7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take + the/a + </a:t>
            </a:r>
            <a:r>
              <a:rPr lang="zh-CN" altLang="en-US" sz="27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交通工具 </a:t>
            </a:r>
            <a:r>
              <a:rPr lang="en-US" altLang="zh-CN" sz="27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 to + </a:t>
            </a:r>
            <a:r>
              <a:rPr lang="zh-CN" altLang="en-US" sz="27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地点</a:t>
            </a:r>
            <a:endParaRPr lang="zh-CN" altLang="en-US" sz="27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7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= get/go to + </a:t>
            </a:r>
            <a:r>
              <a:rPr lang="zh-CN" altLang="en-US" sz="27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某地 </a:t>
            </a:r>
            <a:r>
              <a:rPr lang="en-US" altLang="zh-CN" sz="27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 by + </a:t>
            </a:r>
            <a:r>
              <a:rPr lang="zh-CN" altLang="en-US" sz="27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交通工具</a:t>
            </a:r>
            <a:endParaRPr lang="zh-CN" altLang="en-US" sz="27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7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e.g.</a:t>
            </a:r>
            <a:endParaRPr lang="en-US" altLang="zh-CN" sz="27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7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He often</a:t>
            </a:r>
            <a:r>
              <a:rPr lang="en-US" altLang="zh-CN" sz="2700" b="1" dirty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7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takes the subway </a:t>
            </a:r>
            <a:r>
              <a:rPr lang="en-US" altLang="zh-CN" sz="27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to work.</a:t>
            </a:r>
            <a:endParaRPr lang="en-US" altLang="zh-CN" sz="27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7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= He</a:t>
            </a:r>
            <a:r>
              <a:rPr lang="en-US" altLang="zh-CN" sz="2700" b="1" dirty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7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goes to</a:t>
            </a:r>
            <a:r>
              <a:rPr lang="en-US" altLang="zh-CN" sz="2700" b="1" dirty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7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work</a:t>
            </a:r>
            <a:r>
              <a:rPr lang="en-US" altLang="zh-CN" sz="2700" b="1" dirty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7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by subway</a:t>
            </a:r>
            <a:r>
              <a:rPr lang="en-US" altLang="zh-CN" sz="2700" b="1" dirty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700" b="1" dirty="0">
              <a:solidFill>
                <a:srgbClr val="3333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6259" name="Text Box 6"/>
          <p:cNvSpPr txBox="1">
            <a:spLocks noChangeArrowheads="1"/>
          </p:cNvSpPr>
          <p:nvPr/>
        </p:nvSpPr>
        <p:spPr bwMode="auto">
          <a:xfrm>
            <a:off x="3505200" y="1828800"/>
            <a:ext cx="4916488" cy="588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zh-CN" altLang="en-US" sz="2700" b="1">
                <a:solidFill>
                  <a:srgbClr val="0000FF"/>
                </a:solidFill>
                <a:ea typeface="黑体" panose="02010609060101010101" pitchFamily="49" charset="-122"/>
              </a:rPr>
              <a:t> 乘坐某种交通工具去某地</a:t>
            </a:r>
            <a:endParaRPr lang="zh-CN" altLang="en-US" sz="2700" b="1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96260" name="Text Box 6"/>
          <p:cNvSpPr txBox="1">
            <a:spLocks noChangeArrowheads="1"/>
          </p:cNvSpPr>
          <p:nvPr/>
        </p:nvSpPr>
        <p:spPr bwMode="auto">
          <a:xfrm>
            <a:off x="1441450" y="1301750"/>
            <a:ext cx="5346700" cy="108952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342900" indent="-342900">
              <a:lnSpc>
                <a:spcPct val="120000"/>
              </a:lnSpc>
              <a:buFontTx/>
              <a:buAutoNum type="arabicPeriod"/>
            </a:pPr>
            <a:r>
              <a:rPr lang="en-US" altLang="zh-CN" sz="27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 take the subway </a:t>
            </a:r>
            <a:r>
              <a:rPr lang="zh-CN" altLang="en-US" sz="27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乘坐地铁</a:t>
            </a:r>
            <a:endParaRPr lang="zh-CN" altLang="en-US" sz="27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342900" indent="-342900">
              <a:lnSpc>
                <a:spcPct val="120000"/>
              </a:lnSpc>
            </a:pPr>
            <a:r>
              <a:rPr lang="zh-CN" altLang="en-US" sz="27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</a:t>
            </a:r>
            <a:r>
              <a:rPr lang="en-US" altLang="zh-CN" sz="27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take </a:t>
            </a:r>
            <a:r>
              <a:rPr lang="zh-CN" altLang="en-US" sz="27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用法</a:t>
            </a:r>
            <a:endParaRPr lang="zh-CN" altLang="en-US" sz="2700" b="1" dirty="0">
              <a:solidFill>
                <a:srgbClr val="FF0000"/>
              </a:solidFill>
              <a:ea typeface="黑体" panose="02010609060101010101" pitchFamily="49" charset="-122"/>
            </a:endParaRPr>
          </a:p>
        </p:txBody>
      </p:sp>
      <p:sp>
        <p:nvSpPr>
          <p:cNvPr id="6" name="文本框 3"/>
          <p:cNvSpPr txBox="1"/>
          <p:nvPr/>
        </p:nvSpPr>
        <p:spPr>
          <a:xfrm>
            <a:off x="2220913" y="438150"/>
            <a:ext cx="4654550" cy="831850"/>
          </a:xfrm>
          <a:prstGeom prst="rect">
            <a:avLst/>
          </a:prstGeom>
          <a:noFill/>
          <a:ln w="9525">
            <a:noFill/>
          </a:ln>
        </p:spPr>
        <p:txBody>
          <a:bodyPr wrap="none" lIns="68580" tIns="34290" rIns="68580" bIns="34290">
            <a:spAutoFit/>
          </a:bodyPr>
          <a:lstStyle/>
          <a:p>
            <a:pPr>
              <a:lnSpc>
                <a:spcPct val="125000"/>
              </a:lnSpc>
              <a:buFont typeface="Arial" panose="020B0604020202020204" pitchFamily="34" charset="0"/>
              <a:buNone/>
              <a:defRPr/>
            </a:pPr>
            <a:r>
              <a:rPr lang="en-US" altLang="zh-CN" sz="4400" b="1" noProof="1">
                <a:solidFill>
                  <a:srgbClr val="0000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 Unicode MS" panose="020B0604020202020204" charset="-122"/>
                <a:cs typeface="Arial" panose="020B0604020202020204" pitchFamily="34" charset="0"/>
              </a:rPr>
              <a:t>Language points</a:t>
            </a:r>
            <a:endParaRPr lang="en-US" altLang="zh-CN" sz="4400" b="1" noProof="1">
              <a:solidFill>
                <a:srgbClr val="0000E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Arial Unicode MS" panose="020B060402020202020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6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62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6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9" grpId="0"/>
      <p:bldP spid="9626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文本框 99329"/>
          <p:cNvSpPr txBox="1">
            <a:spLocks noChangeArrowheads="1"/>
          </p:cNvSpPr>
          <p:nvPr/>
        </p:nvSpPr>
        <p:spPr bwMode="auto">
          <a:xfrm>
            <a:off x="828675" y="728663"/>
            <a:ext cx="7248525" cy="37480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tabLst>
                <a:tab pos="1428750" algn="l"/>
              </a:tabLst>
            </a:pPr>
            <a:r>
              <a:rPr lang="zh-CN" altLang="en-US" sz="27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关于</a:t>
            </a:r>
            <a:r>
              <a:rPr lang="en-US" altLang="zh-CN" sz="27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subway</a:t>
            </a:r>
            <a:r>
              <a:rPr lang="zh-CN" altLang="en-US" sz="27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7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7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subway train </a:t>
            </a:r>
            <a:r>
              <a:rPr lang="zh-CN" altLang="en-US" sz="27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和</a:t>
            </a:r>
            <a:r>
              <a:rPr lang="en-US" altLang="zh-CN" sz="27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subway station</a:t>
            </a:r>
            <a:endParaRPr lang="en-US" altLang="zh-CN" sz="27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10000"/>
              </a:lnSpc>
              <a:tabLst>
                <a:tab pos="1428750" algn="l"/>
              </a:tabLst>
            </a:pPr>
            <a:r>
              <a:rPr lang="zh-CN" altLang="en-US" sz="27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在美国</a:t>
            </a:r>
            <a:r>
              <a:rPr lang="zh-CN" altLang="en-US" sz="27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7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subway </a:t>
            </a:r>
            <a:r>
              <a:rPr lang="zh-CN" altLang="en-US" sz="27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表示“地铁”这一地下交通系统或交通手段，常用 </a:t>
            </a:r>
            <a:r>
              <a:rPr lang="en-US" altLang="zh-CN" sz="27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take the subway </a:t>
            </a:r>
            <a:r>
              <a:rPr lang="zh-CN" altLang="en-US" sz="27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或 </a:t>
            </a:r>
            <a:r>
              <a:rPr lang="en-US" altLang="zh-CN" sz="27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go by subway </a:t>
            </a:r>
            <a:r>
              <a:rPr lang="zh-CN" altLang="en-US" sz="27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来表达“乘坐地铁”，但不说 </a:t>
            </a:r>
            <a:r>
              <a:rPr lang="en-US" altLang="zh-CN" sz="27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take a subway </a:t>
            </a:r>
            <a:r>
              <a:rPr lang="zh-CN" altLang="en-US" sz="27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或 </a:t>
            </a:r>
            <a:r>
              <a:rPr lang="en-US" altLang="zh-CN" sz="27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go by a / the subway</a:t>
            </a:r>
            <a:r>
              <a:rPr lang="zh-CN" altLang="en-US" sz="27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。</a:t>
            </a:r>
            <a:r>
              <a:rPr lang="zh-CN" altLang="en-US" sz="27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在英国</a:t>
            </a:r>
            <a:r>
              <a:rPr lang="zh-CN" altLang="en-US" sz="27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，“地铁”称作 </a:t>
            </a:r>
            <a:r>
              <a:rPr lang="en-US" altLang="zh-CN" sz="27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the </a:t>
            </a:r>
            <a:r>
              <a:rPr lang="en-US" altLang="zh-CN" sz="27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underground</a:t>
            </a:r>
            <a:r>
              <a:rPr lang="zh-CN" altLang="en-US" sz="27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，谈</a:t>
            </a:r>
            <a:r>
              <a:rPr lang="zh-CN" altLang="en-US" sz="27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及 </a:t>
            </a:r>
            <a:r>
              <a:rPr lang="en-US" altLang="zh-CN" sz="27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subways</a:t>
            </a:r>
            <a:r>
              <a:rPr lang="zh-CN" altLang="en-US" sz="27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，不是表示“地铁”，而是表示“地下通道”。例如： </a:t>
            </a:r>
            <a:r>
              <a:rPr lang="en-US" altLang="zh-CN" sz="27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the London Underground </a:t>
            </a:r>
            <a:r>
              <a:rPr lang="zh-CN" altLang="en-US" sz="27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伦敦地铁</a:t>
            </a:r>
            <a:endParaRPr lang="zh-CN" altLang="en-US" sz="27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93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93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文本框 100353"/>
          <p:cNvSpPr txBox="1">
            <a:spLocks noChangeArrowheads="1"/>
          </p:cNvSpPr>
          <p:nvPr/>
        </p:nvSpPr>
        <p:spPr bwMode="auto">
          <a:xfrm>
            <a:off x="1517650" y="666750"/>
            <a:ext cx="6238875" cy="4168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7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subway train </a:t>
            </a:r>
            <a:r>
              <a:rPr lang="zh-CN" altLang="en-US" sz="27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表示“地铁列车”。</a:t>
            </a:r>
            <a:endParaRPr lang="en-US" altLang="zh-CN" sz="27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7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例如：</a:t>
            </a:r>
            <a:endParaRPr lang="zh-CN" altLang="en-US" sz="27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7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I’m on a </a:t>
            </a:r>
            <a:r>
              <a:rPr lang="en-US" altLang="zh-CN" sz="27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subway train</a:t>
            </a:r>
            <a:r>
              <a:rPr lang="en-US" altLang="zh-CN" sz="27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. I’ll call you later. </a:t>
            </a:r>
            <a:r>
              <a:rPr lang="zh-CN" altLang="en-US" sz="27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我在地铁上呢，我回头给你去电话。</a:t>
            </a:r>
            <a:endParaRPr lang="zh-CN" altLang="en-US" sz="27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7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subway station </a:t>
            </a:r>
            <a:r>
              <a:rPr lang="zh-CN" altLang="en-US" sz="27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表示“地铁车站”。</a:t>
            </a:r>
            <a:endParaRPr lang="en-US" altLang="zh-CN" sz="27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7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例如：</a:t>
            </a:r>
            <a:endParaRPr lang="zh-CN" altLang="en-US" sz="27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7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It takes him about five minutes to walk to </a:t>
            </a:r>
            <a:r>
              <a:rPr lang="en-US" altLang="zh-CN" sz="27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the subway station </a:t>
            </a:r>
            <a:r>
              <a:rPr lang="en-US" altLang="zh-CN" sz="27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from his home.             </a:t>
            </a:r>
            <a:r>
              <a:rPr lang="zh-CN" altLang="en-US" sz="27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他从家走到地铁站约用</a:t>
            </a:r>
            <a:r>
              <a:rPr lang="en-US" altLang="zh-CN" sz="27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zh-CN" altLang="en-US" sz="27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分钟的时间。</a:t>
            </a:r>
            <a:endParaRPr lang="zh-CN" altLang="en-US" sz="27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03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1003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1003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1003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1003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1003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1" name="Text Box 12"/>
          <p:cNvSpPr txBox="1">
            <a:spLocks noChangeArrowheads="1"/>
          </p:cNvSpPr>
          <p:nvPr/>
        </p:nvSpPr>
        <p:spPr bwMode="auto">
          <a:xfrm>
            <a:off x="1492250" y="1731963"/>
            <a:ext cx="6172200" cy="1920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7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1. </a:t>
            </a:r>
            <a:r>
              <a:rPr lang="zh-CN" altLang="en-US" sz="27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你怎样去学校？我骑车去学校。</a:t>
            </a:r>
            <a:endParaRPr lang="zh-CN" altLang="en-US" sz="27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10000"/>
              </a:lnSpc>
            </a:pPr>
            <a:endParaRPr lang="zh-CN" altLang="en-US" sz="27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10000"/>
              </a:lnSpc>
            </a:pPr>
            <a:endParaRPr lang="zh-CN" altLang="en-US" sz="27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7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2. </a:t>
            </a:r>
            <a:r>
              <a:rPr lang="zh-CN" altLang="en-US" sz="27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她怎样去学校？她乘火车去学校。</a:t>
            </a:r>
            <a:endParaRPr lang="zh-CN" altLang="en-US" sz="27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1389" name="Text Box 13"/>
          <p:cNvSpPr txBox="1">
            <a:spLocks noChangeArrowheads="1"/>
          </p:cNvSpPr>
          <p:nvPr/>
        </p:nvSpPr>
        <p:spPr bwMode="auto">
          <a:xfrm>
            <a:off x="1517650" y="2160588"/>
            <a:ext cx="6559458" cy="146347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7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  </a:t>
            </a:r>
            <a:r>
              <a:rPr lang="en-US" altLang="zh-CN" sz="27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— </a:t>
            </a:r>
            <a:r>
              <a:rPr lang="en-US" altLang="zh-CN" sz="2700" b="1" dirty="0">
                <a:solidFill>
                  <a:srgbClr val="FF0000"/>
                </a:solidFill>
                <a:latin typeface="Comic Sans MS" panose="030F0702030302020204" pitchFamily="66" charset="0"/>
              </a:rPr>
              <a:t>How do you get to school?</a:t>
            </a:r>
            <a:endParaRPr lang="en-US" altLang="zh-CN" sz="27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7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  </a:t>
            </a:r>
            <a:r>
              <a:rPr lang="en-US" altLang="zh-CN" sz="27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— </a:t>
            </a:r>
            <a:r>
              <a:rPr lang="en-US" altLang="zh-CN" sz="2700" b="1" dirty="0">
                <a:solidFill>
                  <a:srgbClr val="FF0000"/>
                </a:solidFill>
                <a:latin typeface="Comic Sans MS" panose="030F0702030302020204" pitchFamily="66" charset="0"/>
              </a:rPr>
              <a:t>I ride the bike (to school).</a:t>
            </a:r>
            <a:endParaRPr lang="en-US" altLang="zh-CN" sz="27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10000"/>
              </a:lnSpc>
            </a:pPr>
            <a:endParaRPr lang="en-US" altLang="zh-CN" sz="2700" b="1" dirty="0">
              <a:solidFill>
                <a:srgbClr val="FF0000"/>
              </a:solidFill>
              <a:latin typeface="Comic Sans MS" panose="030F0702030302020204" pitchFamily="66" charset="0"/>
              <a:ea typeface="方正舒体" panose="02010601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1390" name="Text Box 14"/>
          <p:cNvSpPr txBox="1">
            <a:spLocks noChangeArrowheads="1"/>
          </p:cNvSpPr>
          <p:nvPr/>
        </p:nvSpPr>
        <p:spPr bwMode="auto">
          <a:xfrm>
            <a:off x="1517650" y="3638550"/>
            <a:ext cx="6711854" cy="100642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7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  </a:t>
            </a:r>
            <a:r>
              <a:rPr lang="en-US" altLang="zh-CN" sz="27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— </a:t>
            </a:r>
            <a:r>
              <a:rPr lang="en-US" altLang="zh-CN" sz="2700" b="1" dirty="0">
                <a:solidFill>
                  <a:srgbClr val="FF0000"/>
                </a:solidFill>
                <a:latin typeface="Comic Sans MS" panose="030F0702030302020204" pitchFamily="66" charset="0"/>
              </a:rPr>
              <a:t>How does she get to school?</a:t>
            </a:r>
            <a:endParaRPr lang="en-US" altLang="zh-CN" sz="27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7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  </a:t>
            </a:r>
            <a:r>
              <a:rPr lang="en-US" altLang="zh-CN" sz="27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— </a:t>
            </a:r>
            <a:r>
              <a:rPr lang="en-US" altLang="zh-CN" sz="2700" b="1" dirty="0">
                <a:solidFill>
                  <a:srgbClr val="FF0000"/>
                </a:solidFill>
                <a:latin typeface="Comic Sans MS" panose="030F0702030302020204" pitchFamily="66" charset="0"/>
              </a:rPr>
              <a:t>She takes the train (to school).</a:t>
            </a:r>
            <a:endParaRPr lang="en-US" altLang="zh-CN" sz="2700" b="1" dirty="0">
              <a:solidFill>
                <a:srgbClr val="FF0000"/>
              </a:solidFill>
              <a:latin typeface="Comic Sans MS" panose="030F0702030302020204" pitchFamily="66" charset="0"/>
              <a:ea typeface="方正舒体" panose="02010601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9575" name="Text Box 6"/>
          <p:cNvSpPr txBox="1">
            <a:spLocks noChangeArrowheads="1"/>
          </p:cNvSpPr>
          <p:nvPr/>
        </p:nvSpPr>
        <p:spPr bwMode="auto">
          <a:xfrm>
            <a:off x="990600" y="1179513"/>
            <a:ext cx="4537075" cy="5476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defTabSz="385445" eaLnBrk="0" hangingPunct="0">
              <a:lnSpc>
                <a:spcPct val="120000"/>
              </a:lnSpc>
              <a:defRPr/>
            </a:pPr>
            <a:r>
              <a:rPr lang="zh-CN" altLang="en-US" sz="2700" b="1" dirty="0">
                <a:solidFill>
                  <a:srgbClr val="000099"/>
                </a:solidFill>
                <a:latin typeface="+mn-ea"/>
                <a:ea typeface="+mn-ea"/>
              </a:rPr>
              <a:t>将下列句子译成英语。</a:t>
            </a:r>
            <a:endParaRPr lang="zh-CN" altLang="en-US" sz="2700" b="1" dirty="0">
              <a:solidFill>
                <a:srgbClr val="000099"/>
              </a:solidFill>
              <a:latin typeface="+mn-ea"/>
              <a:ea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973388" y="361950"/>
            <a:ext cx="2817812" cy="9382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5000"/>
              </a:lnSpc>
              <a:buFont typeface="Arial" panose="020B0604020202020204" pitchFamily="34" charset="0"/>
              <a:buNone/>
              <a:defRPr/>
            </a:pPr>
            <a:r>
              <a:rPr lang="en-US" altLang="zh-CN" sz="4400" b="1" noProof="1">
                <a:solidFill>
                  <a:srgbClr val="0000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 Unicode MS" panose="020B0604020202020204" charset="-122"/>
                <a:cs typeface="Arial" panose="020B0604020202020204" pitchFamily="34" charset="0"/>
              </a:rPr>
              <a:t>Exercises</a:t>
            </a:r>
            <a:endParaRPr lang="en-US" altLang="zh-CN" sz="4400" b="1" noProof="1">
              <a:solidFill>
                <a:srgbClr val="0000E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Arial Unicode MS" panose="020B060402020202020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09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9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1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01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1" grpId="0"/>
      <p:bldP spid="101389" grpId="0"/>
      <p:bldP spid="101390" grpId="0"/>
      <p:bldP spid="10957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3" name="文本框 99"/>
          <p:cNvSpPr txBox="1">
            <a:spLocks noChangeArrowheads="1"/>
          </p:cNvSpPr>
          <p:nvPr/>
        </p:nvSpPr>
        <p:spPr bwMode="auto">
          <a:xfrm>
            <a:off x="1269571" y="2038364"/>
            <a:ext cx="7924800" cy="102880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indent="0">
              <a:lnSpc>
                <a:spcPts val="3800"/>
              </a:lnSpc>
            </a:pPr>
            <a:r>
              <a:rPr lang="en-US" altLang="zh-CN" sz="28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I 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 to school on foot every day.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</a:t>
            </a:r>
            <a:endParaRPr lang="en-US" altLang="zh-CN" sz="28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>
              <a:lnSpc>
                <a:spcPts val="3800"/>
              </a:lnSpc>
            </a:pPr>
            <a:r>
              <a:rPr lang="en-US" altLang="zh-CN" sz="2800" b="1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A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 go	    B. went	      C. has gone</a:t>
            </a:r>
            <a:endParaRPr lang="zh-CN" altLang="zh-CN" sz="1100" dirty="0">
              <a:ea typeface="宋体" panose="02010600030101010101" pitchFamily="2" charset="-122"/>
            </a:endParaRPr>
          </a:p>
        </p:txBody>
      </p:sp>
      <p:sp>
        <p:nvSpPr>
          <p:cNvPr id="4" name="文本框 1"/>
          <p:cNvSpPr txBox="1"/>
          <p:nvPr/>
        </p:nvSpPr>
        <p:spPr>
          <a:xfrm>
            <a:off x="1968328" y="2028893"/>
            <a:ext cx="439738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800" b="1" noProof="1" smtClean="0">
                <a:solidFill>
                  <a:srgbClr val="FF0000"/>
                </a:solidFill>
                <a:latin typeface="Times New Roman" panose="02020603050405020304" pitchFamily="18" charset="0"/>
                <a:ea typeface="方正舒体" panose="02010601030101010101" pitchFamily="2" charset="-122"/>
                <a:cs typeface="Times New Roman" panose="02020603050405020304" pitchFamily="18" charset="0"/>
              </a:rPr>
              <a:t>A</a:t>
            </a:r>
            <a:endParaRPr lang="zh-CN" altLang="en-US" sz="2800" b="1" noProof="1">
              <a:solidFill>
                <a:srgbClr val="FF0000"/>
              </a:solidFill>
              <a:latin typeface="Times New Roman" panose="02020603050405020304" pitchFamily="18" charset="0"/>
              <a:ea typeface="方正舒体" panose="02010601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66916" name="TextBox 1"/>
          <p:cNvSpPr txBox="1">
            <a:spLocks noChangeArrowheads="1"/>
          </p:cNvSpPr>
          <p:nvPr/>
        </p:nvSpPr>
        <p:spPr bwMode="auto">
          <a:xfrm>
            <a:off x="755650" y="742950"/>
            <a:ext cx="2554288" cy="5857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zh-CN" altLang="en-US" sz="32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中考链接</a:t>
            </a:r>
            <a:endParaRPr lang="zh-CN" altLang="en-US" sz="3200" b="1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7" name="文本框 136193"/>
          <p:cNvSpPr txBox="1">
            <a:spLocks noChangeArrowheads="1"/>
          </p:cNvSpPr>
          <p:nvPr/>
        </p:nvSpPr>
        <p:spPr bwMode="auto">
          <a:xfrm>
            <a:off x="1130300" y="1962150"/>
            <a:ext cx="6553200" cy="16430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002060"/>
                </a:solidFill>
                <a:latin typeface="Comic Sans MS" panose="030F0702030302020204" pitchFamily="66" charset="0"/>
              </a:rPr>
              <a:t>Make conversations about how your parents go to work. Write them down.</a:t>
            </a:r>
            <a:endParaRPr lang="en-US" altLang="zh-CN" sz="2800" b="1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67938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484438" y="819150"/>
            <a:ext cx="3608387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6_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2283</Words>
  <Application>WPS 演示</Application>
  <PresentationFormat>全屏显示(16:9)</PresentationFormat>
  <Paragraphs>198</Paragraphs>
  <Slides>25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25</vt:i4>
      </vt:variant>
    </vt:vector>
  </HeadingPairs>
  <TitlesOfParts>
    <vt:vector size="43" baseType="lpstr">
      <vt:lpstr>Arial</vt:lpstr>
      <vt:lpstr>宋体</vt:lpstr>
      <vt:lpstr>Wingdings</vt:lpstr>
      <vt:lpstr>Calibri</vt:lpstr>
      <vt:lpstr>Calibri</vt:lpstr>
      <vt:lpstr>方正舒体</vt:lpstr>
      <vt:lpstr>Al Bayan</vt:lpstr>
      <vt:lpstr>Segoe Print</vt:lpstr>
      <vt:lpstr>华康勘亭流W9(P)</vt:lpstr>
      <vt:lpstr>Comic Sans MS</vt:lpstr>
      <vt:lpstr>Times New Roman</vt:lpstr>
      <vt:lpstr>微软雅黑</vt:lpstr>
      <vt:lpstr>Arial Unicode MS</vt:lpstr>
      <vt:lpstr>Calibri Light</vt:lpstr>
      <vt:lpstr>黑体</vt:lpstr>
      <vt:lpstr>Arial Unicode MS</vt:lpstr>
      <vt:lpstr>6_自定义设计方案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Look at the pictures in 1a. How do the students get  to school? Make conversations with your partner.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DMTBJ010</dc:creator>
  <cp:lastModifiedBy>WPS_1615253277</cp:lastModifiedBy>
  <cp:revision>158</cp:revision>
  <dcterms:created xsi:type="dcterms:W3CDTF">2019-07-22T23:30:00Z</dcterms:created>
  <dcterms:modified xsi:type="dcterms:W3CDTF">2021-03-17T02:49:51Z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2052-11.1.0.10314</vt:lpwstr>
  </property>
  <property fmtid="{D5CDD505-2E9C-101B-9397-08002B2CF9AE}" pid="4" name="KSOSaveFontToCloudKey">
    <vt:lpwstr>1174576659_embed</vt:lpwstr>
  </property>
</Properties>
</file>