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518" r:id="rId3"/>
    <p:sldId id="573" r:id="rId4"/>
    <p:sldId id="582" r:id="rId5"/>
    <p:sldId id="574" r:id="rId6"/>
    <p:sldId id="575" r:id="rId7"/>
    <p:sldId id="576" r:id="rId8"/>
    <p:sldId id="577" r:id="rId9"/>
    <p:sldId id="578" r:id="rId10"/>
    <p:sldId id="579" r:id="rId11"/>
    <p:sldId id="580" r:id="rId12"/>
    <p:sldId id="581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FDF58D"/>
    <a:srgbClr val="003399"/>
    <a:srgbClr val="FCFCFC"/>
    <a:srgbClr val="FFFF99"/>
    <a:srgbClr val="808080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6" y="-288"/>
      </p:cViewPr>
      <p:guideLst>
        <p:guide orient="horz" pos="2256"/>
        <p:guide pos="381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commentAuthors" Target="commentAuthors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0" name="Rectangle 4"/>
          <p:cNvSpPr>
            <a:spLocks noGrp="1" noRo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9221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fld id="{E4765F34-0856-46DA-8245-4B1F5571994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未知"/>
          <p:cNvSpPr/>
          <p:nvPr/>
        </p:nvSpPr>
        <p:spPr bwMode="auto">
          <a:xfrm>
            <a:off x="0" y="6048375"/>
            <a:ext cx="3683000" cy="809625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2147483646 h 510"/>
              <a:gd name="T4" fmla="*/ 2147483646 w 1740"/>
              <a:gd name="T5" fmla="*/ 2147483646 h 510"/>
              <a:gd name="T6" fmla="*/ 2147483646 w 1740"/>
              <a:gd name="T7" fmla="*/ 2147483646 h 510"/>
              <a:gd name="T8" fmla="*/ 0 w 1740"/>
              <a:gd name="T9" fmla="*/ 0 h 5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未知"/>
          <p:cNvSpPr/>
          <p:nvPr/>
        </p:nvSpPr>
        <p:spPr bwMode="auto">
          <a:xfrm>
            <a:off x="3454400" y="4705350"/>
            <a:ext cx="8534400" cy="2152650"/>
          </a:xfrm>
          <a:custGeom>
            <a:avLst/>
            <a:gdLst>
              <a:gd name="T0" fmla="*/ 2147483646 w 4032"/>
              <a:gd name="T1" fmla="*/ 0 h 1356"/>
              <a:gd name="T2" fmla="*/ 2147483646 w 4032"/>
              <a:gd name="T3" fmla="*/ 2147483646 h 1356"/>
              <a:gd name="T4" fmla="*/ 2147483646 w 4032"/>
              <a:gd name="T5" fmla="*/ 2147483646 h 1356"/>
              <a:gd name="T6" fmla="*/ 2147483646 w 4032"/>
              <a:gd name="T7" fmla="*/ 2147483646 h 1356"/>
              <a:gd name="T8" fmla="*/ 0 w 4032"/>
              <a:gd name="T9" fmla="*/ 2147483646 h 1356"/>
              <a:gd name="T10" fmla="*/ 2147483646 w 4032"/>
              <a:gd name="T11" fmla="*/ 0 h 135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未知"/>
          <p:cNvSpPr/>
          <p:nvPr/>
        </p:nvSpPr>
        <p:spPr bwMode="auto">
          <a:xfrm>
            <a:off x="5867400" y="781050"/>
            <a:ext cx="6324600" cy="5048250"/>
          </a:xfrm>
          <a:custGeom>
            <a:avLst/>
            <a:gdLst>
              <a:gd name="T0" fmla="*/ 2147483646 w 2988"/>
              <a:gd name="T1" fmla="*/ 2147483646 h 3180"/>
              <a:gd name="T2" fmla="*/ 2147483646 w 2988"/>
              <a:gd name="T3" fmla="*/ 0 h 3180"/>
              <a:gd name="T4" fmla="*/ 2147483646 w 2988"/>
              <a:gd name="T5" fmla="*/ 2147483646 h 3180"/>
              <a:gd name="T6" fmla="*/ 2147483646 w 2988"/>
              <a:gd name="T7" fmla="*/ 2147483646 h 3180"/>
              <a:gd name="T8" fmla="*/ 2147483646 w 2988"/>
              <a:gd name="T9" fmla="*/ 2147483646 h 3180"/>
              <a:gd name="T10" fmla="*/ 0 w 2988"/>
              <a:gd name="T11" fmla="*/ 2147483646 h 3180"/>
              <a:gd name="T12" fmla="*/ 2147483646 w 2988"/>
              <a:gd name="T13" fmla="*/ 2147483646 h 318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未知"/>
          <p:cNvSpPr/>
          <p:nvPr/>
        </p:nvSpPr>
        <p:spPr bwMode="auto">
          <a:xfrm>
            <a:off x="6400800" y="0"/>
            <a:ext cx="4368800" cy="2409825"/>
          </a:xfrm>
          <a:custGeom>
            <a:avLst/>
            <a:gdLst>
              <a:gd name="T0" fmla="*/ 0 w 2064"/>
              <a:gd name="T1" fmla="*/ 0 h 1518"/>
              <a:gd name="T2" fmla="*/ 2147483646 w 2064"/>
              <a:gd name="T3" fmla="*/ 2147483646 h 1518"/>
              <a:gd name="T4" fmla="*/ 2147483646 w 2064"/>
              <a:gd name="T5" fmla="*/ 0 h 1518"/>
              <a:gd name="T6" fmla="*/ 0 w 2064"/>
              <a:gd name="T7" fmla="*/ 0 h 15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未知"/>
          <p:cNvSpPr/>
          <p:nvPr/>
        </p:nvSpPr>
        <p:spPr bwMode="auto">
          <a:xfrm>
            <a:off x="0" y="0"/>
            <a:ext cx="8777288" cy="7267575"/>
          </a:xfrm>
          <a:custGeom>
            <a:avLst/>
            <a:gdLst>
              <a:gd name="T0" fmla="*/ 0 w 4014"/>
              <a:gd name="T1" fmla="*/ 0 h 4455"/>
              <a:gd name="T2" fmla="*/ 2147483646 w 4014"/>
              <a:gd name="T3" fmla="*/ 0 h 4455"/>
              <a:gd name="T4" fmla="*/ 2147483646 w 4014"/>
              <a:gd name="T5" fmla="*/ 2147483646 h 4455"/>
              <a:gd name="T6" fmla="*/ 0 w 4014"/>
              <a:gd name="T7" fmla="*/ 2147483646 h 4455"/>
              <a:gd name="T8" fmla="*/ 0 w 4014"/>
              <a:gd name="T9" fmla="*/ 0 h 44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未知"/>
          <p:cNvSpPr/>
          <p:nvPr/>
        </p:nvSpPr>
        <p:spPr bwMode="auto">
          <a:xfrm>
            <a:off x="0" y="0"/>
            <a:ext cx="8496300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334963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17256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3117850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510088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5903913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rot="5400000">
            <a:off x="3883819" y="-3623468"/>
            <a:ext cx="0" cy="77517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rot="5400000">
            <a:off x="4008438" y="-2682875"/>
            <a:ext cx="0" cy="800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rot="5400000">
            <a:off x="4014788" y="-1624012"/>
            <a:ext cx="0" cy="80137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rot="5400000">
            <a:off x="3876676" y="-419100"/>
            <a:ext cx="0" cy="77374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rot="5400000">
            <a:off x="3554413" y="968375"/>
            <a:ext cx="0" cy="70929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rot="5400000">
            <a:off x="2820194" y="2769394"/>
            <a:ext cx="0" cy="56245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149600" y="277813"/>
            <a:ext cx="1350963" cy="1025525"/>
          </a:xfrm>
          <a:prstGeom prst="rect">
            <a:avLst/>
          </a:prstGeom>
          <a:solidFill>
            <a:srgbClr val="FF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381000" y="2427288"/>
            <a:ext cx="13509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0" y="271463"/>
            <a:ext cx="3349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1776413" y="1588"/>
            <a:ext cx="1349375" cy="234950"/>
          </a:xfrm>
          <a:prstGeom prst="rect">
            <a:avLst/>
          </a:prstGeom>
          <a:solidFill>
            <a:srgbClr val="FF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5" name="未知"/>
          <p:cNvSpPr/>
          <p:nvPr/>
        </p:nvSpPr>
        <p:spPr bwMode="auto">
          <a:xfrm>
            <a:off x="3154363" y="4541838"/>
            <a:ext cx="1346200" cy="1033462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2147483646 h 651"/>
              <a:gd name="T4" fmla="*/ 2147483646 w 636"/>
              <a:gd name="T5" fmla="*/ 2147483646 h 651"/>
              <a:gd name="T6" fmla="*/ 2147483646 w 636"/>
              <a:gd name="T7" fmla="*/ 0 h 651"/>
              <a:gd name="T8" fmla="*/ 0 w 636"/>
              <a:gd name="T9" fmla="*/ 0 h 6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381000" y="2435225"/>
            <a:ext cx="1350963" cy="1025525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grpSp>
        <p:nvGrpSpPr>
          <p:cNvPr id="27" name="Group 29"/>
          <p:cNvGrpSpPr/>
          <p:nvPr/>
        </p:nvGrpSpPr>
        <p:grpSpPr bwMode="auto">
          <a:xfrm>
            <a:off x="10769600" y="0"/>
            <a:ext cx="1435100" cy="6858000"/>
            <a:chOff x="0" y="0"/>
            <a:chExt cx="678" cy="4320"/>
          </a:xfrm>
        </p:grpSpPr>
        <p:sp>
          <p:nvSpPr>
            <p:cNvPr id="28" name="未知"/>
            <p:cNvSpPr/>
            <p:nvPr userDrawn="1"/>
          </p:nvSpPr>
          <p:spPr bwMode="auto">
            <a:xfrm>
              <a:off x="0" y="0"/>
              <a:ext cx="672" cy="702"/>
            </a:xfrm>
            <a:custGeom>
              <a:avLst/>
              <a:gdLst>
                <a:gd name="T0" fmla="*/ 0 w 672"/>
                <a:gd name="T1" fmla="*/ 344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573 h 720"/>
                <a:gd name="T8" fmla="*/ 0 w 672"/>
                <a:gd name="T9" fmla="*/ 344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/>
            <p:nvPr userDrawn="1"/>
          </p:nvSpPr>
          <p:spPr bwMode="auto">
            <a:xfrm>
              <a:off x="514" y="3496"/>
              <a:ext cx="164" cy="824"/>
            </a:xfrm>
            <a:custGeom>
              <a:avLst/>
              <a:gdLst>
                <a:gd name="T0" fmla="*/ 20 w 212"/>
                <a:gd name="T1" fmla="*/ 0 h 824"/>
                <a:gd name="T2" fmla="*/ 0 w 212"/>
                <a:gd name="T3" fmla="*/ 82 h 824"/>
                <a:gd name="T4" fmla="*/ 17 w 212"/>
                <a:gd name="T5" fmla="*/ 824 h 824"/>
                <a:gd name="T6" fmla="*/ 22 w 212"/>
                <a:gd name="T7" fmla="*/ 822 h 824"/>
                <a:gd name="T8" fmla="*/ 20 w 212"/>
                <a:gd name="T9" fmla="*/ 0 h 8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" name="Rectangle 32"/>
          <p:cNvSpPr>
            <a:spLocks noChangeArrowheads="1"/>
          </p:cNvSpPr>
          <p:nvPr/>
        </p:nvSpPr>
        <p:spPr bwMode="auto">
          <a:xfrm>
            <a:off x="7327900" y="1333500"/>
            <a:ext cx="881063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7307263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>
            <a:off x="5943600" y="3495675"/>
            <a:ext cx="1350963" cy="1025525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pic>
        <p:nvPicPr>
          <p:cNvPr id="33" name="Picture 36" descr="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auto">
          <a:xfrm rot="393398">
            <a:off x="3556000" y="609600"/>
            <a:ext cx="3551238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3" name="Rectangle 25"/>
          <p:cNvSpPr>
            <a:spLocks noGrp="1" noChangeArrowheads="1"/>
          </p:cNvSpPr>
          <p:nvPr>
            <p:ph type="subTitle" idx="1"/>
          </p:nvPr>
        </p:nvSpPr>
        <p:spPr>
          <a:xfrm>
            <a:off x="444500" y="5084763"/>
            <a:ext cx="85344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83" name="Rectangle 35"/>
          <p:cNvSpPr>
            <a:spLocks noGrp="1" noChangeArrowheads="1"/>
          </p:cNvSpPr>
          <p:nvPr>
            <p:ph type="ctrTitle"/>
          </p:nvPr>
        </p:nvSpPr>
        <p:spPr>
          <a:xfrm>
            <a:off x="444500" y="1884364"/>
            <a:ext cx="109728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4" name="Rectangle 2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407150"/>
            <a:ext cx="28448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" name="Rectangle 27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407150"/>
            <a:ext cx="38608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" name="Rectangle 2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407150"/>
            <a:ext cx="2844800" cy="314325"/>
          </a:xfrm>
        </p:spPr>
        <p:txBody>
          <a:bodyPr/>
          <a:lstStyle>
            <a:lvl1pPr>
              <a:defRPr/>
            </a:lvl1pPr>
          </a:lstStyle>
          <a:p>
            <a:fld id="{8841A559-932F-4C86-9432-AFA7B57D314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6588D-CD9C-4B78-A59B-3646C64482F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08AE0-60A2-4ACB-BBA9-F3771DF6245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5341B-BBAA-4E8B-97DE-C76D598997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AD8C4-EB92-4462-9813-46C56942361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0BCC0-3FB5-42BC-A669-4F0BED87564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EDC66-37F7-4C86-B7C4-5388197CC9E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D1064-9364-4F5E-BF7C-83BD40A7932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0BA08-DB2C-48A7-8745-ECC412F3C0D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C04B2-9A58-4228-A05A-27A866AE85F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325439"/>
            <a:ext cx="2743200" cy="58007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325439"/>
            <a:ext cx="8026400" cy="58007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ECEC-EDED-4D8A-8F78-AA5B16E5433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475"/>
            <a:ext cx="10972800" cy="7969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125538"/>
            <a:ext cx="5384800" cy="50022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125538"/>
            <a:ext cx="5384800" cy="2424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702050"/>
            <a:ext cx="5384800" cy="2425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未知"/>
          <p:cNvSpPr/>
          <p:nvPr/>
        </p:nvSpPr>
        <p:spPr bwMode="auto">
          <a:xfrm>
            <a:off x="0" y="0"/>
            <a:ext cx="12196763" cy="6862763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未知"/>
          <p:cNvSpPr/>
          <p:nvPr/>
        </p:nvSpPr>
        <p:spPr bwMode="auto">
          <a:xfrm>
            <a:off x="0" y="5500688"/>
            <a:ext cx="1916113" cy="1358900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2147483646 h 1100"/>
              <a:gd name="T4" fmla="*/ 2147483646 w 1089"/>
              <a:gd name="T5" fmla="*/ 2147483646 h 1100"/>
              <a:gd name="T6" fmla="*/ 0 w 1089"/>
              <a:gd name="T7" fmla="*/ 0 h 11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8" name="Line 4"/>
          <p:cNvSpPr>
            <a:spLocks noChangeShapeType="1"/>
          </p:cNvSpPr>
          <p:nvPr/>
        </p:nvSpPr>
        <p:spPr bwMode="auto">
          <a:xfrm>
            <a:off x="703263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22367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3773488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531018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6845300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83820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auto">
          <a:xfrm>
            <a:off x="9918700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1145540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 rot="5400000">
            <a:off x="3460750" y="-3041650"/>
            <a:ext cx="0" cy="69215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 rot="5400000">
            <a:off x="6104732" y="-4563269"/>
            <a:ext cx="0" cy="12209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 rot="5400000">
            <a:off x="6104732" y="-3439319"/>
            <a:ext cx="0" cy="12209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 rot="5400000">
            <a:off x="6107113" y="-2314575"/>
            <a:ext cx="0" cy="12204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 rot="5400000">
            <a:off x="6107113" y="-1190625"/>
            <a:ext cx="0" cy="12204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 rot="5400000">
            <a:off x="6540501" y="420687"/>
            <a:ext cx="0" cy="112299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</a:ln>
          <a:effectLst>
            <a:outerShdw dist="17961" dir="2700000" algn="ctr" rotWithShape="0">
              <a:schemeClr val="accent2">
                <a:alpha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5340350" y="2692400"/>
            <a:ext cx="1504950" cy="1079500"/>
          </a:xfrm>
          <a:prstGeom prst="rect">
            <a:avLst/>
          </a:pr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9945688" y="4937125"/>
            <a:ext cx="1495425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731838" y="3808413"/>
            <a:ext cx="1504950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408988" y="6064250"/>
            <a:ext cx="1504950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3795713" y="0"/>
            <a:ext cx="1504950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3803650" y="4938713"/>
            <a:ext cx="1493838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8401050" y="1566863"/>
            <a:ext cx="1493838" cy="10795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4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50" name="Rectangle 2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52" name="Rectangle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>
                <a:ea typeface="宋体" panose="02010600030101010101" pitchFamily="2" charset="-122"/>
              </a:defRPr>
            </a:lvl1pPr>
          </a:lstStyle>
          <a:p>
            <a:fld id="{81FDD336-3B69-4ACC-8FE6-72758A4BF825}" type="slidenum">
              <a:rPr lang="en-US" altLang="zh-CN"/>
            </a:fld>
            <a:endParaRPr lang="en-US" altLang="zh-CN"/>
          </a:p>
        </p:txBody>
      </p:sp>
      <p:sp>
        <p:nvSpPr>
          <p:cNvPr id="1053" name="未知"/>
          <p:cNvSpPr/>
          <p:nvPr/>
        </p:nvSpPr>
        <p:spPr bwMode="auto">
          <a:xfrm>
            <a:off x="5389563" y="0"/>
            <a:ext cx="6807200" cy="739775"/>
          </a:xfrm>
          <a:custGeom>
            <a:avLst/>
            <a:gdLst>
              <a:gd name="T0" fmla="*/ 2147483646 w 3130"/>
              <a:gd name="T1" fmla="*/ 2147483646 h 453"/>
              <a:gd name="T2" fmla="*/ 2147483646 w 3130"/>
              <a:gd name="T3" fmla="*/ 0 h 453"/>
              <a:gd name="T4" fmla="*/ 0 w 3130"/>
              <a:gd name="T5" fmla="*/ 0 h 453"/>
              <a:gd name="T6" fmla="*/ 2147483646 w 3130"/>
              <a:gd name="T7" fmla="*/ 2147483646 h 4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54" name="Rectangle 30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25438"/>
            <a:ext cx="10972800" cy="9271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pic>
        <p:nvPicPr>
          <p:cNvPr id="1055" name="Picture 31" descr="wat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auto">
          <a:xfrm rot="786797">
            <a:off x="8839200" y="-355600"/>
            <a:ext cx="3224213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Picture 32" descr="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0733" flipH="1">
            <a:off x="65088" y="5726113"/>
            <a:ext cx="16319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线"/>
          <p:cNvSpPr/>
          <p:nvPr/>
        </p:nvSpPr>
        <p:spPr>
          <a:xfrm>
            <a:off x="1524000" y="1412875"/>
            <a:ext cx="3802063" cy="0"/>
          </a:xfrm>
          <a:prstGeom prst="line">
            <a:avLst/>
          </a:prstGeom>
          <a:ln w="12700" cap="flat" cmpd="sng">
            <a:solidFill>
              <a:srgbClr val="A9A9A9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" name="直线"/>
          <p:cNvSpPr/>
          <p:nvPr/>
        </p:nvSpPr>
        <p:spPr>
          <a:xfrm>
            <a:off x="6650038" y="1412875"/>
            <a:ext cx="4016375" cy="0"/>
          </a:xfrm>
          <a:prstGeom prst="line">
            <a:avLst/>
          </a:prstGeom>
          <a:ln w="12700" cap="flat" cmpd="sng">
            <a:solidFill>
              <a:srgbClr val="A9A9A9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3" name="Text Box 4"/>
          <p:cNvSpPr txBox="1"/>
          <p:nvPr/>
        </p:nvSpPr>
        <p:spPr>
          <a:xfrm>
            <a:off x="2305050" y="2301875"/>
            <a:ext cx="74358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Unit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7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It’s raining!</a:t>
            </a:r>
            <a:endParaRPr lang="zh-CN" alt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  <a:sym typeface="Calibri" panose="020F0502020204030204" pitchFamily="34" charset="0"/>
            </a:endParaRPr>
          </a:p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 Section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B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  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3a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—</a:t>
            </a:r>
            <a:r>
              <a:rPr lang="en-US" altLang="zh-CN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onospac821 BT" pitchFamily="1" charset="0"/>
              </a:rPr>
              <a:t>3c</a:t>
            </a:r>
            <a:r>
              <a:rPr lang="zh-CN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直线"/>
          <p:cNvSpPr/>
          <p:nvPr/>
        </p:nvSpPr>
        <p:spPr>
          <a:xfrm>
            <a:off x="3503613" y="3808413"/>
            <a:ext cx="518318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" name="矩形"/>
          <p:cNvSpPr/>
          <p:nvPr/>
        </p:nvSpPr>
        <p:spPr>
          <a:xfrm>
            <a:off x="3989388" y="3916363"/>
            <a:ext cx="4748530" cy="759460"/>
          </a:xfrm>
          <a:prstGeom prst="rect">
            <a:avLst/>
          </a:prstGeom>
          <a:noFill/>
          <a:ln w="9525">
            <a:noFill/>
          </a:ln>
        </p:spPr>
        <p:txBody>
          <a:bodyPr wrap="none" lIns="68567" tIns="34284" rIns="68567" bIns="34284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D0D0D"/>
                </a:solidFill>
                <a:latin typeface="Adobe 黑体 Std R" pitchFamily="34" charset="-122"/>
                <a:ea typeface="Adobe 黑体 Std R" pitchFamily="34" charset="-122"/>
              </a:rPr>
              <a:t>年  级：七年级           学科：英语（人教版）</a:t>
            </a:r>
            <a:endParaRPr lang="en-US" altLang="zh-CN" sz="1500" b="1" dirty="0">
              <a:solidFill>
                <a:srgbClr val="0D0D0D"/>
              </a:solidFill>
              <a:latin typeface="Adobe 黑体 Std R" pitchFamily="34" charset="-122"/>
              <a:ea typeface="Adobe 黑体 Std R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D0D0D"/>
                </a:solidFill>
                <a:latin typeface="Adobe 黑体 Std R" pitchFamily="34" charset="-122"/>
                <a:ea typeface="Adobe 黑体 Std R" pitchFamily="34" charset="-122"/>
              </a:rPr>
              <a:t>主讲人：陈</a:t>
            </a:r>
            <a:r>
              <a:rPr lang="en-US" altLang="zh-CN" sz="1500" b="1" dirty="0">
                <a:solidFill>
                  <a:srgbClr val="0D0D0D"/>
                </a:solidFill>
                <a:latin typeface="Adobe 黑体 Std R" pitchFamily="34" charset="-122"/>
                <a:ea typeface="Adobe 黑体 Std R" pitchFamily="34" charset="-122"/>
              </a:rPr>
              <a:t>  </a:t>
            </a:r>
            <a:r>
              <a:rPr lang="zh-CN" altLang="en-US" sz="1500" b="1" dirty="0">
                <a:solidFill>
                  <a:srgbClr val="0D0D0D"/>
                </a:solidFill>
                <a:latin typeface="Adobe 黑体 Std R" pitchFamily="34" charset="-122"/>
                <a:ea typeface="Adobe 黑体 Std R" pitchFamily="34" charset="-122"/>
              </a:rPr>
              <a:t>茜           学校：四川省巴中中学   </a:t>
            </a:r>
            <a:endParaRPr lang="zh-CN" altLang="en-US" sz="1500" b="1" dirty="0">
              <a:solidFill>
                <a:srgbClr val="0D0D0D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3" grpId="0" bldLvl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矩形 1"/>
          <p:cNvSpPr/>
          <p:nvPr/>
        </p:nvSpPr>
        <p:spPr>
          <a:xfrm>
            <a:off x="9180513" y="1044575"/>
            <a:ext cx="276225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Unit 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.. </a:t>
            </a:r>
            <a:r>
              <a:rPr lang="zh-CN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单元标题</a:t>
            </a:r>
            <a:r>
              <a:rPr lang="en-US" altLang="zh-CN" sz="100" b="1" dirty="0">
                <a:solidFill>
                  <a:srgbClr val="38B1B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100" b="1" dirty="0">
              <a:solidFill>
                <a:srgbClr val="38B1B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8" name="文本框 18"/>
          <p:cNvSpPr txBox="1"/>
          <p:nvPr/>
        </p:nvSpPr>
        <p:spPr>
          <a:xfrm>
            <a:off x="1991360" y="1232535"/>
            <a:ext cx="773430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30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Learning Objectives</a:t>
            </a:r>
            <a:endParaRPr lang="en-US" altLang="zh-CN" sz="27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7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By the end of the class, you will be able to:   </a:t>
            </a:r>
            <a:endParaRPr lang="en-US" altLang="zh-CN" sz="2700" b="1" dirty="0">
              <a:solidFill>
                <a:srgbClr val="7030A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700" b="1" dirty="0">
              <a:solidFill>
                <a:srgbClr val="7030A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7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Write about your vacation in a postcard .</a:t>
            </a:r>
            <a:endParaRPr lang="en-US" altLang="zh-CN" sz="27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7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720" y="981075"/>
            <a:ext cx="10972800" cy="4525963"/>
          </a:xfrm>
        </p:spPr>
        <p:txBody>
          <a:bodyPr/>
          <a:p>
            <a:pPr marL="0" indent="0">
              <a:buNone/>
            </a:pPr>
            <a:r>
              <a:rPr lang="en-US" altLang="zh-CN" sz="4800">
                <a:solidFill>
                  <a:srgbClr val="FF0000"/>
                </a:solidFill>
              </a:rPr>
              <a:t>Free talk</a:t>
            </a:r>
            <a:endParaRPr lang="en-US" altLang="zh-CN" sz="4800">
              <a:solidFill>
                <a:srgbClr val="FF0000"/>
              </a:solidFill>
            </a:endParaRPr>
          </a:p>
          <a:p>
            <a:r>
              <a:rPr lang="en-US" altLang="zh-CN" sz="4000">
                <a:ea typeface="宋体" panose="02010600030101010101" pitchFamily="2" charset="-122"/>
              </a:rPr>
              <a:t>How much  do you remeber about </a:t>
            </a:r>
            <a:r>
              <a:rPr lang="en-US" altLang="zh-CN" sz="4000">
                <a:solidFill>
                  <a:srgbClr val="FF0000"/>
                </a:solidFill>
                <a:latin typeface="Calibri" panose="020F0502020204030204" pitchFamily="34" charset="0"/>
                <a:sym typeface="+mn-ea"/>
              </a:rPr>
              <a:t>Su Lin and </a:t>
            </a:r>
            <a:r>
              <a:rPr lang="en-US" altLang="zh-CN" sz="4000">
                <a:solidFill>
                  <a:srgbClr val="0000FF"/>
                </a:solidFill>
                <a:latin typeface="Calibri" panose="020F0502020204030204" pitchFamily="34" charset="0"/>
                <a:sym typeface="+mn-ea"/>
              </a:rPr>
              <a:t>Dave</a:t>
            </a:r>
            <a:endParaRPr lang="en-US" altLang="zh-CN" sz="4000"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7125" y="3789045"/>
            <a:ext cx="10079355" cy="11455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5" name="Picture 3" descr="15"/>
          <p:cNvPicPr>
            <a:picLocks noChangeAspect="1" noChangeArrowheads="1"/>
          </p:cNvPicPr>
          <p:nvPr/>
        </p:nvPicPr>
        <p:blipFill>
          <a:blip r:embed="rId1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1378" r="3514" b="3380"/>
          <a:stretch>
            <a:fillRect/>
          </a:stretch>
        </p:blipFill>
        <p:spPr bwMode="auto">
          <a:xfrm>
            <a:off x="0" y="548640"/>
            <a:ext cx="1092962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311900" y="2607945"/>
            <a:ext cx="127825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snowy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703705" y="3068320"/>
            <a:ext cx="1276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windy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127125" y="3904615"/>
            <a:ext cx="1276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buying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143250" y="4364990"/>
            <a:ext cx="127571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playing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911225" y="4796790"/>
            <a:ext cx="1276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skating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5663565" y="4796790"/>
            <a:ext cx="1276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taking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utoUpdateAnimBg="0"/>
      <p:bldP spid="18437" grpId="0" bldLvl="0" animBg="1" autoUpdateAnimBg="0"/>
      <p:bldP spid="18438" grpId="0" bldLvl="0" animBg="1" autoUpdateAnimBg="0"/>
      <p:bldP spid="18439" grpId="0" bldLvl="0" animBg="1" autoUpdateAnimBg="0"/>
      <p:bldP spid="18440" grpId="0" bldLvl="0" animBg="1" autoUpdateAnimBg="0"/>
      <p:bldP spid="18441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763029" y="620688"/>
            <a:ext cx="75685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200" b="1" dirty="0" smtClean="0"/>
              <a:t>What should we write in a postcard ?  </a:t>
            </a:r>
            <a:endParaRPr lang="zh-CN" altLang="en-US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046" y="2564904"/>
            <a:ext cx="8067280" cy="293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椭圆 6"/>
          <p:cNvSpPr/>
          <p:nvPr/>
        </p:nvSpPr>
        <p:spPr>
          <a:xfrm>
            <a:off x="2665095" y="3003550"/>
            <a:ext cx="2197100" cy="28130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475038" y="2550430"/>
            <a:ext cx="163111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</a:rPr>
              <a:t>Greeting</a:t>
            </a:r>
            <a:r>
              <a:rPr lang="en-US" altLang="zh-CN" sz="2400" dirty="0"/>
              <a:t> </a:t>
            </a:r>
            <a:endParaRPr lang="en-US" altLang="zh-CN" sz="2400" dirty="0"/>
          </a:p>
        </p:txBody>
      </p:sp>
      <p:sp>
        <p:nvSpPr>
          <p:cNvPr id="13" name="椭圆 12"/>
          <p:cNvSpPr/>
          <p:nvPr/>
        </p:nvSpPr>
        <p:spPr>
          <a:xfrm>
            <a:off x="2819910" y="5012541"/>
            <a:ext cx="1270790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6709607" y="2383025"/>
            <a:ext cx="170562" cy="970076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6618" y="3896861"/>
            <a:ext cx="1728102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 altLang="zh-CN" sz="3200" dirty="0" smtClean="0"/>
          </a:p>
          <a:p>
            <a:endParaRPr lang="en-US" altLang="zh-CN" sz="3200" dirty="0" smtClean="0"/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Closing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0"/>
          <p:cNvSpPr txBox="1"/>
          <p:nvPr/>
        </p:nvSpPr>
        <p:spPr>
          <a:xfrm>
            <a:off x="1679976" y="1599063"/>
            <a:ext cx="89509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</a:rPr>
              <a:t>Main part (places,weather,what you are doing , how you feel)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/>
      <p:bldP spid="13" grpId="0" bldLvl="0" animBg="1"/>
      <p:bldP spid="12" grpId="0" bldLvl="0" animBg="1"/>
      <p:bldP spid="5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9749" y="1340252"/>
            <a:ext cx="9036496" cy="422163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6" descr="16"/>
          <p:cNvPicPr>
            <a:picLocks noChangeAspect="1" noChangeArrowheads="1"/>
          </p:cNvPicPr>
          <p:nvPr/>
        </p:nvPicPr>
        <p:blipFill>
          <a:blip r:embed="rId1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000" y="2168431"/>
            <a:ext cx="7840236" cy="381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1991360" y="981075"/>
            <a:ext cx="87293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Imagine it’s May Day. You are on vacation. </a:t>
            </a:r>
            <a:endParaRPr lang="en-US" altLang="zh-CN" sz="2800" b="1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b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Ask and answer the questions with your partner. </a:t>
            </a:r>
            <a:endParaRPr lang="en-US" altLang="zh-CN" sz="2800" b="1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78790" y="765175"/>
            <a:ext cx="11510645" cy="9271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p>
            <a:pPr eaLnBrk="1" hangingPunct="1"/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Writing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time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b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</a:b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Imagine you are on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vacation, write a postcard to a friend.</a:t>
            </a:r>
            <a:endParaRPr lang="zh-CN" altLang="en-US" sz="3200" b="1" dirty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9699" name="Picture 3" descr="15"/>
          <p:cNvPicPr>
            <a:picLocks noChangeAspect="1" noChangeArrowheads="1"/>
          </p:cNvPicPr>
          <p:nvPr/>
        </p:nvPicPr>
        <p:blipFill>
          <a:blip r:embed="rId1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" t="21399" r="3514" b="3380"/>
          <a:stretch>
            <a:fillRect/>
          </a:stretch>
        </p:blipFill>
        <p:spPr bwMode="auto">
          <a:xfrm>
            <a:off x="1525905" y="2126615"/>
            <a:ext cx="9148445" cy="480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未命名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0" t="4121" r="10760" b="10736"/>
          <a:stretch>
            <a:fillRect/>
          </a:stretch>
        </p:blipFill>
        <p:spPr>
          <a:xfrm>
            <a:off x="1631315" y="2205355"/>
            <a:ext cx="6317615" cy="442531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26117" y="1088178"/>
            <a:ext cx="10170583" cy="43249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735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We are on a vacation in Beijing. We’re on the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Great Wall right now. It’s cloudy and cool today.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It’s just right for walking. Look! My mother is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taking a walk. My father is taking photos of the mountains. My sister is drawing a picture. I’m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talking with some students from the US in English.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My vacation is great. 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extBox 9"/>
          <p:cNvSpPr>
            <a:spLocks noChangeArrowheads="1"/>
          </p:cNvSpPr>
          <p:nvPr/>
        </p:nvSpPr>
        <p:spPr bwMode="auto">
          <a:xfrm>
            <a:off x="1991544" y="1916832"/>
            <a:ext cx="889248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00"/>
                </a:solidFill>
                <a:sym typeface="Arial" panose="020B0604020202020204" pitchFamily="34" charset="0"/>
              </a:rPr>
              <a:t>1. Read your </a:t>
            </a:r>
            <a:r>
              <a:rPr lang="en-US" sz="2800" b="1" dirty="0" err="1" smtClean="0">
                <a:solidFill>
                  <a:srgbClr val="000000"/>
                </a:solidFill>
                <a:sym typeface="Arial" panose="020B0604020202020204" pitchFamily="34" charset="0"/>
              </a:rPr>
              <a:t>deskmate’s</a:t>
            </a:r>
            <a:r>
              <a:rPr lang="en-US" sz="2800" b="1" dirty="0" smtClean="0">
                <a:solidFill>
                  <a:srgbClr val="000000"/>
                </a:solidFill>
                <a:sym typeface="Arial" panose="020B0604020202020204" pitchFamily="34" charset="0"/>
              </a:rPr>
              <a:t> article</a:t>
            </a:r>
            <a:endParaRPr lang="en-US" sz="2800" b="1" dirty="0" smtClean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  <a:sym typeface="Arial" panose="020B0604020202020204" pitchFamily="34" charset="0"/>
              </a:rPr>
              <a:t>and help to correct it. </a:t>
            </a:r>
            <a:endParaRPr lang="zh-CN" altLang="en-US" sz="14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1524000" y="476672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9"/>
          <p:cNvSpPr>
            <a:spLocks noChangeArrowheads="1"/>
          </p:cNvSpPr>
          <p:nvPr/>
        </p:nvSpPr>
        <p:spPr bwMode="auto">
          <a:xfrm>
            <a:off x="2063552" y="3284984"/>
            <a:ext cx="799288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00"/>
                </a:solidFill>
                <a:sym typeface="Arial" panose="020B0604020202020204" pitchFamily="34" charset="0"/>
              </a:rPr>
              <a:t>2. Share your article in class. </a:t>
            </a:r>
            <a:endParaRPr lang="zh-CN" altLang="en-US" sz="1400" dirty="0"/>
          </a:p>
        </p:txBody>
      </p:sp>
      <p:sp>
        <p:nvSpPr>
          <p:cNvPr id="6" name="TextBox 9"/>
          <p:cNvSpPr>
            <a:spLocks noChangeArrowheads="1"/>
          </p:cNvSpPr>
          <p:nvPr/>
        </p:nvSpPr>
        <p:spPr bwMode="auto">
          <a:xfrm>
            <a:off x="1775520" y="620688"/>
            <a:ext cx="7704856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sz="3600" b="1" dirty="0" smtClean="0">
                <a:solidFill>
                  <a:srgbClr val="0070C0"/>
                </a:solidFill>
                <a:sym typeface="Arial" panose="020B0604020202020204" pitchFamily="34" charset="0"/>
              </a:rPr>
              <a:t>Correcting time.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7" name="TextBox 9"/>
          <p:cNvSpPr>
            <a:spLocks noChangeArrowheads="1"/>
          </p:cNvSpPr>
          <p:nvPr/>
        </p:nvSpPr>
        <p:spPr bwMode="auto">
          <a:xfrm>
            <a:off x="2063552" y="4131077"/>
            <a:ext cx="7704856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00"/>
                </a:solidFill>
                <a:sym typeface="Arial" panose="020B0604020202020204" pitchFamily="34" charset="0"/>
              </a:rPr>
              <a:t>3. Correct your own article.</a:t>
            </a:r>
            <a:endParaRPr lang="zh-CN" altLang="en-US" sz="1400" dirty="0"/>
          </a:p>
        </p:txBody>
      </p:sp>
      <p:sp>
        <p:nvSpPr>
          <p:cNvPr id="2" name="文本框 1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/>
        </p:nvSpPr>
        <p:spPr>
          <a:xfrm>
            <a:off x="2999423" y="1700372"/>
            <a:ext cx="4967287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70C0"/>
                </a:solidFill>
                <a:latin typeface="Verdana" panose="020B0604030504040204" pitchFamily="34" charset="0"/>
                <a:ea typeface="微软雅黑" panose="020B0503020204020204" charset="-122"/>
                <a:sym typeface="Verdana" panose="020B0604030504040204" pitchFamily="34" charset="0"/>
              </a:rPr>
              <a:t>     Homework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4" name="Rectangle 3"/>
          <p:cNvSpPr>
            <a:spLocks noGrp="1"/>
          </p:cNvSpPr>
          <p:nvPr/>
        </p:nvSpPr>
        <p:spPr>
          <a:xfrm>
            <a:off x="1343715" y="2924830"/>
            <a:ext cx="9283700" cy="27638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50000"/>
              <a:buFont typeface="Arial" panose="020B0604020202020204" pitchFamily="34" charset="0"/>
            </a:pPr>
            <a:r>
              <a:rPr lang="en-US" altLang="zh-CN" sz="2800" b="1" dirty="0" smtClean="0">
                <a:solidFill>
                  <a:schemeClr val="tx2"/>
                </a:solidFill>
                <a:latin typeface="+mn-lt"/>
                <a:ea typeface="+mn-ea"/>
                <a:sym typeface="Verdana" panose="020B0604030504040204" pitchFamily="34" charset="0"/>
              </a:rPr>
              <a:t>Correct your article and try to add more details to it.</a:t>
            </a:r>
            <a:endParaRPr lang="zh-CN" altLang="en-US" sz="1600" b="1" dirty="0">
              <a:latin typeface="+mn-lt"/>
              <a:ea typeface="+mn-ea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1525588" y="463550"/>
            <a:ext cx="9142413" cy="0"/>
          </a:xfrm>
          <a:prstGeom prst="line">
            <a:avLst/>
          </a:prstGeom>
          <a:ln w="12700">
            <a:solidFill>
              <a:srgbClr val="0199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8184515" y="80645"/>
            <a:ext cx="212344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Unit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7</a:t>
            </a:r>
            <a:r>
              <a:rPr lang="zh-CN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   </a:t>
            </a:r>
            <a:r>
              <a:rPr lang="en-US" altLang="zh-CN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Times New Roman" panose="02020603050405020304" pitchFamily="18" charset="0"/>
                <a:sym typeface="Calibri" panose="020F0502020204030204" pitchFamily="34" charset="0"/>
              </a:rPr>
              <a:t>It’s raining!</a:t>
            </a:r>
            <a:endParaRPr lang="en-US" altLang="zh-CN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580TGp_general_light">
  <a:themeElements>
    <a:clrScheme name="580TGp_general_light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580TGp_gene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580TGp_general_light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0</TotalTime>
  <Words>1314</Words>
  <Application>WPS 演示</Application>
  <PresentationFormat>自定义</PresentationFormat>
  <Paragraphs>81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4" baseType="lpstr">
      <vt:lpstr>Arial</vt:lpstr>
      <vt:lpstr>宋体</vt:lpstr>
      <vt:lpstr>Wingdings</vt:lpstr>
      <vt:lpstr>Times New Roman</vt:lpstr>
      <vt:lpstr>Calibri</vt:lpstr>
      <vt:lpstr>Monospac821 BT</vt:lpstr>
      <vt:lpstr>Courier New</vt:lpstr>
      <vt:lpstr>Adobe 黑体 Std R</vt:lpstr>
      <vt:lpstr>Verdana</vt:lpstr>
      <vt:lpstr>微软雅黑</vt:lpstr>
      <vt:lpstr>黑体</vt:lpstr>
      <vt:lpstr>Arial Unicode MS</vt:lpstr>
      <vt:lpstr>580TGp_general_light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Writing time.  Imagine you are on a vacation, write a postcard to a friend.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www.pptbz.com</dc:title>
  <dc:creator>微软用户</dc:creator>
  <cp:lastModifiedBy>微风</cp:lastModifiedBy>
  <cp:revision>77</cp:revision>
  <dcterms:created xsi:type="dcterms:W3CDTF">2009-12-10T08:42:00Z</dcterms:created>
  <dcterms:modified xsi:type="dcterms:W3CDTF">2021-10-11T09:14:51Z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  <property fmtid="{D5CDD505-2E9C-101B-9397-08002B2CF9AE}" pid="3" name="ICV">
    <vt:lpwstr>3BEBA907BD7A45FCAB5A1D0FE91C07DD</vt:lpwstr>
  </property>
</Properties>
</file>