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408" r:id="rId2"/>
    <p:sldId id="343" r:id="rId3"/>
    <p:sldId id="338" r:id="rId4"/>
    <p:sldId id="429" r:id="rId5"/>
    <p:sldId id="261" r:id="rId6"/>
    <p:sldId id="388" r:id="rId7"/>
    <p:sldId id="396" r:id="rId8"/>
    <p:sldId id="398" r:id="rId9"/>
    <p:sldId id="400" r:id="rId10"/>
    <p:sldId id="402" r:id="rId11"/>
    <p:sldId id="340" r:id="rId12"/>
    <p:sldId id="430" r:id="rId13"/>
    <p:sldId id="315" r:id="rId14"/>
    <p:sldId id="417" r:id="rId15"/>
    <p:sldId id="418" r:id="rId16"/>
    <p:sldId id="437" r:id="rId17"/>
    <p:sldId id="392" r:id="rId18"/>
    <p:sldId id="393" r:id="rId19"/>
    <p:sldId id="363" r:id="rId20"/>
    <p:sldId id="404" r:id="rId21"/>
    <p:sldId id="419" r:id="rId22"/>
    <p:sldId id="420" r:id="rId23"/>
    <p:sldId id="421" r:id="rId24"/>
    <p:sldId id="422" r:id="rId25"/>
    <p:sldId id="423" r:id="rId26"/>
    <p:sldId id="424" r:id="rId27"/>
    <p:sldId id="377" r:id="rId28"/>
    <p:sldId id="433" r:id="rId29"/>
    <p:sldId id="379" r:id="rId30"/>
    <p:sldId id="405" r:id="rId31"/>
    <p:sldId id="406" r:id="rId32"/>
    <p:sldId id="366" r:id="rId33"/>
    <p:sldId id="346" r:id="rId34"/>
    <p:sldId id="413" r:id="rId35"/>
    <p:sldId id="434" r:id="rId36"/>
    <p:sldId id="431" r:id="rId37"/>
    <p:sldId id="432" r:id="rId38"/>
    <p:sldId id="438" r:id="rId39"/>
    <p:sldId id="440" r:id="rId40"/>
    <p:sldId id="439" r:id="rId41"/>
    <p:sldId id="441" r:id="rId42"/>
    <p:sldId id="443" r:id="rId43"/>
    <p:sldId id="444" r:id="rId44"/>
    <p:sldId id="357" r:id="rId45"/>
    <p:sldId id="371" r:id="rId4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CC"/>
    <a:srgbClr val="0033CC"/>
    <a:srgbClr val="FF0000"/>
    <a:srgbClr val="EA3C2A"/>
    <a:srgbClr val="E4FB05"/>
    <a:srgbClr val="FFFF00"/>
    <a:srgbClr val="FF33CC"/>
    <a:srgbClr val="FF00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7" autoAdjust="0"/>
    <p:restoredTop sz="93570" autoAdjust="0"/>
  </p:normalViewPr>
  <p:slideViewPr>
    <p:cSldViewPr>
      <p:cViewPr varScale="1">
        <p:scale>
          <a:sx n="65" d="100"/>
          <a:sy n="65" d="100"/>
        </p:scale>
        <p:origin x="1324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DFC91AF-8BA7-45F3-8A80-78405D6B477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58457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F10785-7C55-482C-89E7-A5274D85DA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36908489"/>
      </p:ext>
    </p:extLst>
  </p:cSld>
  <p:clrMapOvr>
    <a:masterClrMapping/>
  </p:clrMapOvr>
  <p:transition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A9BAA6-22D8-47E4-922E-870FA96AA04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9994641"/>
      </p:ext>
    </p:extLst>
  </p:cSld>
  <p:clrMapOvr>
    <a:masterClrMapping/>
  </p:clrMapOvr>
  <p:transition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4AD4F3-0086-447B-B5A7-820A54133D5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748380"/>
      </p:ext>
    </p:extLst>
  </p:cSld>
  <p:clrMapOvr>
    <a:masterClrMapping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B51C8-FF5C-44EB-A5B0-7D80CBBD5BB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9146956"/>
      </p:ext>
    </p:extLst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69CDA0-989B-45F3-A5E5-BAC644FF1D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63659223"/>
      </p:ext>
    </p:extLst>
  </p:cSld>
  <p:clrMapOvr>
    <a:masterClrMapping/>
  </p:clrMapOvr>
  <p:transition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690E2F-A354-4FA8-B373-CEC49F9DC6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93472175"/>
      </p:ext>
    </p:extLst>
  </p:cSld>
  <p:clrMapOvr>
    <a:masterClrMapping/>
  </p:clrMapOvr>
  <p:transition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8C1C51-08B4-477D-8B22-78EC7336FC4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21862251"/>
      </p:ext>
    </p:extLst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ACAADA-37FC-442B-B4B6-9ED3A32BF9E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28747082"/>
      </p:ext>
    </p:extLst>
  </p:cSld>
  <p:clrMapOvr>
    <a:masterClrMapping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7D3D9E-1306-457B-AD6A-06BB499C6F9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24135705"/>
      </p:ext>
    </p:extLst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240C8C-B9A2-4D55-B836-4D3A43D0957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6498722"/>
      </p:ext>
    </p:extLst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BF2955-175C-494D-AEC7-60F3BF37A95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3749476"/>
      </p:ext>
    </p:extLst>
  </p:cSld>
  <p:clrMapOvr>
    <a:masterClrMapping/>
  </p:clrMapOvr>
  <p:transition>
    <p:pull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4FE279-55CA-4630-AE9F-3CEA71E4360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45712463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8153A1-CA83-4B5E-BCB1-4EA9902C02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ransition>
    <p:pull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Section%20A%201b.mp3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Section%20A%201b-1.mp3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6.wmf"/><Relationship Id="rId5" Type="http://schemas.openxmlformats.org/officeDocument/2006/relationships/image" Target="../media/image27.pn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Section%20A%202b.mp3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Section%20A%202b-2.mp3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Section%20A%202d.mp3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Section%20A%202d.mp3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WordArt 5"/>
          <p:cNvSpPr>
            <a:spLocks noChangeArrowheads="1" noChangeShapeType="1" noTextEdit="1"/>
          </p:cNvSpPr>
          <p:nvPr/>
        </p:nvSpPr>
        <p:spPr bwMode="auto">
          <a:xfrm>
            <a:off x="4788024" y="836712"/>
            <a:ext cx="2663825" cy="791468"/>
          </a:xfrm>
          <a:prstGeom prst="rect">
            <a:avLst/>
          </a:prstGeom>
        </p:spPr>
        <p:txBody>
          <a:bodyPr wrap="none" fromWordArt="1">
            <a:prstTxWarp prst="textPlain">
              <a:avLst/>
            </a:prstTxWarp>
          </a:bodyPr>
          <a:lstStyle/>
          <a:p>
            <a:pPr algn="ctr"/>
            <a:r>
              <a:rPr lang="en-US" altLang="zh-CN" sz="3600" b="1" kern="10" dirty="0">
                <a:ln w="12700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8</a:t>
            </a:r>
            <a:endParaRPr lang="zh-CN" altLang="en-US" sz="3600" b="1" kern="10" dirty="0">
              <a:ln w="12700">
                <a:solidFill>
                  <a:srgbClr val="FF3300"/>
                </a:solidFill>
                <a:round/>
                <a:headEnd/>
                <a:tailEnd/>
              </a:ln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2" name="WordArt 34"/>
          <p:cNvSpPr>
            <a:spLocks noChangeArrowheads="1" noChangeShapeType="1" noTextEdit="1"/>
          </p:cNvSpPr>
          <p:nvPr/>
        </p:nvSpPr>
        <p:spPr bwMode="auto">
          <a:xfrm>
            <a:off x="755576" y="620688"/>
            <a:ext cx="8027987" cy="136773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Unit 8</a:t>
            </a:r>
          </a:p>
          <a:p>
            <a:pPr algn="ctr"/>
            <a:r>
              <a:rPr lang="en-US" altLang="zh-CN" sz="36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 there a post office near here?</a:t>
            </a:r>
            <a:endParaRPr lang="zh-CN" altLang="en-US" sz="36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98" y="2204864"/>
            <a:ext cx="8352927" cy="2088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3" name="Text Box 13"/>
          <p:cNvSpPr txBox="1">
            <a:spLocks noChangeArrowheads="1"/>
          </p:cNvSpPr>
          <p:nvPr/>
        </p:nvSpPr>
        <p:spPr bwMode="auto">
          <a:xfrm>
            <a:off x="539552" y="1556792"/>
            <a:ext cx="8136904" cy="492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To learn to ask for and give directions on the street.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--Is there a hospital near here?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--Yes, there is. It’s on the Bridge Street.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--Where is the hospital?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--It’s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behind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police station.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To learn to use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prepositions of place.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on, near, between, across from, next to, in front of, behind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2656"/>
            <a:ext cx="6047134" cy="11661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570413" y="6093668"/>
            <a:ext cx="42497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police station </a:t>
            </a:r>
            <a:r>
              <a:rPr kumimoji="1"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警察局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611188" y="3356992"/>
            <a:ext cx="3708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 office </a:t>
            </a:r>
            <a:r>
              <a:rPr kumimoji="1"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邮局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1116782" y="6233939"/>
            <a:ext cx="29511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bank </a:t>
            </a:r>
            <a:r>
              <a:rPr kumimoji="1"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1"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银行</a:t>
            </a: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4681538" y="3429843"/>
            <a:ext cx="40671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restaurant </a:t>
            </a:r>
            <a:r>
              <a:rPr kumimoji="1"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1"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餐馆</a:t>
            </a:r>
          </a:p>
        </p:txBody>
      </p:sp>
      <p:pic>
        <p:nvPicPr>
          <p:cNvPr id="5152" name="Picture 32" descr="timg?image&amp;quality=80&amp;size=b9999_10000&amp;sec=1516005317155&amp;di=5a49fc7b8c02e08e4afbb2e5916713d9&amp;imgtype=0&amp;src=http%3A%2F%2Fp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150568"/>
            <a:ext cx="3384550" cy="192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358" y="114970"/>
            <a:ext cx="3762359" cy="115379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86108"/>
            <a:ext cx="3456384" cy="1945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891" y="1213605"/>
            <a:ext cx="3296533" cy="219549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69" y="3966885"/>
            <a:ext cx="3657600" cy="2221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5" grpId="0"/>
      <p:bldP spid="7181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331913" y="2924175"/>
            <a:ext cx="30241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street </a:t>
            </a:r>
            <a:r>
              <a:rPr kumimoji="1" lang="en-US" altLang="zh-CN" sz="3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1"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1"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大街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738856" y="1454399"/>
            <a:ext cx="143710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hotel </a:t>
            </a:r>
            <a:r>
              <a:rPr kumimoji="1"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1"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旅馆</a:t>
            </a:r>
          </a:p>
        </p:txBody>
      </p:sp>
      <p:pic>
        <p:nvPicPr>
          <p:cNvPr id="6151" name="Picture 2" descr="http://pic18.nipic.com/20111218/6608733_091758035352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48"/>
          <a:stretch>
            <a:fillRect/>
          </a:stretch>
        </p:blipFill>
        <p:spPr bwMode="auto">
          <a:xfrm>
            <a:off x="900113" y="476250"/>
            <a:ext cx="3673475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993133" y="6093296"/>
            <a:ext cx="36004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hospital   </a:t>
            </a:r>
            <a:r>
              <a:rPr kumimoji="1"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1"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1"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医院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4738856" y="6121683"/>
            <a:ext cx="3823938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phone </a:t>
            </a:r>
            <a:r>
              <a:rPr kumimoji="1"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付费电话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60648"/>
            <a:ext cx="1855175" cy="303135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13" y="3780400"/>
            <a:ext cx="3385026" cy="2240887"/>
          </a:xfrm>
          <a:prstGeom prst="rect">
            <a:avLst/>
          </a:prstGeom>
        </p:spPr>
      </p:pic>
      <p:pic>
        <p:nvPicPr>
          <p:cNvPr id="92162" name="Picture 2" descr="https://timgsa.baidu.com/timg?image&amp;quality=80&amp;size=b9999_10000&amp;sec=1581835953431&amp;di=68aa4f267aa24952d626d4bca510f57b&amp;imgtype=0&amp;src=http%3A%2F%2Fgss0.baidu.com%2F-4o3dSag_xI4khGko9WTAnF6hhy%2Flvpics%2Fh%3D800%2Fsign%3Dbbf7b9261d30e924d0a491317c096e66%2F1b4c510fd9f9d72adca6b433d62a2834359bbb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415" y="3451417"/>
            <a:ext cx="1959929" cy="2621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13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WordArt 3"/>
          <p:cNvSpPr>
            <a:spLocks noChangeArrowheads="1" noChangeShapeType="1" noTextEdit="1"/>
          </p:cNvSpPr>
          <p:nvPr/>
        </p:nvSpPr>
        <p:spPr bwMode="auto">
          <a:xfrm>
            <a:off x="1237502" y="703029"/>
            <a:ext cx="2748151" cy="6785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imes New Roman"/>
                <a:cs typeface="Times New Roman"/>
              </a:rPr>
              <a:t>比眼力</a:t>
            </a:r>
            <a:r>
              <a:rPr lang="en-US" altLang="zh-CN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imes New Roman"/>
                <a:cs typeface="Times New Roman"/>
              </a:rPr>
              <a:t>!</a:t>
            </a:r>
            <a:endParaRPr lang="zh-CN" altLang="en-U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Times New Roman"/>
              <a:cs typeface="Times New Roman"/>
            </a:endParaRPr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1476375" y="5517315"/>
            <a:ext cx="2590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It’s a bank. 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331913" y="1622425"/>
            <a:ext cx="28797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What’s this? 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508625" y="5373688"/>
            <a:ext cx="23764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It’s a park.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219700" y="1728788"/>
            <a:ext cx="2808288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What’s that? </a:t>
            </a:r>
          </a:p>
        </p:txBody>
      </p:sp>
      <p:pic>
        <p:nvPicPr>
          <p:cNvPr id="8200" name="Picture 8" descr="6~WMNVCT2_X~HBE6%CPT@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92375"/>
            <a:ext cx="4249737" cy="274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38" y="2806291"/>
            <a:ext cx="3657600" cy="2221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33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027112" y="5299869"/>
            <a:ext cx="35290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 restaurant.  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85863" y="1050925"/>
            <a:ext cx="288131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What’s this? </a:t>
            </a:r>
          </a:p>
        </p:txBody>
      </p:sp>
      <p:pic>
        <p:nvPicPr>
          <p:cNvPr id="10247" name="Picture 7" descr="b58f8c5494eef01f038f77f1e2fe9925bc317d6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987550"/>
            <a:ext cx="4267200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5508625" y="5291865"/>
            <a:ext cx="2520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 hotel.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329238" y="1050925"/>
            <a:ext cx="2879725" cy="9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What’s that? </a:t>
            </a:r>
          </a:p>
        </p:txBody>
      </p:sp>
      <p:pic>
        <p:nvPicPr>
          <p:cNvPr id="93186" name="Picture 2" descr="https://timgsa.baidu.com/timg?image&amp;quality=80&amp;size=b9999_10000&amp;sec=1581836056905&amp;di=5f0ad8b935ac210fdfaf133a22601115&amp;imgtype=0&amp;src=http%3A%2F%2Fbj.cntour2.com%2Fviewnews%2F2015%2F03%2F27%2F20150327111402_OgB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388" y="2035748"/>
            <a:ext cx="3939424" cy="2810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53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540321" y="4797425"/>
            <a:ext cx="41036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 police station.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258888" y="908050"/>
            <a:ext cx="29527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What’s this? 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5148064" y="4797425"/>
            <a:ext cx="35988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 post office.</a:t>
            </a:r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5364163" y="835025"/>
            <a:ext cx="2808287" cy="863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What’s this?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016894"/>
            <a:ext cx="4294500" cy="2417167"/>
          </a:xfrm>
          <a:prstGeom prst="rect">
            <a:avLst/>
          </a:prstGeom>
        </p:spPr>
      </p:pic>
      <p:pic>
        <p:nvPicPr>
          <p:cNvPr id="9" name="Picture 32" descr="timg?image&amp;quality=80&amp;size=b9999_10000&amp;sec=1516005317155&amp;di=5a49fc7b8c02e08e4afbb2e5916713d9&amp;imgtype=0&amp;src=http%3A%2F%2Fp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16895"/>
            <a:ext cx="4248472" cy="241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53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683963" y="5359688"/>
            <a:ext cx="34559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 pay phone.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69963" y="562769"/>
            <a:ext cx="3025775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this? 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5220072" y="5359688"/>
            <a:ext cx="30257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 library.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4983902" y="620712"/>
            <a:ext cx="309721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that?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3419755" cy="3419755"/>
          </a:xfrm>
          <a:prstGeom prst="rect">
            <a:avLst/>
          </a:prstGeom>
        </p:spPr>
      </p:pic>
      <p:pic>
        <p:nvPicPr>
          <p:cNvPr id="94210" name="Picture 2" descr="https://timgsa.baidu.com/timg?image&amp;quality=80&amp;size=b9999_10000&amp;sec=1581836424843&amp;di=5956f41906eb7e5cb755d5257b557b93&amp;imgtype=0&amp;src=http%3A%2F%2Fwww.huaxia.com%2Fqqla%2Fqdd%2Fimages%2F2017%2F11%2F24%2F18037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1772816"/>
            <a:ext cx="4683695" cy="312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03350" y="260350"/>
            <a:ext cx="7561263" cy="1081088"/>
          </a:xfrm>
        </p:spPr>
        <p:txBody>
          <a:bodyPr/>
          <a:lstStyle/>
          <a:p>
            <a:pPr algn="l"/>
            <a:r>
              <a:rPr lang="en-US" altLang="zh-CN" sz="32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Match the words with the places in the picture.</a:t>
            </a:r>
          </a:p>
        </p:txBody>
      </p:sp>
      <p:sp>
        <p:nvSpPr>
          <p:cNvPr id="29702" name="Text Box 8"/>
          <p:cNvSpPr txBox="1">
            <a:spLocks noChangeArrowheads="1"/>
          </p:cNvSpPr>
          <p:nvPr/>
        </p:nvSpPr>
        <p:spPr bwMode="auto">
          <a:xfrm>
            <a:off x="2660650" y="49466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0C0C0">
                <a:alpha val="75000"/>
              </a:srgb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en-US">
              <a:latin typeface="Times New Roman" pitchFamily="18" charset="0"/>
            </a:endParaRPr>
          </a:p>
        </p:txBody>
      </p:sp>
      <p:sp>
        <p:nvSpPr>
          <p:cNvPr id="29703" name="Text Box 10"/>
          <p:cNvSpPr txBox="1">
            <a:spLocks noChangeArrowheads="1"/>
          </p:cNvSpPr>
          <p:nvPr/>
        </p:nvSpPr>
        <p:spPr bwMode="auto">
          <a:xfrm>
            <a:off x="4459288" y="49466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0C0C0">
                <a:alpha val="75000"/>
              </a:srgb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en-US">
              <a:latin typeface="Times New Roman" pitchFamily="18" charset="0"/>
            </a:endParaRPr>
          </a:p>
        </p:txBody>
      </p:sp>
      <p:sp>
        <p:nvSpPr>
          <p:cNvPr id="29713" name="TextBox 24"/>
          <p:cNvSpPr txBox="1">
            <a:spLocks noChangeArrowheads="1"/>
          </p:cNvSpPr>
          <p:nvPr/>
        </p:nvSpPr>
        <p:spPr bwMode="auto">
          <a:xfrm>
            <a:off x="339725" y="1341438"/>
            <a:ext cx="3635375" cy="52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1. post office ___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2. police station ___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3. hotel ___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4. restaurant ___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5. bank ___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6. hospital ___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7. street ___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8. pay phone ___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9. park  ___</a:t>
            </a:r>
          </a:p>
        </p:txBody>
      </p:sp>
      <p:sp>
        <p:nvSpPr>
          <p:cNvPr id="27" name="Text Box 19"/>
          <p:cNvSpPr txBox="1">
            <a:spLocks noChangeArrowheads="1"/>
          </p:cNvSpPr>
          <p:nvPr/>
        </p:nvSpPr>
        <p:spPr bwMode="auto">
          <a:xfrm>
            <a:off x="3327400" y="1916113"/>
            <a:ext cx="431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26" name="Text Box 19"/>
          <p:cNvSpPr txBox="1">
            <a:spLocks noChangeArrowheads="1"/>
          </p:cNvSpPr>
          <p:nvPr/>
        </p:nvSpPr>
        <p:spPr bwMode="auto">
          <a:xfrm>
            <a:off x="2801938" y="5373688"/>
            <a:ext cx="598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1939925" y="6021388"/>
            <a:ext cx="5238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4" name="Text Box 19"/>
          <p:cNvSpPr txBox="1">
            <a:spLocks noChangeArrowheads="1"/>
          </p:cNvSpPr>
          <p:nvPr/>
        </p:nvSpPr>
        <p:spPr bwMode="auto">
          <a:xfrm>
            <a:off x="2946400" y="3100388"/>
            <a:ext cx="381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i</a:t>
            </a:r>
          </a:p>
        </p:txBody>
      </p:sp>
      <p:sp>
        <p:nvSpPr>
          <p:cNvPr id="23" name="Text Box 19"/>
          <p:cNvSpPr txBox="1">
            <a:spLocks noChangeArrowheads="1"/>
          </p:cNvSpPr>
          <p:nvPr/>
        </p:nvSpPr>
        <p:spPr bwMode="auto">
          <a:xfrm>
            <a:off x="2032000" y="4868863"/>
            <a:ext cx="431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</a:p>
        </p:txBody>
      </p:sp>
      <p:sp>
        <p:nvSpPr>
          <p:cNvPr id="31" name="Text Box 19"/>
          <p:cNvSpPr txBox="1">
            <a:spLocks noChangeArrowheads="1"/>
          </p:cNvSpPr>
          <p:nvPr/>
        </p:nvSpPr>
        <p:spPr bwMode="auto">
          <a:xfrm>
            <a:off x="1907704" y="2492896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1938338" y="3644900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2443163" y="4289425"/>
            <a:ext cx="5238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37" name="Text Box 19"/>
          <p:cNvSpPr txBox="1">
            <a:spLocks noChangeArrowheads="1"/>
          </p:cNvSpPr>
          <p:nvPr/>
        </p:nvSpPr>
        <p:spPr bwMode="auto">
          <a:xfrm>
            <a:off x="2874963" y="1341438"/>
            <a:ext cx="5254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</a:p>
        </p:txBody>
      </p:sp>
      <p:pic>
        <p:nvPicPr>
          <p:cNvPr id="7197" name="Picture 29" descr="(6TI]IUQE6FT{]RMVDE]DD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450" y="1295400"/>
            <a:ext cx="4767263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98" name="Oval 2"/>
          <p:cNvSpPr>
            <a:spLocks noChangeArrowheads="1"/>
          </p:cNvSpPr>
          <p:nvPr/>
        </p:nvSpPr>
        <p:spPr bwMode="auto">
          <a:xfrm>
            <a:off x="539750" y="404813"/>
            <a:ext cx="719138" cy="7302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utoUpdateAnimBg="0"/>
      <p:bldP spid="26" grpId="0" autoUpdateAnimBg="0"/>
      <p:bldP spid="25" grpId="0" autoUpdateAnimBg="0"/>
      <p:bldP spid="24" grpId="0" autoUpdateAnimBg="0"/>
      <p:bldP spid="23" grpId="0" autoUpdateAnimBg="0"/>
      <p:bldP spid="31" grpId="0" autoUpdateAnimBg="0"/>
      <p:bldP spid="21" grpId="0" autoUpdateAnimBg="0"/>
      <p:bldP spid="22" grpId="0" autoUpdateAnimBg="0"/>
      <p:bldP spid="37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8" name="Picture 14" descr="timg?image&amp;quality=80&amp;size=b9999_10000&amp;sec=1516074765172&amp;di=619796a3a6782aa40d845428f5bb6040&amp;imgtype=0&amp;src=http%3A%2F%2Fs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123950"/>
            <a:ext cx="7704137" cy="498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59" name="Rectangle 15"/>
          <p:cNvSpPr>
            <a:spLocks noChangeArrowheads="1"/>
          </p:cNvSpPr>
          <p:nvPr/>
        </p:nvSpPr>
        <p:spPr bwMode="auto">
          <a:xfrm>
            <a:off x="3708400" y="476250"/>
            <a:ext cx="2159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EA3C2A"/>
                </a:solidFill>
              </a:rPr>
              <a:t>方位介词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58887" y="260350"/>
            <a:ext cx="7489825" cy="1223963"/>
          </a:xfrm>
          <a:noFill/>
        </p:spPr>
        <p:txBody>
          <a:bodyPr/>
          <a:lstStyle/>
          <a:p>
            <a:pPr algn="l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Listen and circle the places you hear in 1a.</a:t>
            </a:r>
          </a:p>
        </p:txBody>
      </p:sp>
      <p:sp>
        <p:nvSpPr>
          <p:cNvPr id="9" name="TextBox 24"/>
          <p:cNvSpPr txBox="1">
            <a:spLocks noChangeArrowheads="1"/>
          </p:cNvSpPr>
          <p:nvPr/>
        </p:nvSpPr>
        <p:spPr bwMode="auto">
          <a:xfrm>
            <a:off x="2843213" y="1268413"/>
            <a:ext cx="3635375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post office  </a:t>
            </a:r>
          </a:p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police station  </a:t>
            </a:r>
          </a:p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hotel  </a:t>
            </a:r>
          </a:p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restaurant  </a:t>
            </a:r>
          </a:p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bank  </a:t>
            </a:r>
          </a:p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hospital  </a:t>
            </a:r>
          </a:p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street  </a:t>
            </a:r>
          </a:p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pay phone  </a:t>
            </a:r>
          </a:p>
          <a:p>
            <a:pPr eaLnBrk="1" hangingPunct="1">
              <a:lnSpc>
                <a:spcPct val="120000"/>
              </a:lnSpc>
              <a:buFontTx/>
              <a:buAutoNum type="arabicPeriod"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park  </a:t>
            </a:r>
          </a:p>
        </p:txBody>
      </p:sp>
      <p:sp>
        <p:nvSpPr>
          <p:cNvPr id="10" name="椭圆 9"/>
          <p:cNvSpPr>
            <a:spLocks noChangeArrowheads="1"/>
          </p:cNvSpPr>
          <p:nvPr/>
        </p:nvSpPr>
        <p:spPr bwMode="auto">
          <a:xfrm>
            <a:off x="3276600" y="3141663"/>
            <a:ext cx="2232025" cy="574675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1" name="椭圆 10"/>
          <p:cNvSpPr>
            <a:spLocks noChangeArrowheads="1"/>
          </p:cNvSpPr>
          <p:nvPr/>
        </p:nvSpPr>
        <p:spPr bwMode="auto">
          <a:xfrm>
            <a:off x="3276600" y="4219575"/>
            <a:ext cx="1727200" cy="576263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椭圆 11"/>
          <p:cNvSpPr>
            <a:spLocks noChangeArrowheads="1"/>
          </p:cNvSpPr>
          <p:nvPr/>
        </p:nvSpPr>
        <p:spPr bwMode="auto">
          <a:xfrm>
            <a:off x="3209925" y="1412875"/>
            <a:ext cx="2447925" cy="576263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7419" name="Oval 2"/>
          <p:cNvSpPr>
            <a:spLocks noChangeArrowheads="1"/>
          </p:cNvSpPr>
          <p:nvPr/>
        </p:nvSpPr>
        <p:spPr bwMode="auto">
          <a:xfrm>
            <a:off x="323528" y="507206"/>
            <a:ext cx="719138" cy="7302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1b</a:t>
            </a:r>
          </a:p>
        </p:txBody>
      </p:sp>
      <p:pic>
        <p:nvPicPr>
          <p:cNvPr id="2" name="图片 1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985896"/>
            <a:ext cx="1008112" cy="1003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2390775" y="1165225"/>
            <a:ext cx="184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 sz="3200"/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87338" y="525465"/>
            <a:ext cx="7848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</a:rPr>
              <a:t>Listen again and finish the following dialogues. 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82625" y="1917700"/>
            <a:ext cx="734377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Conversation 1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A: Is there a restaurant ____ Bridge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Street?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B: Yes, ______ _____.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Conversation 2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A: _____ there a post office _____ here?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B: Um, yes, there is. There’s one on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Long Street. </a:t>
            </a: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5076825" y="2439988"/>
            <a:ext cx="8636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on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21" name="Rectangle 9"/>
          <p:cNvSpPr>
            <a:spLocks noChangeArrowheads="1"/>
          </p:cNvSpPr>
          <p:nvPr/>
        </p:nvSpPr>
        <p:spPr bwMode="auto">
          <a:xfrm>
            <a:off x="2195736" y="3569643"/>
            <a:ext cx="2663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there     is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1547813" y="4581128"/>
            <a:ext cx="647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23" name="Rectangle 11"/>
          <p:cNvSpPr>
            <a:spLocks noChangeArrowheads="1"/>
          </p:cNvSpPr>
          <p:nvPr/>
        </p:nvSpPr>
        <p:spPr bwMode="auto">
          <a:xfrm>
            <a:off x="5653088" y="4581128"/>
            <a:ext cx="12239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near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25" name="Oval 13"/>
          <p:cNvSpPr>
            <a:spLocks noChangeArrowheads="1"/>
          </p:cNvSpPr>
          <p:nvPr/>
        </p:nvSpPr>
        <p:spPr bwMode="auto">
          <a:xfrm>
            <a:off x="4211638" y="5157788"/>
            <a:ext cx="1584325" cy="64928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527" name="Oval 15"/>
          <p:cNvSpPr>
            <a:spLocks noChangeArrowheads="1"/>
          </p:cNvSpPr>
          <p:nvPr/>
        </p:nvSpPr>
        <p:spPr bwMode="auto">
          <a:xfrm>
            <a:off x="1187450" y="2420938"/>
            <a:ext cx="1584325" cy="720725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529" name="Rectangle 17"/>
          <p:cNvSpPr>
            <a:spLocks noChangeArrowheads="1"/>
          </p:cNvSpPr>
          <p:nvPr/>
        </p:nvSpPr>
        <p:spPr bwMode="auto">
          <a:xfrm>
            <a:off x="6588125" y="4005263"/>
            <a:ext cx="1547813" cy="595312"/>
          </a:xfrm>
          <a:prstGeom prst="rect">
            <a:avLst/>
          </a:prstGeom>
          <a:solidFill>
            <a:srgbClr val="008000">
              <a:alpha val="83000"/>
            </a:srgbClr>
          </a:solidFill>
          <a:ln w="158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b="1" dirty="0">
                <a:solidFill>
                  <a:schemeClr val="bg1"/>
                </a:solidFill>
              </a:rPr>
              <a:t>在附近 </a:t>
            </a:r>
          </a:p>
        </p:txBody>
      </p:sp>
      <p:pic>
        <p:nvPicPr>
          <p:cNvPr id="13" name="图片 12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398" y="663604"/>
            <a:ext cx="1008112" cy="1003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4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0" grpId="0"/>
      <p:bldP spid="64521" grpId="0"/>
      <p:bldP spid="64522" grpId="0"/>
      <p:bldP spid="64523" grpId="0"/>
      <p:bldP spid="64525" grpId="0" animBg="1"/>
      <p:bldP spid="64527" grpId="0" animBg="1"/>
      <p:bldP spid="645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2319338" y="652463"/>
            <a:ext cx="184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 sz="3200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611188" y="396875"/>
            <a:ext cx="806450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Conversation 3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A: Is there a _________ on Center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Street?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B: No, there isn’t.</a:t>
            </a:r>
            <a:r>
              <a:rPr lang="en-US" altLang="zh-CN" sz="32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3011488" y="1052513"/>
            <a:ext cx="1919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hospital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6568" name="Oval 8"/>
          <p:cNvSpPr>
            <a:spLocks noChangeArrowheads="1"/>
          </p:cNvSpPr>
          <p:nvPr/>
        </p:nvSpPr>
        <p:spPr bwMode="auto">
          <a:xfrm>
            <a:off x="1114425" y="2132013"/>
            <a:ext cx="2881313" cy="792162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826641" y="3061419"/>
            <a:ext cx="7561783" cy="3463925"/>
          </a:xfrm>
          <a:prstGeom prst="rect">
            <a:avLst/>
          </a:prstGeom>
          <a:solidFill>
            <a:srgbClr val="FFFF99">
              <a:alpha val="67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There be +</a:t>
            </a:r>
            <a:r>
              <a:rPr lang="zh-CN" altLang="en-US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名词</a:t>
            </a: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+</a:t>
            </a:r>
            <a:r>
              <a:rPr lang="zh-CN" altLang="en-US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地点</a:t>
            </a: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事物</a:t>
            </a: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)</a:t>
            </a:r>
            <a:r>
              <a:rPr lang="en-US" altLang="zh-CN" sz="3200" b="1" dirty="0">
                <a:latin typeface="Times New Roman" panose="02020603050405020304" pitchFamily="18" charset="0"/>
              </a:rPr>
              <a:t> 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某</a:t>
            </a:r>
            <a:r>
              <a:rPr lang="zh-CN" altLang="en-US" sz="3200" b="1" dirty="0">
                <a:latin typeface="Times New Roman" panose="02020603050405020304" pitchFamily="18" charset="0"/>
              </a:rPr>
              <a:t>处有某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物</a:t>
            </a:r>
            <a:r>
              <a:rPr lang="zh-CN" altLang="en-US" sz="3200" b="1" dirty="0">
                <a:latin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 一般疑问句：</a:t>
            </a:r>
          </a:p>
          <a:p>
            <a:pPr>
              <a:lnSpc>
                <a:spcPct val="115000"/>
              </a:lnSpc>
            </a:pP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Be there +</a:t>
            </a:r>
            <a:r>
              <a:rPr lang="zh-CN" altLang="en-US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名词</a:t>
            </a: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+</a:t>
            </a:r>
            <a:r>
              <a:rPr lang="zh-CN" altLang="en-US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地点</a:t>
            </a: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事物</a:t>
            </a: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)?</a:t>
            </a:r>
            <a:r>
              <a:rPr lang="en-US" altLang="zh-CN" sz="3200" b="1" dirty="0">
                <a:latin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某</a:t>
            </a:r>
            <a:r>
              <a:rPr lang="zh-CN" altLang="en-US" sz="3200" b="1" dirty="0">
                <a:latin typeface="Times New Roman" panose="02020603050405020304" pitchFamily="18" charset="0"/>
              </a:rPr>
              <a:t>处有某物吗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？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肯定回答</a:t>
            </a:r>
            <a:r>
              <a:rPr lang="en-US" altLang="zh-CN" sz="3200" b="1" dirty="0">
                <a:latin typeface="Times New Roman" panose="02020603050405020304" pitchFamily="18" charset="0"/>
              </a:rPr>
              <a:t>: </a:t>
            </a: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Yes, there is / are.</a:t>
            </a:r>
            <a:r>
              <a:rPr lang="en-US" altLang="zh-CN" sz="3200" b="1" dirty="0">
                <a:latin typeface="Times New Roman" panose="02020603050405020304" pitchFamily="18" charset="0"/>
              </a:rPr>
              <a:t>     </a:t>
            </a:r>
          </a:p>
          <a:p>
            <a:pPr>
              <a:lnSpc>
                <a:spcPct val="115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否定回答</a:t>
            </a:r>
            <a:r>
              <a:rPr lang="en-US" altLang="zh-CN" sz="3200" b="1" dirty="0">
                <a:latin typeface="Times New Roman" panose="02020603050405020304" pitchFamily="18" charset="0"/>
              </a:rPr>
              <a:t>: </a:t>
            </a:r>
            <a:r>
              <a:rPr lang="en-US" altLang="zh-CN" sz="3200" b="1" dirty="0">
                <a:solidFill>
                  <a:srgbClr val="EA3C2A"/>
                </a:solidFill>
                <a:latin typeface="Times New Roman" panose="02020603050405020304" pitchFamily="18" charset="0"/>
              </a:rPr>
              <a:t>No. there isn’t / aren’t. </a:t>
            </a:r>
            <a:endParaRPr lang="zh-CN" altLang="en-US" sz="3200" b="1" dirty="0">
              <a:solidFill>
                <a:srgbClr val="EA3C2A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/>
      <p:bldP spid="66568" grpId="0" animBg="1"/>
      <p:bldP spid="6656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Role pla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-22225"/>
            <a:ext cx="4176712" cy="112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91213" name="ShockwaveFlash1" r:id="rId2" imgW="9144000" imgH="5877000"/>
        </mc:Choice>
        <mc:Fallback>
          <p:control name="ShockwaveFlash1" r:id="rId2" imgW="9144000" imgH="5877000">
            <p:pic>
              <p:nvPicPr>
                <p:cNvPr id="2" name="ShockwaveFlash1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0" y="980728"/>
                  <a:ext cx="9144000" cy="5877272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标注 13"/>
          <p:cNvSpPr/>
          <p:nvPr/>
        </p:nvSpPr>
        <p:spPr bwMode="auto">
          <a:xfrm>
            <a:off x="5148263" y="2924175"/>
            <a:ext cx="3419475" cy="1152525"/>
          </a:xfrm>
          <a:prstGeom prst="wedgeRectCallout">
            <a:avLst>
              <a:gd name="adj1" fmla="val -29810"/>
              <a:gd name="adj2" fmla="val 93560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Yes, there is. It’s on Bridge Street.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258888" y="1196975"/>
            <a:ext cx="74168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0000FF"/>
                </a:solidFill>
                <a:cs typeface="Times New Roman" panose="02020603050405020304" pitchFamily="18" charset="0"/>
              </a:rPr>
              <a:t>Practice the conversation with your partner. Then ask and answer questions about the places in 1a. </a:t>
            </a:r>
          </a:p>
        </p:txBody>
      </p:sp>
      <p:sp>
        <p:nvSpPr>
          <p:cNvPr id="13" name="矩形标注 12"/>
          <p:cNvSpPr/>
          <p:nvPr/>
        </p:nvSpPr>
        <p:spPr bwMode="auto">
          <a:xfrm>
            <a:off x="792163" y="2924175"/>
            <a:ext cx="3635375" cy="1152525"/>
          </a:xfrm>
          <a:prstGeom prst="wedgeRectCallout">
            <a:avLst>
              <a:gd name="adj1" fmla="val 23546"/>
              <a:gd name="adj2" fmla="val 82455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Is there a hospital near here?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42" name="Oval 2"/>
          <p:cNvSpPr>
            <a:spLocks noChangeArrowheads="1"/>
          </p:cNvSpPr>
          <p:nvPr/>
        </p:nvSpPr>
        <p:spPr bwMode="auto">
          <a:xfrm>
            <a:off x="468313" y="1690688"/>
            <a:ext cx="709612" cy="7302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1c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503" y="188640"/>
            <a:ext cx="4227556" cy="113600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95" b="21180"/>
          <a:stretch/>
        </p:blipFill>
        <p:spPr>
          <a:xfrm>
            <a:off x="3563888" y="4520276"/>
            <a:ext cx="2140666" cy="20531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0" name="Picture 14" descr="(6TI]IUQE6FT{]RMVDE]DD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3375"/>
            <a:ext cx="7056437" cy="619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395288" y="1771650"/>
            <a:ext cx="8459787" cy="45354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449263" indent="-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9025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97013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05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312988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70188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27388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84588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41788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The pay phone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across from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library.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The pay phone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to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library.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The pay phone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post office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library.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The pay phone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Green Street.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The pay phone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front of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library.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The pay phone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behind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library.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187450" y="115888"/>
            <a:ext cx="7777163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FF"/>
                </a:solidFill>
                <a:cs typeface="Times New Roman" panose="02020603050405020304" pitchFamily="18" charset="0"/>
              </a:rPr>
              <a:t>Match the sentences with the pictures. Write each number in the box. </a:t>
            </a:r>
          </a:p>
        </p:txBody>
      </p:sp>
      <p:sp>
        <p:nvSpPr>
          <p:cNvPr id="23557" name="Oval 2"/>
          <p:cNvSpPr>
            <a:spLocks noChangeArrowheads="1"/>
          </p:cNvSpPr>
          <p:nvPr/>
        </p:nvSpPr>
        <p:spPr bwMode="auto">
          <a:xfrm>
            <a:off x="395288" y="404813"/>
            <a:ext cx="719137" cy="7302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2a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3779838" y="1412875"/>
            <a:ext cx="4586287" cy="595313"/>
          </a:xfrm>
          <a:prstGeom prst="rect">
            <a:avLst/>
          </a:prstGeom>
          <a:solidFill>
            <a:srgbClr val="008000">
              <a:alpha val="83000"/>
            </a:srgbClr>
          </a:solidFill>
          <a:ln w="158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</a:rPr>
              <a:t> 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</a:rPr>
              <a:t>across from </a:t>
            </a: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3200" b="1">
                <a:solidFill>
                  <a:schemeClr val="bg1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</a:rPr>
              <a:t>对面 </a:t>
            </a: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7451725" y="2492375"/>
            <a:ext cx="1016000" cy="595313"/>
          </a:xfrm>
          <a:prstGeom prst="rect">
            <a:avLst/>
          </a:prstGeom>
          <a:solidFill>
            <a:srgbClr val="008000">
              <a:alpha val="83000"/>
            </a:srgbClr>
          </a:solidFill>
          <a:ln w="158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</a:rPr>
              <a:t>紧邻</a:t>
            </a: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2916238" y="3789363"/>
            <a:ext cx="6227762" cy="595312"/>
          </a:xfrm>
          <a:prstGeom prst="rect">
            <a:avLst/>
          </a:prstGeom>
          <a:solidFill>
            <a:srgbClr val="008000">
              <a:alpha val="83000"/>
            </a:srgbClr>
          </a:solidFill>
          <a:ln w="158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between …and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之间</a:t>
            </a:r>
            <a:r>
              <a:rPr lang="zh-CN" altLang="en-US" dirty="0"/>
              <a:t> </a:t>
            </a:r>
            <a:endParaRPr lang="en-US" altLang="zh-CN" dirty="0"/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1997942" y="6177213"/>
            <a:ext cx="2736825" cy="584775"/>
          </a:xfrm>
          <a:prstGeom prst="rect">
            <a:avLst/>
          </a:prstGeom>
          <a:solidFill>
            <a:srgbClr val="008000">
              <a:alpha val="83000"/>
            </a:srgbClr>
          </a:solidFill>
          <a:ln w="158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后面 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879230" y="6165304"/>
            <a:ext cx="4120308" cy="584775"/>
          </a:xfrm>
          <a:prstGeom prst="rect">
            <a:avLst/>
          </a:prstGeom>
          <a:solidFill>
            <a:srgbClr val="008000">
              <a:alpha val="83000"/>
            </a:srgbClr>
          </a:solidFill>
          <a:ln w="158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in front of </a:t>
            </a:r>
            <a:r>
              <a:rPr lang="zh-CN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前面</a:t>
            </a:r>
            <a:endParaRPr lang="en-US" altLang="zh-CN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90" name="Picture 14" descr="GPU7$JF]D5SIJ)]{RPTDT@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10186"/>
            <a:ext cx="8820150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19"/>
          <p:cNvSpPr txBox="1">
            <a:spLocks noChangeArrowheads="1"/>
          </p:cNvSpPr>
          <p:nvPr/>
        </p:nvSpPr>
        <p:spPr bwMode="auto">
          <a:xfrm>
            <a:off x="1187450" y="4397375"/>
            <a:ext cx="431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</a:rPr>
              <a:t>4</a:t>
            </a:r>
          </a:p>
        </p:txBody>
      </p:sp>
      <p:sp>
        <p:nvSpPr>
          <p:cNvPr id="8" name="Text Box 19"/>
          <p:cNvSpPr txBox="1">
            <a:spLocks noChangeArrowheads="1"/>
          </p:cNvSpPr>
          <p:nvPr/>
        </p:nvSpPr>
        <p:spPr bwMode="auto">
          <a:xfrm>
            <a:off x="6875463" y="4397375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</a:rPr>
              <a:t>5</a:t>
            </a:r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4067175" y="4397375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</a:rPr>
              <a:t>2</a:t>
            </a: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8243888" y="4325938"/>
            <a:ext cx="381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</a:rPr>
              <a:t>1</a:t>
            </a: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5435600" y="4397375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2627313" y="4397375"/>
            <a:ext cx="381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</a:rPr>
              <a:t>6</a:t>
            </a: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649288" y="333375"/>
            <a:ext cx="7883525" cy="38576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449263" indent="-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9025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97013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05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312988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70188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27388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84588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41788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1. The pay phone is across from the library.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2. The pay phone is next to the library.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3. The pay phone is between the post office and the library.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4. The pay phone is on Green Street.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5. The pay phone is in front of the library.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6. The pay phone is behind the library.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/>
      <p:bldP spid="8" grpId="0" autoUpdateAnimBg="0"/>
      <p:bldP spid="9" grpId="0" autoUpdateAnimBg="0"/>
      <p:bldP spid="11" grpId="0" autoUpdateAnimBg="0"/>
      <p:bldP spid="12" grpId="0" autoUpdateAnimBg="0"/>
      <p:bldP spid="1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484313"/>
            <a:ext cx="5400675" cy="387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979613" y="5457825"/>
            <a:ext cx="58324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latin typeface="Times New Roman" panose="02020603050405020304" pitchFamily="18" charset="0"/>
              </a:rPr>
              <a:t>A: Where is the pay phone?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B: It’s on Green Street.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60648"/>
            <a:ext cx="3764698" cy="10116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86" y="620688"/>
            <a:ext cx="5472113" cy="444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1475656" y="5229200"/>
            <a:ext cx="6480175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A: Where is the pay phone?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B: It’s in front of the library.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7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60350"/>
            <a:ext cx="36385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1763713" y="4868863"/>
            <a:ext cx="5976937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A: Where is the pay phone?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B: It’s behind the library.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980728"/>
            <a:ext cx="5327650" cy="338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1547813" y="4712047"/>
            <a:ext cx="6408737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A: Where is the pay phone?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B: It’s across from the library.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7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692150"/>
            <a:ext cx="5832475" cy="399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1547813" y="4797425"/>
            <a:ext cx="6408737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A: Where is the pay phone?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B: It’s next to the library.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88950"/>
            <a:ext cx="5689600" cy="401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547813" y="4683125"/>
            <a:ext cx="6408737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A: Where is the pay phone?</a:t>
            </a:r>
          </a:p>
          <a:p>
            <a:pPr>
              <a:lnSpc>
                <a:spcPct val="95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B: It’s between the post office </a:t>
            </a:r>
          </a:p>
          <a:p>
            <a:pPr>
              <a:lnSpc>
                <a:spcPct val="95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    and the library.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68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36513" y="2749550"/>
            <a:ext cx="8964612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C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1. The police station is </a:t>
            </a:r>
            <a:r>
              <a:rPr lang="en-US" altLang="zh-CN" sz="32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the restaurant and the hospital.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2. The park is __________ the bank.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3. The hospital is ________ Bridge Street.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4. The pay phone is ________ the post office.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5. The restaurant is _________ the post office.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6. The hotel is _________ the police station. 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555875" y="3860800"/>
            <a:ext cx="25923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across from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3671888" y="4406900"/>
            <a:ext cx="10445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3671888" y="4937795"/>
            <a:ext cx="17637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to</a:t>
            </a:r>
          </a:p>
        </p:txBody>
      </p:sp>
      <p:sp>
        <p:nvSpPr>
          <p:cNvPr id="25607" name="Text Box 4"/>
          <p:cNvSpPr txBox="1">
            <a:spLocks noChangeArrowheads="1"/>
          </p:cNvSpPr>
          <p:nvPr/>
        </p:nvSpPr>
        <p:spPr bwMode="auto">
          <a:xfrm>
            <a:off x="3492375" y="260648"/>
            <a:ext cx="5472113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Listen and fill in the blanks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with the words in the box.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529013" y="5445224"/>
            <a:ext cx="24114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front of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844800" y="6016625"/>
            <a:ext cx="18716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behind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6513" y="1598613"/>
            <a:ext cx="9144000" cy="71596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3100" b="1">
                <a:latin typeface="Times New Roman" panose="02020603050405020304" pitchFamily="18" charset="0"/>
                <a:cs typeface="Times New Roman" panose="02020603050405020304" pitchFamily="18" charset="0"/>
              </a:rPr>
              <a:t>next to  in front of  between  behind  across from  on</a:t>
            </a:r>
          </a:p>
        </p:txBody>
      </p:sp>
      <p:sp>
        <p:nvSpPr>
          <p:cNvPr id="25613" name="Oval 2"/>
          <p:cNvSpPr>
            <a:spLocks noChangeArrowheads="1"/>
          </p:cNvSpPr>
          <p:nvPr/>
        </p:nvSpPr>
        <p:spPr bwMode="auto">
          <a:xfrm>
            <a:off x="2700734" y="404664"/>
            <a:ext cx="719138" cy="7302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2b</a:t>
            </a:r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863600" y="2317750"/>
            <a:ext cx="3935413" cy="549275"/>
          </a:xfrm>
          <a:prstGeom prst="rect">
            <a:avLst/>
          </a:prstGeom>
          <a:solidFill>
            <a:srgbClr val="8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000" b="1">
                <a:solidFill>
                  <a:schemeClr val="bg1"/>
                </a:solidFill>
                <a:latin typeface="Times New Roman" panose="02020603050405020304" pitchFamily="18" charset="0"/>
              </a:rPr>
              <a:t>in front of </a:t>
            </a:r>
            <a:r>
              <a:rPr lang="zh-CN" altLang="en-US" sz="3000" b="1">
                <a:solidFill>
                  <a:schemeClr val="bg1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3000" b="1">
                <a:solidFill>
                  <a:schemeClr val="bg1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000" b="1">
                <a:solidFill>
                  <a:schemeClr val="bg1"/>
                </a:solidFill>
                <a:latin typeface="Times New Roman" panose="02020603050405020304" pitchFamily="18" charset="0"/>
              </a:rPr>
              <a:t>前面 </a:t>
            </a:r>
          </a:p>
        </p:txBody>
      </p:sp>
      <p:pic>
        <p:nvPicPr>
          <p:cNvPr id="14" name="图片 13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38" y="752164"/>
            <a:ext cx="750059" cy="74643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2226"/>
            <a:ext cx="3005286" cy="8075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31" name="Rectangle 15"/>
          <p:cNvSpPr>
            <a:spLocks noChangeArrowheads="1"/>
          </p:cNvSpPr>
          <p:nvPr/>
        </p:nvSpPr>
        <p:spPr bwMode="auto">
          <a:xfrm>
            <a:off x="234157" y="404664"/>
            <a:ext cx="86756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3333FF"/>
                </a:solidFill>
              </a:rPr>
              <a:t>Listen again and write down the questions. Then draw the places’ positions.  </a:t>
            </a:r>
          </a:p>
        </p:txBody>
      </p:sp>
      <p:sp>
        <p:nvSpPr>
          <p:cNvPr id="86033" name="Text Box 17"/>
          <p:cNvSpPr txBox="1">
            <a:spLocks noChangeArrowheads="1"/>
          </p:cNvSpPr>
          <p:nvPr/>
        </p:nvSpPr>
        <p:spPr bwMode="auto">
          <a:xfrm>
            <a:off x="395536" y="1988840"/>
            <a:ext cx="81375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73138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95425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017713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5400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9972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4544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9116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3688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1. Excuse me. Is there a police station near here?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2. Where is the park?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3. Excuse me. Is there a hospital near here?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4. Where’s the pay phone?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5. Excuse me. Are there any restaurant near here?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6. Where’s the hotel?</a:t>
            </a:r>
          </a:p>
        </p:txBody>
      </p:sp>
      <p:pic>
        <p:nvPicPr>
          <p:cNvPr id="5" name="图片 4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1154220"/>
            <a:ext cx="983386" cy="9786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6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3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258888" y="1111250"/>
            <a:ext cx="7345362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0000FF"/>
                </a:solidFill>
                <a:cs typeface="Times New Roman" panose="02020603050405020304" pitchFamily="18" charset="0"/>
              </a:rPr>
              <a:t>Ask and answer questions about the places in 1a on page 43.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92163" y="2360613"/>
            <a:ext cx="3563937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Where’s the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hospital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to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police station.</a:t>
            </a: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792163" y="4391025"/>
            <a:ext cx="3419475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Where’s the      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CC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restaurant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to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police station.</a:t>
            </a:r>
          </a:p>
        </p:txBody>
      </p:sp>
      <p:pic>
        <p:nvPicPr>
          <p:cNvPr id="26639" name="Picture 15" descr="(6TI]IUQE6FT{]RMVDE]DD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50" y="2374900"/>
            <a:ext cx="4152900" cy="414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41" name="Oval 2"/>
          <p:cNvSpPr>
            <a:spLocks noChangeArrowheads="1"/>
          </p:cNvSpPr>
          <p:nvPr/>
        </p:nvSpPr>
        <p:spPr bwMode="auto">
          <a:xfrm>
            <a:off x="468313" y="1258888"/>
            <a:ext cx="719137" cy="7302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2c</a:t>
            </a:r>
          </a:p>
        </p:txBody>
      </p:sp>
      <p:pic>
        <p:nvPicPr>
          <p:cNvPr id="26642" name="Picture 18" descr="Pair work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15888"/>
            <a:ext cx="4103687" cy="110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79388" y="620713"/>
            <a:ext cx="4068762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Where’s the</a:t>
            </a:r>
            <a:r>
              <a:rPr lang="en-US" altLang="zh-CN" sz="32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bank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79388" y="2276475"/>
            <a:ext cx="3995737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Where’s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hotel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post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office.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50825" y="4149725"/>
            <a:ext cx="3995738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Where’s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phone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post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office.</a:t>
            </a:r>
          </a:p>
        </p:txBody>
      </p:sp>
      <p:pic>
        <p:nvPicPr>
          <p:cNvPr id="27662" name="Picture 14" descr="(6TI]IUQE6FT{]RMVDE]DD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1079500"/>
            <a:ext cx="4570413" cy="501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50825" y="1412875"/>
            <a:ext cx="399573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Where’s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hotel.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95288" y="3357563"/>
            <a:ext cx="3706812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Where’s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office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 It’s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hotel.</a:t>
            </a:r>
          </a:p>
        </p:txBody>
      </p:sp>
      <p:pic>
        <p:nvPicPr>
          <p:cNvPr id="28684" name="Picture 12" descr="(6TI]IUQE6FT{]RMVDE]DD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908050"/>
            <a:ext cx="4529138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6"/>
          <p:cNvSpPr txBox="1">
            <a:spLocks noChangeArrowheads="1"/>
          </p:cNvSpPr>
          <p:nvPr/>
        </p:nvSpPr>
        <p:spPr bwMode="auto">
          <a:xfrm>
            <a:off x="1038189" y="520216"/>
            <a:ext cx="7885112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ea typeface="华文琥珀" panose="02010800040101010101" pitchFamily="2" charset="-122"/>
                <a:cs typeface="Times New Roman" panose="02020603050405020304" pitchFamily="18" charset="0"/>
              </a:rPr>
              <a:t>Listen and read </a:t>
            </a:r>
            <a:r>
              <a:rPr lang="en-US" altLang="zh-CN" sz="3200" b="1" dirty="0">
                <a:solidFill>
                  <a:srgbClr val="0000FF"/>
                </a:solidFill>
                <a:ea typeface="华文琥珀" panose="02010800040101010101" pitchFamily="2" charset="-122"/>
                <a:cs typeface="Times New Roman" panose="02020603050405020304" pitchFamily="18" charset="0"/>
              </a:rPr>
              <a:t>the </a:t>
            </a:r>
            <a:r>
              <a:rPr lang="en-US" altLang="zh-CN" sz="3200" b="1" dirty="0" smtClean="0">
                <a:solidFill>
                  <a:srgbClr val="0000FF"/>
                </a:solidFill>
                <a:ea typeface="华文琥珀" panose="02010800040101010101" pitchFamily="2" charset="-122"/>
                <a:cs typeface="Times New Roman" panose="02020603050405020304" pitchFamily="18" charset="0"/>
              </a:rPr>
              <a:t>conversation, then answer </a:t>
            </a:r>
            <a:r>
              <a:rPr lang="en-US" altLang="zh-CN" sz="3200" b="1" dirty="0">
                <a:solidFill>
                  <a:srgbClr val="0000FF"/>
                </a:solidFill>
                <a:ea typeface="华文琥珀" panose="02010800040101010101" pitchFamily="2" charset="-122"/>
                <a:cs typeface="Times New Roman" panose="02020603050405020304" pitchFamily="18" charset="0"/>
              </a:rPr>
              <a:t>the questions.</a:t>
            </a:r>
          </a:p>
        </p:txBody>
      </p:sp>
      <p:sp>
        <p:nvSpPr>
          <p:cNvPr id="29702" name="Text Box 5"/>
          <p:cNvSpPr txBox="1">
            <a:spLocks noChangeArrowheads="1"/>
          </p:cNvSpPr>
          <p:nvPr/>
        </p:nvSpPr>
        <p:spPr bwMode="auto">
          <a:xfrm>
            <a:off x="395536" y="2062832"/>
            <a:ext cx="8280400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buFontTx/>
              <a:buAutoNum type="arabicPeriod"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there a bank near here?</a:t>
            </a:r>
          </a:p>
          <a:p>
            <a:pPr>
              <a:lnSpc>
                <a:spcPct val="115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____________________________________</a:t>
            </a:r>
          </a:p>
          <a:p>
            <a:pPr marL="352425" indent="-352425">
              <a:lnSpc>
                <a:spcPct val="115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Where’s the bank?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Is Center Street far from here?</a:t>
            </a:r>
          </a:p>
          <a:p>
            <a:pPr>
              <a:lnSpc>
                <a:spcPct val="115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____________________________________</a:t>
            </a: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900361" y="2670845"/>
            <a:ext cx="42481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there is.</a:t>
            </a:r>
          </a:p>
        </p:txBody>
      </p: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827285" y="3684898"/>
            <a:ext cx="777716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on Center Street, across from the park.</a:t>
            </a: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971799" y="4899695"/>
            <a:ext cx="33845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it isn’t. </a:t>
            </a:r>
          </a:p>
        </p:txBody>
      </p:sp>
      <p:sp>
        <p:nvSpPr>
          <p:cNvPr id="29706" name="Oval 2"/>
          <p:cNvSpPr>
            <a:spLocks noChangeArrowheads="1"/>
          </p:cNvSpPr>
          <p:nvPr/>
        </p:nvSpPr>
        <p:spPr bwMode="auto">
          <a:xfrm>
            <a:off x="303880" y="714325"/>
            <a:ext cx="719138" cy="7302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2d</a:t>
            </a:r>
          </a:p>
        </p:txBody>
      </p:sp>
      <p:pic>
        <p:nvPicPr>
          <p:cNvPr id="9" name="图片 8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308050"/>
            <a:ext cx="1008112" cy="1003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3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Text Box 4"/>
          <p:cNvSpPr txBox="1">
            <a:spLocks noChangeArrowheads="1"/>
          </p:cNvSpPr>
          <p:nvPr/>
        </p:nvSpPr>
        <p:spPr bwMode="auto">
          <a:xfrm>
            <a:off x="611560" y="2171427"/>
            <a:ext cx="7993063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Tony: Hi, excuse me.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Linda: Yes. ____________________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Tony: Well, I’m new in ______. Is there a 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bank _______ here? </a:t>
            </a:r>
          </a:p>
        </p:txBody>
      </p:sp>
      <p:sp>
        <p:nvSpPr>
          <p:cNvPr id="30724" name="Text Box 2"/>
          <p:cNvSpPr txBox="1">
            <a:spLocks noChangeArrowheads="1"/>
          </p:cNvSpPr>
          <p:nvPr/>
        </p:nvSpPr>
        <p:spPr bwMode="auto">
          <a:xfrm>
            <a:off x="611560" y="1545228"/>
            <a:ext cx="7415212" cy="592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Complete the </a:t>
            </a:r>
            <a:r>
              <a:rPr lang="en-US" altLang="zh-CN" sz="3200" b="1" dirty="0">
                <a:solidFill>
                  <a:srgbClr val="0000FF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conversation.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4860975" y="3517751"/>
            <a:ext cx="14414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town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2845173" y="2869679"/>
            <a:ext cx="40322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 can I help you?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2772148" y="4165327"/>
            <a:ext cx="18732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around</a:t>
            </a: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4716016" y="2255924"/>
            <a:ext cx="3560763" cy="579437"/>
          </a:xfrm>
          <a:prstGeom prst="rect">
            <a:avLst/>
          </a:prstGeom>
          <a:solidFill>
            <a:srgbClr val="8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3200" b="1" dirty="0">
                <a:solidFill>
                  <a:schemeClr val="bg1"/>
                </a:solidFill>
              </a:rPr>
              <a:t>有什么可以帮您？ </a:t>
            </a:r>
          </a:p>
        </p:txBody>
      </p:sp>
      <p:pic>
        <p:nvPicPr>
          <p:cNvPr id="8" name="图片 7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429085"/>
            <a:ext cx="680443" cy="6771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1" grpId="0"/>
      <p:bldP spid="3073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Text Box 4"/>
          <p:cNvSpPr txBox="1">
            <a:spLocks noChangeArrowheads="1"/>
          </p:cNvSpPr>
          <p:nvPr/>
        </p:nvSpPr>
        <p:spPr bwMode="auto">
          <a:xfrm>
            <a:off x="467617" y="797917"/>
            <a:ext cx="8424863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Linda: Yes, _________. It’s on Center Street. </a:t>
            </a:r>
          </a:p>
          <a:p>
            <a:pPr>
              <a:lnSpc>
                <a:spcPct val="125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It’s ____________ the park.  </a:t>
            </a:r>
          </a:p>
          <a:p>
            <a:pPr>
              <a:lnSpc>
                <a:spcPct val="125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Tony: Oh … where’s Center Street?</a:t>
            </a:r>
          </a:p>
          <a:p>
            <a:pPr>
              <a:lnSpc>
                <a:spcPct val="125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Linda: It’s not ____________ here. I can </a:t>
            </a:r>
          </a:p>
          <a:p>
            <a:pPr>
              <a:lnSpc>
                <a:spcPct val="125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walk with you. </a:t>
            </a:r>
          </a:p>
          <a:p>
            <a:pPr>
              <a:lnSpc>
                <a:spcPct val="125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Tony: Oh, that’s great! Thanks so much.</a:t>
            </a:r>
          </a:p>
          <a:p>
            <a:pPr>
              <a:lnSpc>
                <a:spcPct val="125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Linda: No problem. 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2844105" y="905867"/>
            <a:ext cx="18716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there is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2628205" y="1485304"/>
            <a:ext cx="26638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across from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3275905" y="2709267"/>
            <a:ext cx="28797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too far from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3" name="Rectangle 9"/>
          <p:cNvSpPr>
            <a:spLocks noChangeArrowheads="1"/>
          </p:cNvSpPr>
          <p:nvPr/>
        </p:nvSpPr>
        <p:spPr bwMode="auto">
          <a:xfrm>
            <a:off x="5149155" y="3356967"/>
            <a:ext cx="2087562" cy="579437"/>
          </a:xfrm>
          <a:prstGeom prst="rect">
            <a:avLst/>
          </a:prstGeom>
          <a:solidFill>
            <a:srgbClr val="8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</a:rPr>
              <a:t>离</a:t>
            </a:r>
            <a:r>
              <a:rPr lang="en-US" altLang="zh-CN" sz="3200" b="1">
                <a:solidFill>
                  <a:schemeClr val="bg1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sz="3200" b="1">
                <a:solidFill>
                  <a:schemeClr val="bg1"/>
                </a:solidFill>
                <a:latin typeface="宋体" panose="02010600030101010101" pitchFamily="2" charset="-122"/>
              </a:rPr>
              <a:t>远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/>
      <p:bldP spid="57350" grpId="0"/>
      <p:bldP spid="57351" grpId="0"/>
      <p:bldP spid="5735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Text Box 2"/>
          <p:cNvSpPr txBox="1">
            <a:spLocks noChangeArrowheads="1"/>
          </p:cNvSpPr>
          <p:nvPr/>
        </p:nvSpPr>
        <p:spPr bwMode="auto">
          <a:xfrm>
            <a:off x="2015331" y="116185"/>
            <a:ext cx="5113337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</a:rPr>
              <a:t>Retell the conversation.</a:t>
            </a:r>
          </a:p>
        </p:txBody>
      </p:sp>
      <p:sp>
        <p:nvSpPr>
          <p:cNvPr id="29702" name="Text Box 4"/>
          <p:cNvSpPr txBox="1">
            <a:spLocks noChangeArrowheads="1"/>
          </p:cNvSpPr>
          <p:nvPr/>
        </p:nvSpPr>
        <p:spPr bwMode="auto">
          <a:xfrm>
            <a:off x="323850" y="673398"/>
            <a:ext cx="8496300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Tony: excuse Hi,  me. 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Linda: can Yes.  you?  I  How  help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Tony: here?  Is there  Well,  new in  around 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town.  a  bank   I’m</a:t>
            </a: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Linda: there is.   Yes,   It’s    across from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It’s.   on Center Street.    the park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Tony: where’s    Oh …    Center Street?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Linda: It’s   I can   not too    walk with you.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far from here.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Tony: that’s   Oh, Thanks   great!    so much.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Linda: problem.   No</a:t>
            </a: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475656" y="692696"/>
            <a:ext cx="2952750" cy="5794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Hi, excuse me.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547664" y="1196752"/>
            <a:ext cx="5040313" cy="5794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Yes. How can I help you?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75656" y="1759719"/>
            <a:ext cx="6840537" cy="1165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Well, I’m new in town. Is there a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bank around here?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47664" y="2839839"/>
            <a:ext cx="6480175" cy="1165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there is. It’s on Center Street.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across from the park. 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547813" y="3932535"/>
            <a:ext cx="5832475" cy="628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… where’s Center Street?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19250" y="4418310"/>
            <a:ext cx="6481763" cy="1165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not too far from here. I can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 with you. 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547813" y="5497810"/>
            <a:ext cx="6696075" cy="628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Oh, that’s great! Thanks so much.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619672" y="6021288"/>
            <a:ext cx="2663825" cy="628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problem.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Rectangle 3"/>
          <p:cNvSpPr>
            <a:spLocks noChangeArrowheads="1"/>
          </p:cNvSpPr>
          <p:nvPr/>
        </p:nvSpPr>
        <p:spPr bwMode="auto">
          <a:xfrm>
            <a:off x="4356987" y="1626498"/>
            <a:ext cx="3600325" cy="4721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FF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post office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police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station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pay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phone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near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/ around here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across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from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next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between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... and ...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in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front of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38200"/>
            <a:ext cx="4453859" cy="1365850"/>
          </a:xfrm>
          <a:prstGeom prst="rect">
            <a:avLst/>
          </a:prstGeom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3568" y="1660036"/>
            <a:ext cx="3600400" cy="4721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FF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邮局           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警察局</a:t>
            </a:r>
            <a:endParaRPr lang="zh-CN" altLang="en-US" b="1" dirty="0">
              <a:latin typeface="Times New Roman" panose="02020603050405020304" pitchFamily="18" charset="0"/>
            </a:endParaRPr>
          </a:p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付</a:t>
            </a:r>
            <a:r>
              <a:rPr lang="zh-CN" altLang="en-US" b="1" dirty="0">
                <a:latin typeface="Times New Roman" panose="02020603050405020304" pitchFamily="18" charset="0"/>
              </a:rPr>
              <a:t>费电话</a:t>
            </a:r>
          </a:p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在</a:t>
            </a:r>
            <a:r>
              <a:rPr lang="zh-CN" altLang="en-US" b="1" dirty="0">
                <a:latin typeface="Times New Roman" panose="02020603050405020304" pitchFamily="18" charset="0"/>
              </a:rPr>
              <a:t>这附近</a:t>
            </a:r>
          </a:p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在</a:t>
            </a:r>
            <a:r>
              <a:rPr lang="en-US" altLang="zh-CN" b="1" dirty="0">
                <a:latin typeface="Times New Roman" panose="02020603050405020304" pitchFamily="18" charset="0"/>
              </a:rPr>
              <a:t>……</a:t>
            </a:r>
            <a:r>
              <a:rPr lang="zh-CN" altLang="en-US" b="1" dirty="0">
                <a:latin typeface="Times New Roman" panose="02020603050405020304" pitchFamily="18" charset="0"/>
              </a:rPr>
              <a:t>对面</a:t>
            </a:r>
          </a:p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挨着</a:t>
            </a:r>
            <a:r>
              <a:rPr lang="zh-CN" altLang="en-US" b="1" dirty="0">
                <a:latin typeface="Times New Roman" panose="02020603050405020304" pitchFamily="18" charset="0"/>
              </a:rPr>
              <a:t>；靠近</a:t>
            </a:r>
          </a:p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在</a:t>
            </a:r>
            <a:r>
              <a:rPr lang="en-US" altLang="zh-CN" b="1" dirty="0">
                <a:latin typeface="Times New Roman" panose="02020603050405020304" pitchFamily="18" charset="0"/>
              </a:rPr>
              <a:t>……</a:t>
            </a:r>
            <a:r>
              <a:rPr lang="zh-CN" altLang="en-US" b="1" dirty="0">
                <a:latin typeface="Times New Roman" panose="02020603050405020304" pitchFamily="18" charset="0"/>
              </a:rPr>
              <a:t>和</a:t>
            </a:r>
            <a:r>
              <a:rPr lang="en-US" altLang="zh-CN" b="1" dirty="0">
                <a:latin typeface="Times New Roman" panose="02020603050405020304" pitchFamily="18" charset="0"/>
              </a:rPr>
              <a:t>……</a:t>
            </a:r>
            <a:r>
              <a:rPr lang="zh-CN" altLang="en-US" b="1" dirty="0">
                <a:latin typeface="Times New Roman" panose="02020603050405020304" pitchFamily="18" charset="0"/>
              </a:rPr>
              <a:t>之间</a:t>
            </a:r>
          </a:p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在</a:t>
            </a:r>
            <a:r>
              <a:rPr lang="en-US" altLang="zh-CN" b="1" dirty="0">
                <a:latin typeface="Times New Roman" panose="02020603050405020304" pitchFamily="18" charset="0"/>
              </a:rPr>
              <a:t>……</a:t>
            </a:r>
            <a:r>
              <a:rPr lang="zh-CN" altLang="en-US" b="1" dirty="0" smtClean="0">
                <a:latin typeface="Times New Roman" panose="02020603050405020304" pitchFamily="18" charset="0"/>
              </a:rPr>
              <a:t>前面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Rectangle 3"/>
          <p:cNvSpPr>
            <a:spLocks noChangeArrowheads="1"/>
          </p:cNvSpPr>
          <p:nvPr/>
        </p:nvSpPr>
        <p:spPr bwMode="auto">
          <a:xfrm>
            <a:off x="360040" y="2420888"/>
            <a:ext cx="846043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FF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+mj-lt"/>
              </a:rPr>
              <a:t>Sentences:</a:t>
            </a: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How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can I help you? </a:t>
            </a:r>
            <a:r>
              <a:rPr lang="zh-CN" altLang="en-US" b="1" dirty="0" smtClean="0">
                <a:latin typeface="Times New Roman" panose="02020603050405020304" pitchFamily="18" charset="0"/>
              </a:rPr>
              <a:t>我可以帮你做些什么吗？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--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Is there 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…?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-- Yes, there is. / No, there isn’t.</a:t>
            </a:r>
          </a:p>
          <a:p>
            <a:pPr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这</a:t>
            </a:r>
            <a:r>
              <a:rPr lang="zh-CN" altLang="en-US" b="1" dirty="0">
                <a:latin typeface="Times New Roman" panose="02020603050405020304" pitchFamily="18" charset="0"/>
              </a:rPr>
              <a:t>有</a:t>
            </a:r>
            <a:r>
              <a:rPr lang="en-US" altLang="zh-CN" b="1" dirty="0">
                <a:latin typeface="Times New Roman" panose="02020603050405020304" pitchFamily="18" charset="0"/>
              </a:rPr>
              <a:t>……</a:t>
            </a:r>
            <a:r>
              <a:rPr lang="zh-CN" altLang="en-US" b="1" dirty="0">
                <a:latin typeface="Times New Roman" panose="02020603050405020304" pitchFamily="18" charset="0"/>
              </a:rPr>
              <a:t>吗？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是的，这有。</a:t>
            </a:r>
            <a:r>
              <a:rPr lang="en-US" altLang="zh-CN" b="1" dirty="0" smtClean="0">
                <a:latin typeface="Times New Roman" panose="02020603050405020304" pitchFamily="18" charset="0"/>
              </a:rPr>
              <a:t>/</a:t>
            </a:r>
            <a:r>
              <a:rPr lang="zh-CN" altLang="en-US" b="1" dirty="0" smtClean="0">
                <a:latin typeface="Times New Roman" panose="02020603050405020304" pitchFamily="18" charset="0"/>
              </a:rPr>
              <a:t>不，这里没有。</a:t>
            </a:r>
            <a:endParaRPr lang="en-US" altLang="zh-CN" b="1" dirty="0">
              <a:latin typeface="Times New Roman" panose="02020603050405020304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501003" y="764704"/>
            <a:ext cx="3600325" cy="1175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FF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excuse </a:t>
            </a:r>
            <a:r>
              <a:rPr lang="en-US" altLang="zh-CN" b="1" dirty="0">
                <a:solidFill>
                  <a:srgbClr val="EA3C2A"/>
                </a:solidFill>
                <a:latin typeface="Times New Roman" panose="02020603050405020304" pitchFamily="18" charset="0"/>
              </a:rPr>
              <a:t>me</a:t>
            </a:r>
            <a:r>
              <a:rPr lang="en-US" altLang="zh-CN" b="1" dirty="0">
                <a:latin typeface="Times New Roman" panose="02020603050405020304" pitchFamily="18" charset="0"/>
              </a:rPr>
              <a:t> </a:t>
            </a:r>
            <a:endParaRPr lang="en-US" altLang="zh-CN" b="1" dirty="0" smtClean="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solidFill>
                  <a:srgbClr val="EA3C2A"/>
                </a:solidFill>
                <a:latin typeface="Times New Roman" panose="02020603050405020304" pitchFamily="18" charset="0"/>
              </a:rPr>
              <a:t>far from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27584" y="798242"/>
            <a:ext cx="3600400" cy="1175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FF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劳驾</a:t>
            </a:r>
            <a:r>
              <a:rPr lang="zh-CN" altLang="en-US" b="1" dirty="0">
                <a:latin typeface="Times New Roman" panose="02020603050405020304" pitchFamily="18" charset="0"/>
              </a:rPr>
              <a:t>；请原谅</a:t>
            </a:r>
          </a:p>
          <a:p>
            <a:pPr algn="r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</a:rPr>
              <a:t>离</a:t>
            </a:r>
            <a:r>
              <a:rPr lang="en-US" altLang="zh-CN" b="1" dirty="0">
                <a:latin typeface="Times New Roman" panose="02020603050405020304" pitchFamily="18" charset="0"/>
              </a:rPr>
              <a:t>……</a:t>
            </a:r>
            <a:r>
              <a:rPr lang="zh-CN" altLang="en-US" b="1" dirty="0">
                <a:latin typeface="Times New Roman" panose="02020603050405020304" pitchFamily="18" charset="0"/>
              </a:rPr>
              <a:t>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/>
      <p:bldP spid="4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335" y="198241"/>
            <a:ext cx="3960440" cy="1291298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1489539"/>
            <a:ext cx="8568952" cy="481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Ⅰ. 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根据句意及所给首字母提示，补全句中所缺单词。</a:t>
            </a:r>
            <a:endParaRPr kumimoji="0" lang="zh-CN" altLang="en-US" sz="32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52425" marR="0" lvl="0" indent="-35242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He usually has lunch in that Chinese </a:t>
            </a:r>
            <a:r>
              <a:rPr kumimoji="0" lang="en-US" altLang="zh-CN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            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352425" marR="0" lvl="0" indent="-35242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The old man has £10,000 in the </a:t>
            </a:r>
            <a:r>
              <a:rPr kumimoji="0" lang="en-US" altLang="zh-CN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            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352425" marR="0" lvl="0" indent="-35242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Your grandma doesn’t feel well, and we must take her to the </a:t>
            </a:r>
            <a:r>
              <a:rPr kumimoji="0" lang="en-US" altLang="zh-CN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            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352425" marR="0" lvl="0" indent="-35242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The rooms in this </a:t>
            </a:r>
            <a:r>
              <a:rPr kumimoji="0" lang="en-US" altLang="zh-CN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            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smell terrible. I don’t want to live here.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92280" y="2673728"/>
            <a:ext cx="2051720" cy="631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restaurant</a:t>
            </a:r>
            <a:endParaRPr lang="zh-CN" altLang="zh-CN" sz="3200" b="1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36432" y="3284984"/>
            <a:ext cx="109986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bank</a:t>
            </a:r>
            <a:endParaRPr lang="zh-CN" altLang="zh-CN" sz="3200" b="1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3848" y="4437112"/>
            <a:ext cx="2124744" cy="631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hospital</a:t>
            </a:r>
            <a:endParaRPr lang="zh-CN" altLang="zh-CN" sz="3200" b="1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779912" y="5013176"/>
            <a:ext cx="129614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hotel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endParaRPr lang="zh-CN" altLang="zh-CN" sz="3200" b="1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9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764704"/>
            <a:ext cx="8568952" cy="122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2425" marR="0" lvl="0" indent="-35242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My school is </a:t>
            </a:r>
            <a:r>
              <a:rPr kumimoji="0" lang="en-US" altLang="zh-CN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            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my home so I can walk to school every day.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15816" y="729512"/>
            <a:ext cx="136815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near</a:t>
            </a:r>
            <a:endParaRPr lang="zh-CN" altLang="zh-CN" sz="3200" b="1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67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1520" y="332656"/>
            <a:ext cx="8496944" cy="595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marR="0" lvl="0" indent="0" defTabSz="914400" eaLnBrk="0" latinLnBrk="0" hangingPunct="0">
              <a:lnSpc>
                <a:spcPct val="120000"/>
              </a:lnSpc>
              <a:buClrTx/>
              <a:buSzTx/>
              <a:buFontTx/>
              <a:buNone/>
              <a:tabLst/>
              <a:defRPr kumimoji="0" sz="3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olidFill>
                  <a:srgbClr val="0000FF"/>
                </a:solidFill>
              </a:rPr>
              <a:t>Ⅱ. </a:t>
            </a:r>
            <a:r>
              <a:rPr lang="zh-CN" altLang="zh-CN" dirty="0">
                <a:solidFill>
                  <a:srgbClr val="0000FF"/>
                </a:solidFill>
              </a:rPr>
              <a:t>根据句意及所给汉语提示，写出句中所缺短语。</a:t>
            </a:r>
          </a:p>
          <a:p>
            <a:pPr marL="352425" indent="-352425"/>
            <a:r>
              <a:rPr lang="en-US" altLang="zh-CN" dirty="0" smtClean="0"/>
              <a:t>1. Jack</a:t>
            </a:r>
            <a:r>
              <a:rPr lang="en-US" altLang="zh-CN" dirty="0"/>
              <a:t>, don’t play basketball </a:t>
            </a:r>
            <a:r>
              <a:rPr lang="en-US" altLang="zh-CN" dirty="0" smtClean="0"/>
              <a:t>______________ </a:t>
            </a:r>
          </a:p>
          <a:p>
            <a:pPr marL="352425" indent="-352425"/>
            <a:r>
              <a:rPr lang="en-US" altLang="zh-CN" dirty="0" smtClean="0"/>
              <a:t>    (</a:t>
            </a:r>
            <a:r>
              <a:rPr lang="zh-CN" altLang="zh-CN" dirty="0"/>
              <a:t>在大街上</a:t>
            </a:r>
            <a:r>
              <a:rPr lang="en-US" altLang="zh-CN" dirty="0"/>
              <a:t>).</a:t>
            </a:r>
            <a:endParaRPr lang="zh-CN" altLang="zh-CN" dirty="0"/>
          </a:p>
          <a:p>
            <a:pPr marL="352425" indent="-352425"/>
            <a:r>
              <a:rPr lang="en-US" altLang="zh-CN" dirty="0"/>
              <a:t>2. There are lots of __________(</a:t>
            </a:r>
            <a:r>
              <a:rPr lang="zh-CN" altLang="zh-CN" dirty="0"/>
              <a:t>邮局</a:t>
            </a:r>
            <a:r>
              <a:rPr lang="en-US" altLang="zh-CN" dirty="0"/>
              <a:t>) in this country.</a:t>
            </a:r>
            <a:endParaRPr lang="zh-CN" altLang="zh-CN" dirty="0"/>
          </a:p>
          <a:p>
            <a:pPr marL="352425" indent="-352425"/>
            <a:r>
              <a:rPr lang="en-US" altLang="zh-CN" dirty="0"/>
              <a:t>3. Excuse me, how can I get to the </a:t>
            </a:r>
            <a:r>
              <a:rPr lang="en-US" altLang="zh-CN" dirty="0" smtClean="0"/>
              <a:t>___________ (</a:t>
            </a:r>
            <a:r>
              <a:rPr lang="zh-CN" altLang="zh-CN" dirty="0"/>
              <a:t>警察局</a:t>
            </a:r>
            <a:r>
              <a:rPr lang="en-US" altLang="zh-CN" dirty="0"/>
              <a:t>)?</a:t>
            </a:r>
            <a:endParaRPr lang="zh-CN" altLang="zh-CN" dirty="0"/>
          </a:p>
          <a:p>
            <a:pPr marL="352425" indent="-352425"/>
            <a:r>
              <a:rPr lang="en-US" altLang="zh-CN" dirty="0"/>
              <a:t>4. How many __________(</a:t>
            </a:r>
            <a:r>
              <a:rPr lang="zh-CN" altLang="zh-CN" dirty="0"/>
              <a:t>付费电话</a:t>
            </a:r>
            <a:r>
              <a:rPr lang="en-US" altLang="zh-CN" dirty="0"/>
              <a:t>) are there around your school?</a:t>
            </a:r>
            <a:endParaRPr lang="zh-CN" altLang="zh-CN" dirty="0"/>
          </a:p>
        </p:txBody>
      </p:sp>
      <p:sp>
        <p:nvSpPr>
          <p:cNvPr id="3" name="矩形 2"/>
          <p:cNvSpPr/>
          <p:nvPr/>
        </p:nvSpPr>
        <p:spPr>
          <a:xfrm>
            <a:off x="5436096" y="1505239"/>
            <a:ext cx="316835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on / in the street </a:t>
            </a:r>
            <a:endParaRPr lang="zh-CN" altLang="zh-CN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635896" y="2708920"/>
            <a:ext cx="3168352" cy="631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post offices</a:t>
            </a:r>
            <a:endParaRPr lang="zh-CN" altLang="zh-CN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28184" y="3861048"/>
            <a:ext cx="270030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police station</a:t>
            </a:r>
            <a:endParaRPr lang="zh-CN" altLang="zh-CN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627784" y="5017063"/>
            <a:ext cx="2232248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pay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phones</a:t>
            </a:r>
            <a:endParaRPr lang="zh-CN" altLang="zh-CN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4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9512" y="692696"/>
            <a:ext cx="8568952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marR="0" lvl="0" indent="0" defTabSz="914400" eaLnBrk="0" latinLnBrk="0" hangingPunct="0">
              <a:lnSpc>
                <a:spcPct val="120000"/>
              </a:lnSpc>
              <a:buClrTx/>
              <a:buSzTx/>
              <a:buFontTx/>
              <a:buNone/>
              <a:tabLst/>
              <a:defRPr kumimoji="0" sz="3200" b="1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Ⅲ. </a:t>
            </a:r>
            <a:r>
              <a:rPr lang="zh-CN" altLang="zh-CN" dirty="0" smtClean="0"/>
              <a:t>根据对话内容</a:t>
            </a:r>
            <a:r>
              <a:rPr lang="zh-CN" altLang="en-US" dirty="0" smtClean="0"/>
              <a:t>和提示完成句子。</a:t>
            </a:r>
            <a:endParaRPr lang="zh-CN" altLang="zh-CN" dirty="0"/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A: Excuse me! I am new to school. Can you give me some help?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B: Sure! (1</a:t>
            </a:r>
            <a:r>
              <a:rPr lang="en-US" altLang="zh-CN" dirty="0" smtClean="0">
                <a:solidFill>
                  <a:schemeClr val="tx1"/>
                </a:solidFill>
              </a:rPr>
              <a:t>)___________________(</a:t>
            </a:r>
            <a:r>
              <a:rPr lang="zh-CN" altLang="en-US" dirty="0" smtClean="0">
                <a:solidFill>
                  <a:schemeClr val="tx1"/>
                </a:solidFill>
              </a:rPr>
              <a:t>我可以帮你做些什么</a:t>
            </a:r>
            <a:r>
              <a:rPr lang="en-US" altLang="zh-CN" dirty="0" smtClean="0">
                <a:solidFill>
                  <a:schemeClr val="tx1"/>
                </a:solidFill>
              </a:rPr>
              <a:t>)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A: I want to know the way to the dining hall.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B: OK. (2</a:t>
            </a:r>
            <a:r>
              <a:rPr lang="en-US" altLang="zh-CN" dirty="0" smtClean="0">
                <a:solidFill>
                  <a:schemeClr val="tx1"/>
                </a:solidFill>
              </a:rPr>
              <a:t>)__________________________(</a:t>
            </a:r>
            <a:r>
              <a:rPr lang="zh-CN" altLang="en-US" dirty="0" smtClean="0">
                <a:solidFill>
                  <a:schemeClr val="tx1"/>
                </a:solidFill>
              </a:rPr>
              <a:t>你有地图吗</a:t>
            </a:r>
            <a:r>
              <a:rPr lang="en-US" altLang="zh-CN" dirty="0" smtClean="0">
                <a:solidFill>
                  <a:schemeClr val="tx1"/>
                </a:solidFill>
              </a:rPr>
              <a:t>)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A: Yes, here it is</a:t>
            </a:r>
            <a:r>
              <a:rPr lang="en-US" altLang="zh-CN" dirty="0" smtClean="0">
                <a:solidFill>
                  <a:schemeClr val="tx1"/>
                </a:solidFill>
              </a:rPr>
              <a:t>.</a:t>
            </a:r>
            <a:endParaRPr lang="zh-CN" altLang="zh-CN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39752" y="2457704"/>
            <a:ext cx="378661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How can I help you?</a:t>
            </a:r>
            <a:endParaRPr lang="zh-CN" altLang="zh-CN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51720" y="4272770"/>
            <a:ext cx="5357557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Do you have a map with you?</a:t>
            </a:r>
            <a:endParaRPr lang="zh-CN" altLang="zh-CN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42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1520" y="260648"/>
            <a:ext cx="8568952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marR="0" lvl="0" indent="0" defTabSz="914400" eaLnBrk="0" latinLnBrk="0" hangingPunct="0">
              <a:lnSpc>
                <a:spcPct val="120000"/>
              </a:lnSpc>
              <a:buClrTx/>
              <a:buSzTx/>
              <a:buFontTx/>
              <a:buNone/>
              <a:tabLst/>
              <a:defRPr kumimoji="0" sz="3200" b="1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546100" indent="-546100"/>
            <a:r>
              <a:rPr lang="en-US" altLang="zh-CN" dirty="0" smtClean="0">
                <a:solidFill>
                  <a:schemeClr val="tx1"/>
                </a:solidFill>
              </a:rPr>
              <a:t>B</a:t>
            </a:r>
            <a:r>
              <a:rPr lang="en-US" altLang="zh-CN" dirty="0">
                <a:solidFill>
                  <a:schemeClr val="tx1"/>
                </a:solidFill>
              </a:rPr>
              <a:t>: Let’s see it. We are here right now. To get to the dining hall, you need to cross this square (</a:t>
            </a:r>
            <a:r>
              <a:rPr lang="zh-CN" altLang="zh-CN" dirty="0">
                <a:solidFill>
                  <a:schemeClr val="tx1"/>
                </a:solidFill>
              </a:rPr>
              <a:t>广场</a:t>
            </a:r>
            <a:r>
              <a:rPr lang="en-US" altLang="zh-CN" dirty="0">
                <a:solidFill>
                  <a:schemeClr val="tx1"/>
                </a:solidFill>
              </a:rPr>
              <a:t>) and go to the south. And then you can see the dining hall on your left.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A: OK. (3</a:t>
            </a:r>
            <a:r>
              <a:rPr lang="en-US" altLang="zh-CN" dirty="0" smtClean="0">
                <a:solidFill>
                  <a:schemeClr val="tx1"/>
                </a:solidFill>
              </a:rPr>
              <a:t>)_________________(</a:t>
            </a:r>
            <a:r>
              <a:rPr lang="zh-CN" altLang="en-US" dirty="0" smtClean="0">
                <a:solidFill>
                  <a:schemeClr val="tx1"/>
                </a:solidFill>
              </a:rPr>
              <a:t>它离这远吗</a:t>
            </a:r>
            <a:r>
              <a:rPr lang="en-US" altLang="zh-CN" dirty="0" smtClean="0">
                <a:solidFill>
                  <a:schemeClr val="tx1"/>
                </a:solidFill>
              </a:rPr>
              <a:t>)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B: No, it’s not far and it’s easy for you to walk there.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A: (4</a:t>
            </a:r>
            <a:r>
              <a:rPr lang="en-US" altLang="zh-CN" dirty="0" smtClean="0">
                <a:solidFill>
                  <a:schemeClr val="tx1"/>
                </a:solidFill>
              </a:rPr>
              <a:t>)___________________________________(</a:t>
            </a:r>
            <a:r>
              <a:rPr lang="zh-CN" altLang="en-US" dirty="0" smtClean="0">
                <a:solidFill>
                  <a:schemeClr val="tx1"/>
                </a:solidFill>
              </a:rPr>
              <a:t>我走路过去要多长时间</a:t>
            </a:r>
            <a:r>
              <a:rPr lang="en-US" altLang="zh-CN" dirty="0" smtClean="0">
                <a:solidFill>
                  <a:schemeClr val="tx1"/>
                </a:solidFill>
              </a:rPr>
              <a:t>)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B: Just about ten minutes</a:t>
            </a:r>
            <a:r>
              <a:rPr lang="en-US" altLang="zh-CN" dirty="0" smtClean="0">
                <a:solidFill>
                  <a:schemeClr val="tx1"/>
                </a:solidFill>
              </a:rPr>
              <a:t>.</a:t>
            </a:r>
            <a:endParaRPr lang="zh-CN" altLang="zh-CN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23728" y="2624700"/>
            <a:ext cx="353654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Is it far from here?</a:t>
            </a:r>
            <a:endParaRPr lang="zh-CN" altLang="zh-CN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31640" y="4389708"/>
            <a:ext cx="704391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How long will it take me to walk there?</a:t>
            </a:r>
            <a:endParaRPr lang="zh-CN" altLang="en-US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5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3528" y="613255"/>
            <a:ext cx="8568952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marR="0" lvl="0" indent="0" defTabSz="914400" eaLnBrk="0" latinLnBrk="0" hangingPunct="0">
              <a:lnSpc>
                <a:spcPct val="120000"/>
              </a:lnSpc>
              <a:buClrTx/>
              <a:buSzTx/>
              <a:buFontTx/>
              <a:buNone/>
              <a:tabLst/>
              <a:defRPr kumimoji="0" sz="3200" b="1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546100" indent="-546100"/>
            <a:r>
              <a:rPr lang="en-US" altLang="zh-CN" dirty="0" smtClean="0">
                <a:solidFill>
                  <a:schemeClr val="tx1"/>
                </a:solidFill>
              </a:rPr>
              <a:t>A</a:t>
            </a:r>
            <a:r>
              <a:rPr lang="en-US" altLang="zh-CN" dirty="0">
                <a:solidFill>
                  <a:schemeClr val="tx1"/>
                </a:solidFill>
              </a:rPr>
              <a:t>: Oh, that’s great. (5</a:t>
            </a:r>
            <a:r>
              <a:rPr lang="en-US" altLang="zh-CN" dirty="0" smtClean="0">
                <a:solidFill>
                  <a:schemeClr val="tx1"/>
                </a:solidFill>
              </a:rPr>
              <a:t>)__________________(</a:t>
            </a:r>
            <a:r>
              <a:rPr lang="zh-CN" altLang="en-US" dirty="0" smtClean="0">
                <a:solidFill>
                  <a:schemeClr val="tx1"/>
                </a:solidFill>
              </a:rPr>
              <a:t>非常感谢</a:t>
            </a:r>
            <a:r>
              <a:rPr lang="en-US" altLang="zh-CN" dirty="0" smtClean="0">
                <a:solidFill>
                  <a:schemeClr val="tx1"/>
                </a:solidFill>
              </a:rPr>
              <a:t>)</a:t>
            </a:r>
            <a:endParaRPr lang="zh-CN" altLang="zh-CN" dirty="0">
              <a:solidFill>
                <a:schemeClr val="tx1"/>
              </a:solidFill>
            </a:endParaRPr>
          </a:p>
          <a:p>
            <a:pPr marL="546100" indent="-546100"/>
            <a:r>
              <a:rPr lang="en-US" altLang="zh-CN" dirty="0">
                <a:solidFill>
                  <a:schemeClr val="tx1"/>
                </a:solidFill>
              </a:rPr>
              <a:t>B: No problem</a:t>
            </a:r>
            <a:r>
              <a:rPr lang="en-US" altLang="zh-CN" dirty="0" smtClean="0">
                <a:solidFill>
                  <a:schemeClr val="tx1"/>
                </a:solidFill>
              </a:rPr>
              <a:t>.</a:t>
            </a:r>
            <a:endParaRPr lang="zh-CN" altLang="zh-CN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83968" y="613255"/>
            <a:ext cx="374012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Thank you so much.</a:t>
            </a:r>
            <a:endParaRPr lang="zh-CN" altLang="zh-CN" sz="3200" b="1" kern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06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6"/>
          <p:cNvSpPr txBox="1">
            <a:spLocks noChangeArrowheads="1"/>
          </p:cNvSpPr>
          <p:nvPr/>
        </p:nvSpPr>
        <p:spPr bwMode="auto">
          <a:xfrm>
            <a:off x="436451" y="2571986"/>
            <a:ext cx="8167997" cy="186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1. Recite and copy all the words and </a:t>
            </a:r>
            <a:r>
              <a:rPr kumimoji="1" lang="en-US" altLang="zh-CN" sz="3200" b="1" dirty="0" smtClean="0">
                <a:latin typeface="Times New Roman" panose="02020603050405020304" pitchFamily="18" charset="0"/>
              </a:rPr>
              <a:t>phrases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20000"/>
              </a:lnSpc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2. Read 2d and recite it.</a:t>
            </a:r>
          </a:p>
          <a:p>
            <a:pPr eaLnBrk="1" hangingPunct="1">
              <a:lnSpc>
                <a:spcPct val="120000"/>
              </a:lnSpc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3. Preview Grammar Focus and </a:t>
            </a:r>
            <a:r>
              <a:rPr kumimoji="1" lang="en-US" altLang="zh-CN" sz="3200" b="1" dirty="0" smtClean="0">
                <a:latin typeface="Times New Roman" panose="02020603050405020304" pitchFamily="18" charset="0"/>
              </a:rPr>
              <a:t>3a—3c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908720"/>
            <a:ext cx="5790721" cy="1401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5241</TotalTime>
  <Words>1419</Words>
  <Application>Microsoft Office PowerPoint</Application>
  <PresentationFormat>全屏显示(4:3)</PresentationFormat>
  <Paragraphs>302</Paragraphs>
  <Slides>45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51" baseType="lpstr">
      <vt:lpstr>黑体</vt:lpstr>
      <vt:lpstr>华文琥珀</vt:lpstr>
      <vt:lpstr>宋体</vt:lpstr>
      <vt:lpstr>Arial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Match the words with the places in the picture.</vt:lpstr>
      <vt:lpstr>PowerPoint 演示文稿</vt:lpstr>
      <vt:lpstr>Listen and circle the places you hear in 1a.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/>
  <dc:creator/>
  <cp:lastModifiedBy>ASUS</cp:lastModifiedBy>
  <cp:revision>529</cp:revision>
  <dcterms:created xsi:type="dcterms:W3CDTF">2010-10-12T07:57:17Z</dcterms:created>
  <dcterms:modified xsi:type="dcterms:W3CDTF">2021-02-24T23:08:03Z</dcterms:modified>
</cp:coreProperties>
</file>