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6"/>
  </p:notesMasterIdLst>
  <p:sldIdLst>
    <p:sldId id="260" r:id="rId4"/>
    <p:sldId id="279" r:id="rId5"/>
    <p:sldId id="287" r:id="rId6"/>
    <p:sldId id="285" r:id="rId7"/>
    <p:sldId id="305" r:id="rId8"/>
    <p:sldId id="307" r:id="rId9"/>
    <p:sldId id="309" r:id="rId10"/>
    <p:sldId id="350" r:id="rId11"/>
    <p:sldId id="351" r:id="rId12"/>
    <p:sldId id="272" r:id="rId13"/>
    <p:sldId id="324" r:id="rId14"/>
    <p:sldId id="267" r:id="rId1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00"/>
    <a:srgbClr val="A50021"/>
    <a:srgbClr val="003366"/>
    <a:srgbClr val="CC00FF"/>
    <a:srgbClr val="003300"/>
    <a:srgbClr val="CC0000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1" d="100"/>
          <a:sy n="71" d="100"/>
        </p:scale>
        <p:origin x="54" y="54"/>
      </p:cViewPr>
      <p:guideLst>
        <p:guide orient="horz" pos="2160"/>
        <p:guide pos="28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 b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b="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28" name="Rectangle 4"/>
          <p:cNvSpPr>
            <a:spLocks noGrp="1" noRo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5125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 b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b="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6EEF53E-8BCB-4233-98F0-350ED02168A6}" type="slidenum">
              <a:rPr kumimoji="0" lang="zh-CN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，一项大型内容和两项小型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anose="05020102010507070707" pitchFamily="18" charset="2"/>
        <a:buChar char="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anose="05020102010507070707" pitchFamily="18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anose="05020102010507070707" pitchFamily="18" charset="2"/>
        <a:buChar char="¡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anose="05020102010507070707" pitchFamily="18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anose="05020102010507070707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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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.wmf"/><Relationship Id="rId1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900113" y="2133600"/>
            <a:ext cx="79565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17.3.3一次函数的性质</a:t>
            </a:r>
            <a:endParaRPr kumimoji="0" lang="zh-CN" altLang="en-US" sz="54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395288" y="1647825"/>
            <a:ext cx="8064500" cy="22145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zh-CN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zh-CN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zh-CN" sz="1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8675" name="Rectangle 3"/>
          <p:cNvSpPr/>
          <p:nvPr/>
        </p:nvSpPr>
        <p:spPr>
          <a:xfrm>
            <a:off x="396875" y="620713"/>
            <a:ext cx="676910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1.一次函数的一般式.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2" name="Rectangle 4"/>
          <p:cNvSpPr/>
          <p:nvPr/>
        </p:nvSpPr>
        <p:spPr>
          <a:xfrm>
            <a:off x="755650" y="1196975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zh-CN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zh-CN" altLang="zh-CN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kx</a:t>
            </a: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zh-CN" altLang="zh-CN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zh-CN" sz="3200" i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3" name="Rectangle 5"/>
          <p:cNvSpPr/>
          <p:nvPr/>
        </p:nvSpPr>
        <p:spPr>
          <a:xfrm>
            <a:off x="1981200" y="1196975"/>
            <a:ext cx="4562475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zh-CN" altLang="zh-CN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zh-CN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为常数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zh-CN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≠0）</a:t>
            </a:r>
            <a:endParaRPr lang="zh-CN" altLang="zh-CN" sz="3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8678" name="Rectangle 6"/>
          <p:cNvSpPr/>
          <p:nvPr/>
        </p:nvSpPr>
        <p:spPr>
          <a:xfrm>
            <a:off x="468313" y="-23812"/>
            <a:ext cx="3240087" cy="708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zh-CN" sz="4000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说一说：</a:t>
            </a:r>
            <a:endParaRPr lang="zh-CN" altLang="zh-CN" sz="4000" dirty="0">
              <a:solidFill>
                <a:srgbClr val="A500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5" name="Rectangle 7"/>
          <p:cNvSpPr/>
          <p:nvPr/>
        </p:nvSpPr>
        <p:spPr>
          <a:xfrm>
            <a:off x="468313" y="1773238"/>
            <a:ext cx="676910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2.一次函数的图象是什么？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6" name="Text Box 8"/>
          <p:cNvSpPr txBox="1"/>
          <p:nvPr/>
        </p:nvSpPr>
        <p:spPr>
          <a:xfrm>
            <a:off x="5281613" y="1744663"/>
            <a:ext cx="2243137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一条直线.</a:t>
            </a:r>
            <a:endParaRPr lang="zh-CN" altLang="zh-CN" sz="3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7" name="Rectangle 9"/>
          <p:cNvSpPr/>
          <p:nvPr/>
        </p:nvSpPr>
        <p:spPr>
          <a:xfrm>
            <a:off x="468313" y="2420938"/>
            <a:ext cx="8497887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3.直线 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kx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轴的交点坐标是</a:t>
            </a:r>
            <a:r>
              <a:rPr lang="zh-CN" altLang="en-US" sz="3200" u="sng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，与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轴的交点坐标是</a:t>
            </a:r>
            <a:r>
              <a:rPr lang="zh-CN" altLang="en-US" sz="3200" u="sng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7178" name="Group 10"/>
          <p:cNvGrpSpPr/>
          <p:nvPr/>
        </p:nvGrpSpPr>
        <p:grpSpPr>
          <a:xfrm>
            <a:off x="6707188" y="2105025"/>
            <a:ext cx="1685925" cy="958850"/>
            <a:chOff x="0" y="182"/>
            <a:chExt cx="2654" cy="1509"/>
          </a:xfrm>
        </p:grpSpPr>
        <p:sp>
          <p:nvSpPr>
            <p:cNvPr id="28683" name="Text Box 11"/>
            <p:cNvSpPr txBox="1"/>
            <p:nvPr/>
          </p:nvSpPr>
          <p:spPr>
            <a:xfrm>
              <a:off x="0" y="567"/>
              <a:ext cx="2654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   ，0)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8684" name="Object 12"/>
            <p:cNvGraphicFramePr>
              <a:graphicFrameLocks noChangeAspect="1"/>
            </p:cNvGraphicFramePr>
            <p:nvPr/>
          </p:nvGraphicFramePr>
          <p:xfrm>
            <a:off x="714" y="182"/>
            <a:ext cx="613" cy="15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65100" imgH="405765" progId="Equation.DSMT4">
                    <p:embed/>
                  </p:oleObj>
                </mc:Choice>
                <mc:Fallback>
                  <p:oleObj name="" r:id="rId1" imgW="165100" imgH="405765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14" y="182"/>
                          <a:ext cx="613" cy="150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181" name="Text Box 13"/>
          <p:cNvSpPr txBox="1"/>
          <p:nvPr/>
        </p:nvSpPr>
        <p:spPr>
          <a:xfrm>
            <a:off x="3995738" y="2833688"/>
            <a:ext cx="1279525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(0，</a:t>
            </a:r>
            <a:r>
              <a:rPr lang="zh-CN" altLang="en-US" sz="32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2" name="Text Box 14"/>
          <p:cNvSpPr txBox="1"/>
          <p:nvPr/>
        </p:nvSpPr>
        <p:spPr>
          <a:xfrm>
            <a:off x="612775" y="3502025"/>
            <a:ext cx="7259638" cy="18161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i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决定了图象与</a:t>
            </a:r>
            <a:r>
              <a:rPr lang="zh-CN" altLang="en-US" i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轴的交点位置</a:t>
            </a:r>
            <a:endParaRPr lang="zh-CN" altLang="en-US" dirty="0">
              <a:solidFill>
                <a:schemeClr val="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（即</a:t>
            </a:r>
            <a:r>
              <a:rPr lang="zh-CN" altLang="en-US" i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&gt;0时，图象与</a:t>
            </a:r>
            <a:r>
              <a:rPr lang="zh-CN" altLang="en-US" i="1" dirty="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轴的交点在</a:t>
            </a:r>
            <a:r>
              <a:rPr lang="zh-CN" altLang="en-US" i="1" dirty="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轴的上方；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i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&lt;0时，图象与</a:t>
            </a:r>
            <a:r>
              <a:rPr lang="zh-CN" altLang="en-US" i="1" dirty="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轴的交点在</a:t>
            </a:r>
            <a:r>
              <a:rPr lang="zh-CN" altLang="en-US" i="1" dirty="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轴的下方．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i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=0时，图象与</a:t>
            </a:r>
            <a:r>
              <a:rPr lang="zh-CN" altLang="en-US" i="1" dirty="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轴的交点就是原点）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  <p:bldP spid="7175" grpId="0"/>
      <p:bldP spid="7176" grpId="0"/>
      <p:bldP spid="7177" grpId="0"/>
      <p:bldP spid="7181" grpId="0" bldLvl="0"/>
      <p:bldP spid="71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31746" name="Text Box 2"/>
          <p:cNvSpPr txBox="1"/>
          <p:nvPr/>
        </p:nvSpPr>
        <p:spPr>
          <a:xfrm>
            <a:off x="539750" y="1125538"/>
            <a:ext cx="8064500" cy="12731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这节课我们要借助函数图象进一步研究一次函数的性质.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47" name="Text Box 3"/>
          <p:cNvSpPr txBox="1"/>
          <p:nvPr/>
        </p:nvSpPr>
        <p:spPr>
          <a:xfrm>
            <a:off x="2868613" y="1763713"/>
            <a:ext cx="458470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我们先来看下面的问题:</a:t>
            </a:r>
            <a:endParaRPr lang="zh-CN" altLang="zh-CN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48" name="Text Box 4"/>
          <p:cNvSpPr txBox="1"/>
          <p:nvPr/>
        </p:nvSpPr>
        <p:spPr>
          <a:xfrm>
            <a:off x="612775" y="2638425"/>
            <a:ext cx="7920038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457200" indent="-457200">
              <a:lnSpc>
                <a:spcPct val="125000"/>
              </a:lnSpc>
            </a:pPr>
            <a:r>
              <a:rPr lang="zh-CN" altLang="zh-CN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1.在同一直角坐标系中画出下列函数的图像:</a:t>
            </a:r>
            <a:endParaRPr lang="zh-CN" altLang="zh-CN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082675" y="3481388"/>
            <a:ext cx="2087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i="1" kern="1200" cap="none" spc="0" normalizeH="0" baseline="0" noProof="0" dirty="0">
                <a:solidFill>
                  <a:schemeClr val="accent5">
                    <a:lumMod val="1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r>
              <a:rPr kumimoji="0" lang="zh-CN" altLang="en-US" kern="1200" cap="none" spc="0" normalizeH="0" baseline="0" noProof="0" dirty="0">
                <a:solidFill>
                  <a:schemeClr val="accent5">
                    <a:lumMod val="1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＝3</a:t>
            </a:r>
            <a:r>
              <a:rPr kumimoji="0" lang="zh-CN" altLang="en-US" i="1" kern="1200" cap="none" spc="0" normalizeH="0" baseline="0" noProof="0" dirty="0">
                <a:solidFill>
                  <a:schemeClr val="accent5">
                    <a:lumMod val="1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zh-CN" altLang="en-US" kern="1200" cap="none" spc="0" normalizeH="0" baseline="0" noProof="0" dirty="0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－</a:t>
            </a:r>
            <a:r>
              <a:rPr kumimoji="0" lang="zh-CN" altLang="en-US" kern="1200" cap="none" spc="0" normalizeH="0" baseline="0" noProof="0" dirty="0">
                <a:solidFill>
                  <a:schemeClr val="accent5">
                    <a:lumMod val="1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kern="1200" cap="none" spc="0" normalizeH="0" baseline="0" noProof="0" dirty="0">
              <a:solidFill>
                <a:schemeClr val="accent5">
                  <a:lumMod val="10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1750" name="Group 6"/>
          <p:cNvGrpSpPr/>
          <p:nvPr/>
        </p:nvGrpSpPr>
        <p:grpSpPr>
          <a:xfrm>
            <a:off x="3060700" y="3319463"/>
            <a:ext cx="2233613" cy="842962"/>
            <a:chOff x="0" y="0"/>
            <a:chExt cx="1407" cy="531"/>
          </a:xfrm>
        </p:grpSpPr>
        <p:sp>
          <p:nvSpPr>
            <p:cNvPr id="10251" name="Text Box 11"/>
            <p:cNvSpPr txBox="1">
              <a:spLocks noChangeArrowheads="1"/>
            </p:cNvSpPr>
            <p:nvPr/>
          </p:nvSpPr>
          <p:spPr bwMode="auto">
            <a:xfrm>
              <a:off x="0" y="32"/>
              <a:ext cx="1407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914400" indent="-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371600" indent="-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828800" indent="-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286000" indent="-4572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457200" marR="0" lvl="0" indent="-45720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zh-CN" sz="28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10000"/>
                    </a:scheme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y</a:t>
              </a:r>
              <a:r>
                <a:rPr kumimoji="0" 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10000"/>
                    </a:scheme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＝     </a:t>
              </a:r>
              <a:r>
                <a:rPr kumimoji="0" lang="zh-CN" altLang="zh-CN" sz="28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10000"/>
                    </a:scheme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</a:t>
              </a:r>
              <a:r>
                <a:rPr kumimoji="0" lang="zh-CN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10000"/>
                    </a:scheme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0" 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10000"/>
                    </a:scheme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＋</a:t>
              </a:r>
              <a:r>
                <a:rPr kumimoji="0" lang="zh-CN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5">
                      <a:lumMod val="10000"/>
                    </a:scheme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1</a:t>
              </a:r>
              <a:endParaRPr kumimoji="0" lang="zh-CN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31752" name="Group 7"/>
            <p:cNvGrpSpPr/>
            <p:nvPr/>
          </p:nvGrpSpPr>
          <p:grpSpPr>
            <a:xfrm>
              <a:off x="432" y="0"/>
              <a:ext cx="201" cy="531"/>
              <a:chOff x="0" y="0"/>
              <a:chExt cx="201" cy="531"/>
            </a:xfrm>
          </p:grpSpPr>
          <p:sp>
            <p:nvSpPr>
              <p:cNvPr id="10248" name="Text Box 8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19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R="0" defTabSz="914400">
                  <a:spcBef>
                    <a:spcPct val="50000"/>
                  </a:spcBef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zh-CN" kern="1200" cap="none" spc="0" normalizeH="0" baseline="0" noProof="0">
                    <a:solidFill>
                      <a:schemeClr val="accent5">
                        <a:lumMod val="10000"/>
                      </a:schemeClr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2</a:t>
                </a:r>
                <a:endParaRPr kumimoji="0" lang="zh-CN" altLang="zh-CN" kern="1200" cap="none" spc="0" normalizeH="0" baseline="0" noProof="0">
                  <a:solidFill>
                    <a:schemeClr val="accent5">
                      <a:lumMod val="10000"/>
                    </a:schemeClr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249" name="Text Box 9"/>
              <p:cNvSpPr txBox="1">
                <a:spLocks noChangeArrowheads="1"/>
              </p:cNvSpPr>
              <p:nvPr/>
            </p:nvSpPr>
            <p:spPr bwMode="auto">
              <a:xfrm>
                <a:off x="0" y="204"/>
                <a:ext cx="19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R="0" defTabSz="914400">
                  <a:spcBef>
                    <a:spcPct val="50000"/>
                  </a:spcBef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zh-CN" kern="1200" cap="none" spc="0" normalizeH="0" baseline="0" noProof="0">
                    <a:solidFill>
                      <a:schemeClr val="accent5">
                        <a:lumMod val="10000"/>
                      </a:schemeClr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3</a:t>
                </a:r>
                <a:endParaRPr kumimoji="0" lang="zh-CN" altLang="zh-CN" kern="1200" cap="none" spc="0" normalizeH="0" baseline="0" noProof="0">
                  <a:solidFill>
                    <a:schemeClr val="accent5">
                      <a:lumMod val="10000"/>
                    </a:schemeClr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250" name="Line 10"/>
              <p:cNvSpPr>
                <a:spLocks noChangeShapeType="1"/>
              </p:cNvSpPr>
              <p:nvPr/>
            </p:nvSpPr>
            <p:spPr bwMode="auto">
              <a:xfrm>
                <a:off x="22" y="277"/>
                <a:ext cx="179" cy="0"/>
              </a:xfrm>
              <a:prstGeom prst="line">
                <a:avLst/>
              </a:prstGeom>
              <a:noFill/>
              <a:ln w="28575" cmpd="sng">
                <a:solidFill>
                  <a:srgbClr val="00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accent5">
                      <a:lumMod val="10000"/>
                    </a:schemeClr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31756" name="Text Box 12"/>
          <p:cNvSpPr txBox="1"/>
          <p:nvPr/>
        </p:nvSpPr>
        <p:spPr>
          <a:xfrm>
            <a:off x="2593975" y="3481388"/>
            <a:ext cx="576263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grpSp>
        <p:nvGrpSpPr>
          <p:cNvPr id="32770" name="Group 2"/>
          <p:cNvGrpSpPr/>
          <p:nvPr/>
        </p:nvGrpSpPr>
        <p:grpSpPr>
          <a:xfrm>
            <a:off x="3348038" y="893763"/>
            <a:ext cx="5761037" cy="5848350"/>
            <a:chOff x="0" y="0"/>
            <a:chExt cx="3629" cy="3684"/>
          </a:xfrm>
        </p:grpSpPr>
        <p:grpSp>
          <p:nvGrpSpPr>
            <p:cNvPr id="32771" name="Group 3"/>
            <p:cNvGrpSpPr/>
            <p:nvPr/>
          </p:nvGrpSpPr>
          <p:grpSpPr>
            <a:xfrm>
              <a:off x="54" y="183"/>
              <a:ext cx="3450" cy="3446"/>
              <a:chOff x="0" y="0"/>
              <a:chExt cx="3450" cy="3446"/>
            </a:xfrm>
          </p:grpSpPr>
          <p:sp>
            <p:nvSpPr>
              <p:cNvPr id="32772" name="Line 4"/>
              <p:cNvSpPr/>
              <p:nvPr/>
            </p:nvSpPr>
            <p:spPr>
              <a:xfrm>
                <a:off x="0" y="237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73" name="Line 5"/>
              <p:cNvSpPr/>
              <p:nvPr/>
            </p:nvSpPr>
            <p:spPr>
              <a:xfrm>
                <a:off x="0" y="492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74" name="Line 6"/>
              <p:cNvSpPr/>
              <p:nvPr/>
            </p:nvSpPr>
            <p:spPr>
              <a:xfrm>
                <a:off x="0" y="738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75" name="Line 7"/>
              <p:cNvSpPr/>
              <p:nvPr/>
            </p:nvSpPr>
            <p:spPr>
              <a:xfrm>
                <a:off x="0" y="985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76" name="Line 8"/>
              <p:cNvSpPr/>
              <p:nvPr/>
            </p:nvSpPr>
            <p:spPr>
              <a:xfrm>
                <a:off x="0" y="1231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77" name="Line 9"/>
              <p:cNvSpPr/>
              <p:nvPr/>
            </p:nvSpPr>
            <p:spPr>
              <a:xfrm>
                <a:off x="0" y="1477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78" name="Line 10"/>
              <p:cNvSpPr/>
              <p:nvPr/>
            </p:nvSpPr>
            <p:spPr>
              <a:xfrm>
                <a:off x="0" y="1723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79" name="Line 11"/>
              <p:cNvSpPr/>
              <p:nvPr/>
            </p:nvSpPr>
            <p:spPr>
              <a:xfrm>
                <a:off x="0" y="1969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0" name="Line 12"/>
              <p:cNvSpPr/>
              <p:nvPr/>
            </p:nvSpPr>
            <p:spPr>
              <a:xfrm>
                <a:off x="0" y="2215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1" name="Line 13"/>
              <p:cNvSpPr/>
              <p:nvPr/>
            </p:nvSpPr>
            <p:spPr>
              <a:xfrm>
                <a:off x="0" y="2470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2" name="Line 14"/>
              <p:cNvSpPr/>
              <p:nvPr/>
            </p:nvSpPr>
            <p:spPr>
              <a:xfrm>
                <a:off x="0" y="2708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3" name="Line 15"/>
              <p:cNvSpPr/>
              <p:nvPr/>
            </p:nvSpPr>
            <p:spPr>
              <a:xfrm>
                <a:off x="0" y="2963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4" name="Line 16"/>
              <p:cNvSpPr/>
              <p:nvPr/>
            </p:nvSpPr>
            <p:spPr>
              <a:xfrm>
                <a:off x="0" y="3209"/>
                <a:ext cx="3450" cy="0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5" name="Line 17"/>
              <p:cNvSpPr/>
              <p:nvPr/>
            </p:nvSpPr>
            <p:spPr>
              <a:xfrm>
                <a:off x="237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6" name="Line 18"/>
              <p:cNvSpPr/>
              <p:nvPr/>
            </p:nvSpPr>
            <p:spPr>
              <a:xfrm>
                <a:off x="493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7" name="Line 19"/>
              <p:cNvSpPr/>
              <p:nvPr/>
            </p:nvSpPr>
            <p:spPr>
              <a:xfrm>
                <a:off x="739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8" name="Line 20"/>
              <p:cNvSpPr/>
              <p:nvPr/>
            </p:nvSpPr>
            <p:spPr>
              <a:xfrm>
                <a:off x="986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89" name="Line 21"/>
              <p:cNvSpPr/>
              <p:nvPr/>
            </p:nvSpPr>
            <p:spPr>
              <a:xfrm>
                <a:off x="1232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0" name="Line 22"/>
              <p:cNvSpPr/>
              <p:nvPr/>
            </p:nvSpPr>
            <p:spPr>
              <a:xfrm>
                <a:off x="1479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1" name="Line 23"/>
              <p:cNvSpPr/>
              <p:nvPr/>
            </p:nvSpPr>
            <p:spPr>
              <a:xfrm>
                <a:off x="1725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2" name="Line 24"/>
              <p:cNvSpPr/>
              <p:nvPr/>
            </p:nvSpPr>
            <p:spPr>
              <a:xfrm>
                <a:off x="1980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3" name="Line 25"/>
              <p:cNvSpPr/>
              <p:nvPr/>
            </p:nvSpPr>
            <p:spPr>
              <a:xfrm>
                <a:off x="2227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4" name="Line 26"/>
              <p:cNvSpPr/>
              <p:nvPr/>
            </p:nvSpPr>
            <p:spPr>
              <a:xfrm>
                <a:off x="2473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5" name="Line 27"/>
              <p:cNvSpPr/>
              <p:nvPr/>
            </p:nvSpPr>
            <p:spPr>
              <a:xfrm>
                <a:off x="2720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6" name="Line 28"/>
              <p:cNvSpPr/>
              <p:nvPr/>
            </p:nvSpPr>
            <p:spPr>
              <a:xfrm>
                <a:off x="2966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797" name="Line 29"/>
              <p:cNvSpPr/>
              <p:nvPr/>
            </p:nvSpPr>
            <p:spPr>
              <a:xfrm>
                <a:off x="3213" y="0"/>
                <a:ext cx="0" cy="3446"/>
              </a:xfrm>
              <a:prstGeom prst="line">
                <a:avLst/>
              </a:prstGeom>
              <a:ln w="635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2798" name="Group 30"/>
            <p:cNvGrpSpPr/>
            <p:nvPr/>
          </p:nvGrpSpPr>
          <p:grpSpPr>
            <a:xfrm>
              <a:off x="0" y="0"/>
              <a:ext cx="3629" cy="3684"/>
              <a:chOff x="0" y="0"/>
              <a:chExt cx="3629" cy="3684"/>
            </a:xfrm>
          </p:grpSpPr>
          <p:grpSp>
            <p:nvGrpSpPr>
              <p:cNvPr id="32799" name="Group 31"/>
              <p:cNvGrpSpPr/>
              <p:nvPr/>
            </p:nvGrpSpPr>
            <p:grpSpPr>
              <a:xfrm>
                <a:off x="1572" y="0"/>
                <a:ext cx="252" cy="3684"/>
                <a:chOff x="0" y="0"/>
                <a:chExt cx="252" cy="3684"/>
              </a:xfrm>
            </p:grpSpPr>
            <p:sp>
              <p:nvSpPr>
                <p:cNvPr id="32800" name="Text Box 32"/>
                <p:cNvSpPr txBox="1"/>
                <p:nvPr/>
              </p:nvSpPr>
              <p:spPr>
                <a:xfrm>
                  <a:off x="0" y="2285"/>
                  <a:ext cx="244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-2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01" name="Text Box 33"/>
                <p:cNvSpPr txBox="1"/>
                <p:nvPr/>
              </p:nvSpPr>
              <p:spPr>
                <a:xfrm>
                  <a:off x="39" y="1542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1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02" name="Text Box 34"/>
                <p:cNvSpPr txBox="1"/>
                <p:nvPr/>
              </p:nvSpPr>
              <p:spPr>
                <a:xfrm>
                  <a:off x="43" y="1263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03" name="Text Box 35"/>
                <p:cNvSpPr txBox="1"/>
                <p:nvPr/>
              </p:nvSpPr>
              <p:spPr>
                <a:xfrm>
                  <a:off x="1" y="2525"/>
                  <a:ext cx="244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-3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04" name="Text Box 36"/>
                <p:cNvSpPr txBox="1"/>
                <p:nvPr/>
              </p:nvSpPr>
              <p:spPr>
                <a:xfrm>
                  <a:off x="4" y="2795"/>
                  <a:ext cx="244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-4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05" name="Text Box 37"/>
                <p:cNvSpPr txBox="1"/>
                <p:nvPr/>
              </p:nvSpPr>
              <p:spPr>
                <a:xfrm>
                  <a:off x="39" y="1032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3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06" name="Text Box 38"/>
                <p:cNvSpPr txBox="1"/>
                <p:nvPr/>
              </p:nvSpPr>
              <p:spPr>
                <a:xfrm>
                  <a:off x="39" y="804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4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07" name="Text Box 39"/>
                <p:cNvSpPr txBox="1"/>
                <p:nvPr/>
              </p:nvSpPr>
              <p:spPr>
                <a:xfrm>
                  <a:off x="0" y="2039"/>
                  <a:ext cx="244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-1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08" name="Text Box 40"/>
                <p:cNvSpPr txBox="1"/>
                <p:nvPr/>
              </p:nvSpPr>
              <p:spPr>
                <a:xfrm>
                  <a:off x="39" y="545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5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09" name="Text Box 41"/>
                <p:cNvSpPr txBox="1"/>
                <p:nvPr/>
              </p:nvSpPr>
              <p:spPr>
                <a:xfrm>
                  <a:off x="43" y="0"/>
                  <a:ext cx="192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zh-CN" sz="2400" i="1" dirty="0">
                      <a:solidFill>
                        <a:srgbClr val="FF0066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zh-CN" altLang="zh-CN" sz="2400" i="1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10" name="Text Box 42"/>
                <p:cNvSpPr txBox="1"/>
                <p:nvPr/>
              </p:nvSpPr>
              <p:spPr>
                <a:xfrm>
                  <a:off x="43" y="283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6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11" name="Text Box 43"/>
                <p:cNvSpPr txBox="1"/>
                <p:nvPr/>
              </p:nvSpPr>
              <p:spPr>
                <a:xfrm>
                  <a:off x="4" y="3053"/>
                  <a:ext cx="244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-5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12" name="Text Box 44"/>
                <p:cNvSpPr txBox="1"/>
                <p:nvPr/>
              </p:nvSpPr>
              <p:spPr>
                <a:xfrm>
                  <a:off x="7" y="3287"/>
                  <a:ext cx="244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-6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32813" name="Group 45"/>
                <p:cNvGrpSpPr/>
                <p:nvPr/>
              </p:nvGrpSpPr>
              <p:grpSpPr>
                <a:xfrm>
                  <a:off x="206" y="146"/>
                  <a:ext cx="46" cy="3538"/>
                  <a:chOff x="0" y="0"/>
                  <a:chExt cx="46" cy="3538"/>
                </a:xfrm>
              </p:grpSpPr>
              <p:sp>
                <p:nvSpPr>
                  <p:cNvPr id="32814" name="Line 46"/>
                  <p:cNvSpPr/>
                  <p:nvPr/>
                </p:nvSpPr>
                <p:spPr>
                  <a:xfrm>
                    <a:off x="0" y="270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15" name="Line 47"/>
                  <p:cNvSpPr/>
                  <p:nvPr/>
                </p:nvSpPr>
                <p:spPr>
                  <a:xfrm>
                    <a:off x="0" y="518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16" name="Line 48"/>
                  <p:cNvSpPr/>
                  <p:nvPr/>
                </p:nvSpPr>
                <p:spPr>
                  <a:xfrm>
                    <a:off x="0" y="766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17" name="Line 49"/>
                  <p:cNvSpPr/>
                  <p:nvPr/>
                </p:nvSpPr>
                <p:spPr>
                  <a:xfrm>
                    <a:off x="0" y="1014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18" name="Line 50"/>
                  <p:cNvSpPr/>
                  <p:nvPr/>
                </p:nvSpPr>
                <p:spPr>
                  <a:xfrm>
                    <a:off x="0" y="1262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19" name="Line 51"/>
                  <p:cNvSpPr/>
                  <p:nvPr/>
                </p:nvSpPr>
                <p:spPr>
                  <a:xfrm>
                    <a:off x="0" y="1510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20" name="Line 52"/>
                  <p:cNvSpPr/>
                  <p:nvPr/>
                </p:nvSpPr>
                <p:spPr>
                  <a:xfrm>
                    <a:off x="0" y="1757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21" name="Line 53"/>
                  <p:cNvSpPr/>
                  <p:nvPr/>
                </p:nvSpPr>
                <p:spPr>
                  <a:xfrm>
                    <a:off x="0" y="2005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22" name="Line 54"/>
                  <p:cNvSpPr/>
                  <p:nvPr/>
                </p:nvSpPr>
                <p:spPr>
                  <a:xfrm>
                    <a:off x="0" y="2253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23" name="Line 55"/>
                  <p:cNvSpPr/>
                  <p:nvPr/>
                </p:nvSpPr>
                <p:spPr>
                  <a:xfrm>
                    <a:off x="0" y="2501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24" name="Line 56"/>
                  <p:cNvSpPr/>
                  <p:nvPr/>
                </p:nvSpPr>
                <p:spPr>
                  <a:xfrm>
                    <a:off x="0" y="2749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25" name="Line 57"/>
                  <p:cNvSpPr/>
                  <p:nvPr/>
                </p:nvSpPr>
                <p:spPr>
                  <a:xfrm>
                    <a:off x="0" y="2997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26" name="Line 58"/>
                  <p:cNvSpPr/>
                  <p:nvPr/>
                </p:nvSpPr>
                <p:spPr>
                  <a:xfrm>
                    <a:off x="0" y="3245"/>
                    <a:ext cx="46" cy="0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27" name="Line 59"/>
                  <p:cNvSpPr/>
                  <p:nvPr/>
                </p:nvSpPr>
                <p:spPr>
                  <a:xfrm>
                    <a:off x="0" y="0"/>
                    <a:ext cx="0" cy="3538"/>
                  </a:xfrm>
                  <a:prstGeom prst="line">
                    <a:avLst/>
                  </a:prstGeom>
                  <a:ln w="28575" cap="sq" cmpd="sng">
                    <a:solidFill>
                      <a:schemeClr val="tx1"/>
                    </a:solidFill>
                    <a:prstDash val="solid"/>
                    <a:round/>
                    <a:headEnd type="triangle" w="med" len="med"/>
                    <a:tailEnd type="none" w="med" len="med"/>
                  </a:ln>
                </p:spPr>
              </p:sp>
            </p:grpSp>
          </p:grpSp>
          <p:grpSp>
            <p:nvGrpSpPr>
              <p:cNvPr id="32828" name="Group 60"/>
              <p:cNvGrpSpPr/>
              <p:nvPr/>
            </p:nvGrpSpPr>
            <p:grpSpPr>
              <a:xfrm>
                <a:off x="0" y="1806"/>
                <a:ext cx="3629" cy="327"/>
                <a:chOff x="0" y="0"/>
                <a:chExt cx="3629" cy="327"/>
              </a:xfrm>
            </p:grpSpPr>
            <p:sp>
              <p:nvSpPr>
                <p:cNvPr id="32829" name="Text Box 61"/>
                <p:cNvSpPr txBox="1"/>
                <p:nvPr/>
              </p:nvSpPr>
              <p:spPr>
                <a:xfrm>
                  <a:off x="1923" y="73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1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30" name="Text Box 62"/>
                <p:cNvSpPr txBox="1"/>
                <p:nvPr/>
              </p:nvSpPr>
              <p:spPr>
                <a:xfrm>
                  <a:off x="2182" y="64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31" name="Text Box 63"/>
                <p:cNvSpPr txBox="1"/>
                <p:nvPr/>
              </p:nvSpPr>
              <p:spPr>
                <a:xfrm>
                  <a:off x="2428" y="64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3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32" name="Text Box 64"/>
                <p:cNvSpPr txBox="1"/>
                <p:nvPr/>
              </p:nvSpPr>
              <p:spPr>
                <a:xfrm>
                  <a:off x="2665" y="64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4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33" name="Text Box 65"/>
                <p:cNvSpPr txBox="1"/>
                <p:nvPr/>
              </p:nvSpPr>
              <p:spPr>
                <a:xfrm>
                  <a:off x="2928" y="73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5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34" name="Text Box 66"/>
                <p:cNvSpPr txBox="1"/>
                <p:nvPr/>
              </p:nvSpPr>
              <p:spPr>
                <a:xfrm>
                  <a:off x="1588" y="55"/>
                  <a:ext cx="205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方正姚体" panose="02010601030101010101" pitchFamily="2" charset="-122"/>
                      <a:ea typeface="方正姚体" panose="02010601030101010101" pitchFamily="2" charset="-122"/>
                    </a:rPr>
                    <a:t>O</a:t>
                  </a:r>
                  <a:endParaRPr lang="zh-CN" altLang="zh-CN" sz="1800" dirty="0">
                    <a:latin typeface="方正姚体" panose="02010601030101010101" pitchFamily="2" charset="-122"/>
                    <a:ea typeface="方正姚体" panose="02010601030101010101" pitchFamily="2" charset="-122"/>
                  </a:endParaRPr>
                </a:p>
              </p:txBody>
            </p:sp>
            <p:sp>
              <p:nvSpPr>
                <p:cNvPr id="32835" name="Text Box 67"/>
                <p:cNvSpPr txBox="1"/>
                <p:nvPr/>
              </p:nvSpPr>
              <p:spPr>
                <a:xfrm>
                  <a:off x="1361" y="0"/>
                  <a:ext cx="271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</a:t>
                  </a:r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1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36" name="Text Box 68"/>
                <p:cNvSpPr txBox="1"/>
                <p:nvPr/>
              </p:nvSpPr>
              <p:spPr>
                <a:xfrm>
                  <a:off x="1135" y="0"/>
                  <a:ext cx="271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</a:t>
                  </a:r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37" name="Text Box 69"/>
                <p:cNvSpPr txBox="1"/>
                <p:nvPr/>
              </p:nvSpPr>
              <p:spPr>
                <a:xfrm>
                  <a:off x="880" y="0"/>
                  <a:ext cx="271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</a:t>
                  </a:r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3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38" name="Text Box 70"/>
                <p:cNvSpPr txBox="1"/>
                <p:nvPr/>
              </p:nvSpPr>
              <p:spPr>
                <a:xfrm>
                  <a:off x="618" y="0"/>
                  <a:ext cx="271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</a:t>
                  </a:r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4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39" name="Text Box 71"/>
                <p:cNvSpPr txBox="1"/>
                <p:nvPr/>
              </p:nvSpPr>
              <p:spPr>
                <a:xfrm>
                  <a:off x="3437" y="39"/>
                  <a:ext cx="192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zh-CN" sz="2400" i="1" dirty="0">
                      <a:solidFill>
                        <a:srgbClr val="FF0066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zh-CN" altLang="zh-CN" sz="2400" i="1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40" name="Text Box 72"/>
                <p:cNvSpPr txBox="1"/>
                <p:nvPr/>
              </p:nvSpPr>
              <p:spPr>
                <a:xfrm>
                  <a:off x="3183" y="73"/>
                  <a:ext cx="196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6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41" name="Text Box 73"/>
                <p:cNvSpPr txBox="1"/>
                <p:nvPr/>
              </p:nvSpPr>
              <p:spPr>
                <a:xfrm>
                  <a:off x="381" y="0"/>
                  <a:ext cx="271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</a:t>
                  </a:r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5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42" name="Text Box 74"/>
                <p:cNvSpPr txBox="1"/>
                <p:nvPr/>
              </p:nvSpPr>
              <p:spPr>
                <a:xfrm>
                  <a:off x="136" y="0"/>
                  <a:ext cx="271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zh-CN" dirty="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-</a:t>
                  </a:r>
                  <a:r>
                    <a:rPr lang="zh-CN" altLang="zh-CN" sz="180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6</a:t>
                  </a:r>
                  <a:endPara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32843" name="Group 75"/>
                <p:cNvGrpSpPr/>
                <p:nvPr/>
              </p:nvGrpSpPr>
              <p:grpSpPr>
                <a:xfrm>
                  <a:off x="0" y="55"/>
                  <a:ext cx="3584" cy="45"/>
                  <a:chOff x="0" y="0"/>
                  <a:chExt cx="3584" cy="45"/>
                </a:xfrm>
              </p:grpSpPr>
              <p:sp>
                <p:nvSpPr>
                  <p:cNvPr id="32844" name="Line 76"/>
                  <p:cNvSpPr/>
                  <p:nvPr/>
                </p:nvSpPr>
                <p:spPr>
                  <a:xfrm>
                    <a:off x="0" y="45"/>
                    <a:ext cx="3584" cy="0"/>
                  </a:xfrm>
                  <a:prstGeom prst="line">
                    <a:avLst/>
                  </a:prstGeom>
                  <a:ln w="28575" cap="sq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</p:sp>
              <p:sp>
                <p:nvSpPr>
                  <p:cNvPr id="32845" name="Line 77"/>
                  <p:cNvSpPr/>
                  <p:nvPr/>
                </p:nvSpPr>
                <p:spPr>
                  <a:xfrm>
                    <a:off x="293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46" name="Line 78"/>
                  <p:cNvSpPr/>
                  <p:nvPr/>
                </p:nvSpPr>
                <p:spPr>
                  <a:xfrm>
                    <a:off x="541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47" name="Line 79"/>
                  <p:cNvSpPr/>
                  <p:nvPr/>
                </p:nvSpPr>
                <p:spPr>
                  <a:xfrm>
                    <a:off x="789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48" name="Line 80"/>
                  <p:cNvSpPr/>
                  <p:nvPr/>
                </p:nvSpPr>
                <p:spPr>
                  <a:xfrm>
                    <a:off x="1037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49" name="Line 81"/>
                  <p:cNvSpPr/>
                  <p:nvPr/>
                </p:nvSpPr>
                <p:spPr>
                  <a:xfrm>
                    <a:off x="1285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50" name="Line 82"/>
                  <p:cNvSpPr/>
                  <p:nvPr/>
                </p:nvSpPr>
                <p:spPr>
                  <a:xfrm>
                    <a:off x="1533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51" name="Line 83"/>
                  <p:cNvSpPr/>
                  <p:nvPr/>
                </p:nvSpPr>
                <p:spPr>
                  <a:xfrm>
                    <a:off x="1781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52" name="Line 84"/>
                  <p:cNvSpPr/>
                  <p:nvPr/>
                </p:nvSpPr>
                <p:spPr>
                  <a:xfrm>
                    <a:off x="2029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53" name="Line 85"/>
                  <p:cNvSpPr/>
                  <p:nvPr/>
                </p:nvSpPr>
                <p:spPr>
                  <a:xfrm>
                    <a:off x="2277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54" name="Line 86"/>
                  <p:cNvSpPr/>
                  <p:nvPr/>
                </p:nvSpPr>
                <p:spPr>
                  <a:xfrm>
                    <a:off x="2525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55" name="Line 87"/>
                  <p:cNvSpPr/>
                  <p:nvPr/>
                </p:nvSpPr>
                <p:spPr>
                  <a:xfrm>
                    <a:off x="2773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56" name="Line 88"/>
                  <p:cNvSpPr/>
                  <p:nvPr/>
                </p:nvSpPr>
                <p:spPr>
                  <a:xfrm>
                    <a:off x="3021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2857" name="Line 89"/>
                  <p:cNvSpPr/>
                  <p:nvPr/>
                </p:nvSpPr>
                <p:spPr>
                  <a:xfrm>
                    <a:off x="3269" y="0"/>
                    <a:ext cx="0" cy="45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</p:grpSp>
        </p:grpSp>
      </p:grpSp>
      <p:sp>
        <p:nvSpPr>
          <p:cNvPr id="11354" name="Text Box 90"/>
          <p:cNvSpPr txBox="1"/>
          <p:nvPr/>
        </p:nvSpPr>
        <p:spPr>
          <a:xfrm>
            <a:off x="6445250" y="1541463"/>
            <a:ext cx="2087563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＝3</a:t>
            </a:r>
            <a:r>
              <a:rPr lang="zh-CN" altLang="en-US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1355" name="Group 91"/>
          <p:cNvGrpSpPr/>
          <p:nvPr/>
        </p:nvGrpSpPr>
        <p:grpSpPr>
          <a:xfrm>
            <a:off x="7162800" y="1916113"/>
            <a:ext cx="2233613" cy="842962"/>
            <a:chOff x="0" y="0"/>
            <a:chExt cx="1407" cy="531"/>
          </a:xfrm>
        </p:grpSpPr>
        <p:sp>
          <p:nvSpPr>
            <p:cNvPr id="32860" name="Text Box 92"/>
            <p:cNvSpPr txBox="1"/>
            <p:nvPr/>
          </p:nvSpPr>
          <p:spPr>
            <a:xfrm>
              <a:off x="0" y="32"/>
              <a:ext cx="1407" cy="3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457200" indent="-457200">
                <a:lnSpc>
                  <a:spcPct val="125000"/>
                </a:lnSpc>
              </a:pPr>
              <a:r>
                <a:rPr lang="zh-CN" altLang="zh-CN" i="1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r>
                <a:rPr lang="zh-CN" altLang="zh-CN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＝     </a:t>
              </a:r>
              <a:r>
                <a:rPr lang="zh-CN" altLang="zh-CN" i="1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r>
                <a:rPr lang="zh-CN" altLang="zh-CN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＋1</a:t>
              </a:r>
              <a:endParaRPr lang="zh-CN" altLang="zh-CN" dirty="0">
                <a:solidFill>
                  <a:srgbClr val="00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32861" name="Group 93"/>
            <p:cNvGrpSpPr/>
            <p:nvPr/>
          </p:nvGrpSpPr>
          <p:grpSpPr>
            <a:xfrm>
              <a:off x="432" y="0"/>
              <a:ext cx="201" cy="531"/>
              <a:chOff x="0" y="0"/>
              <a:chExt cx="201" cy="531"/>
            </a:xfrm>
          </p:grpSpPr>
          <p:sp>
            <p:nvSpPr>
              <p:cNvPr id="32862" name="Text Box 94"/>
              <p:cNvSpPr txBox="1"/>
              <p:nvPr/>
            </p:nvSpPr>
            <p:spPr>
              <a:xfrm>
                <a:off x="1" y="0"/>
                <a:ext cx="19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dirty="0">
                    <a:solidFill>
                      <a:srgbClr val="00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zh-CN" altLang="zh-CN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63" name="Text Box 95"/>
              <p:cNvSpPr txBox="1"/>
              <p:nvPr/>
            </p:nvSpPr>
            <p:spPr>
              <a:xfrm>
                <a:off x="0" y="204"/>
                <a:ext cx="19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dirty="0">
                    <a:solidFill>
                      <a:srgbClr val="00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zh-CN" altLang="zh-CN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64" name="Line 96"/>
              <p:cNvSpPr/>
              <p:nvPr/>
            </p:nvSpPr>
            <p:spPr>
              <a:xfrm>
                <a:off x="22" y="277"/>
                <a:ext cx="179" cy="0"/>
              </a:xfrm>
              <a:prstGeom prst="line">
                <a:avLst/>
              </a:prstGeom>
              <a:ln w="28575" cap="flat" cmpd="sng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sp>
        <p:nvSpPr>
          <p:cNvPr id="11361" name="Text Box 97"/>
          <p:cNvSpPr txBox="1"/>
          <p:nvPr/>
        </p:nvSpPr>
        <p:spPr>
          <a:xfrm>
            <a:off x="250825" y="260350"/>
            <a:ext cx="1150938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3200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1.解:</a:t>
            </a:r>
            <a:endParaRPr lang="zh-CN" altLang="zh-CN" sz="3200" dirty="0">
              <a:solidFill>
                <a:srgbClr val="A500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62" name="Text Box 98"/>
          <p:cNvSpPr txBox="1"/>
          <p:nvPr/>
        </p:nvSpPr>
        <p:spPr>
          <a:xfrm>
            <a:off x="1476375" y="333375"/>
            <a:ext cx="1871663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①列表</a:t>
            </a:r>
            <a:endParaRPr lang="zh-CN" altLang="zh-CN" sz="3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63" name="Text Box 99"/>
          <p:cNvSpPr txBox="1"/>
          <p:nvPr/>
        </p:nvSpPr>
        <p:spPr>
          <a:xfrm>
            <a:off x="611188" y="4005263"/>
            <a:ext cx="158432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②描点</a:t>
            </a:r>
            <a:endParaRPr lang="zh-CN" altLang="zh-CN" sz="3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64" name="Text Box 100"/>
          <p:cNvSpPr txBox="1"/>
          <p:nvPr/>
        </p:nvSpPr>
        <p:spPr>
          <a:xfrm>
            <a:off x="611188" y="4868863"/>
            <a:ext cx="172720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③连线</a:t>
            </a:r>
            <a:endParaRPr lang="zh-CN" altLang="zh-CN" sz="3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65" name="Text Box 101"/>
          <p:cNvSpPr txBox="1"/>
          <p:nvPr/>
        </p:nvSpPr>
        <p:spPr>
          <a:xfrm>
            <a:off x="1835150" y="1790700"/>
            <a:ext cx="744538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zh-CN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zh-CN" altLang="zh-CN" sz="32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1366" name="Group 102"/>
          <p:cNvGrpSpPr/>
          <p:nvPr/>
        </p:nvGrpSpPr>
        <p:grpSpPr>
          <a:xfrm>
            <a:off x="2555875" y="2390775"/>
            <a:ext cx="750888" cy="842963"/>
            <a:chOff x="0" y="0"/>
            <a:chExt cx="473" cy="531"/>
          </a:xfrm>
        </p:grpSpPr>
        <p:grpSp>
          <p:nvGrpSpPr>
            <p:cNvPr id="32871" name="Group 103"/>
            <p:cNvGrpSpPr/>
            <p:nvPr/>
          </p:nvGrpSpPr>
          <p:grpSpPr>
            <a:xfrm>
              <a:off x="272" y="0"/>
              <a:ext cx="201" cy="531"/>
              <a:chOff x="0" y="0"/>
              <a:chExt cx="201" cy="531"/>
            </a:xfrm>
          </p:grpSpPr>
          <p:sp>
            <p:nvSpPr>
              <p:cNvPr id="32872" name="Text Box 104"/>
              <p:cNvSpPr txBox="1"/>
              <p:nvPr/>
            </p:nvSpPr>
            <p:spPr>
              <a:xfrm>
                <a:off x="1" y="0"/>
                <a:ext cx="19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dirty="0">
                    <a:solidFill>
                      <a:srgbClr val="00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zh-CN" altLang="zh-CN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73" name="Text Box 105"/>
              <p:cNvSpPr txBox="1"/>
              <p:nvPr/>
            </p:nvSpPr>
            <p:spPr>
              <a:xfrm>
                <a:off x="0" y="204"/>
                <a:ext cx="19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dirty="0">
                    <a:solidFill>
                      <a:srgbClr val="00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zh-CN" altLang="zh-CN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74" name="Line 106"/>
              <p:cNvSpPr/>
              <p:nvPr/>
            </p:nvSpPr>
            <p:spPr>
              <a:xfrm>
                <a:off x="22" y="277"/>
                <a:ext cx="179" cy="0"/>
              </a:xfrm>
              <a:prstGeom prst="line">
                <a:avLst/>
              </a:prstGeom>
              <a:ln w="28575" cap="flat" cmpd="sng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2875" name="Text Box 107"/>
            <p:cNvSpPr txBox="1"/>
            <p:nvPr/>
          </p:nvSpPr>
          <p:spPr>
            <a:xfrm>
              <a:off x="0" y="103"/>
              <a:ext cx="22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－</a:t>
              </a:r>
              <a:endParaRPr lang="zh-CN" altLang="zh-CN" dirty="0">
                <a:solidFill>
                  <a:srgbClr val="00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372" name="Group 108"/>
          <p:cNvGrpSpPr/>
          <p:nvPr/>
        </p:nvGrpSpPr>
        <p:grpSpPr>
          <a:xfrm>
            <a:off x="34925" y="1073150"/>
            <a:ext cx="3384550" cy="1300163"/>
            <a:chOff x="0" y="0"/>
            <a:chExt cx="2132" cy="819"/>
          </a:xfrm>
        </p:grpSpPr>
        <p:sp>
          <p:nvSpPr>
            <p:cNvPr id="32877" name="Text Box 109"/>
            <p:cNvSpPr txBox="1"/>
            <p:nvPr/>
          </p:nvSpPr>
          <p:spPr>
            <a:xfrm>
              <a:off x="1724" y="454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878" name="Text Box 110"/>
            <p:cNvSpPr txBox="1"/>
            <p:nvPr/>
          </p:nvSpPr>
          <p:spPr>
            <a:xfrm>
              <a:off x="1225" y="4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32879" name="Group 111"/>
            <p:cNvGrpSpPr/>
            <p:nvPr/>
          </p:nvGrpSpPr>
          <p:grpSpPr>
            <a:xfrm>
              <a:off x="0" y="0"/>
              <a:ext cx="2132" cy="817"/>
              <a:chOff x="0" y="0"/>
              <a:chExt cx="2132" cy="817"/>
            </a:xfrm>
          </p:grpSpPr>
          <p:sp>
            <p:nvSpPr>
              <p:cNvPr id="32880" name="Line 112"/>
              <p:cNvSpPr/>
              <p:nvPr/>
            </p:nvSpPr>
            <p:spPr>
              <a:xfrm>
                <a:off x="0" y="0"/>
                <a:ext cx="2132" cy="0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81" name="Line 113"/>
              <p:cNvSpPr/>
              <p:nvPr/>
            </p:nvSpPr>
            <p:spPr>
              <a:xfrm>
                <a:off x="0" y="409"/>
                <a:ext cx="213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82" name="Line 114"/>
              <p:cNvSpPr/>
              <p:nvPr/>
            </p:nvSpPr>
            <p:spPr>
              <a:xfrm>
                <a:off x="0" y="817"/>
                <a:ext cx="2132" cy="0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83" name="Line 115"/>
              <p:cNvSpPr/>
              <p:nvPr/>
            </p:nvSpPr>
            <p:spPr>
              <a:xfrm>
                <a:off x="0" y="0"/>
                <a:ext cx="0" cy="817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84" name="Line 116"/>
              <p:cNvSpPr/>
              <p:nvPr/>
            </p:nvSpPr>
            <p:spPr>
              <a:xfrm>
                <a:off x="1134" y="0"/>
                <a:ext cx="0" cy="81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85" name="Line 117"/>
              <p:cNvSpPr/>
              <p:nvPr/>
            </p:nvSpPr>
            <p:spPr>
              <a:xfrm>
                <a:off x="1633" y="0"/>
                <a:ext cx="0" cy="81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886" name="Line 118"/>
              <p:cNvSpPr/>
              <p:nvPr/>
            </p:nvSpPr>
            <p:spPr>
              <a:xfrm>
                <a:off x="2132" y="0"/>
                <a:ext cx="0" cy="817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2887" name="Text Box 119"/>
            <p:cNvSpPr txBox="1"/>
            <p:nvPr/>
          </p:nvSpPr>
          <p:spPr>
            <a:xfrm>
              <a:off x="90" y="454"/>
              <a:ext cx="113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i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＝3</a:t>
              </a:r>
              <a:r>
                <a:rPr lang="zh-CN" altLang="en-US" i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r>
                <a:rPr lang="zh-CN" altLang="en-US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－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888" name="Text Box 120"/>
            <p:cNvSpPr txBox="1"/>
            <p:nvPr/>
          </p:nvSpPr>
          <p:spPr>
            <a:xfrm>
              <a:off x="453" y="46"/>
              <a:ext cx="4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i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385" name="Text Box 121"/>
          <p:cNvSpPr txBox="1"/>
          <p:nvPr/>
        </p:nvSpPr>
        <p:spPr>
          <a:xfrm>
            <a:off x="2125663" y="3162300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zh-CN" dirty="0">
                <a:solidFill>
                  <a:srgbClr val="00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zh-CN" altLang="zh-CN" sz="3200" dirty="0">
              <a:solidFill>
                <a:srgbClr val="00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1386" name="Group 122"/>
          <p:cNvGrpSpPr/>
          <p:nvPr/>
        </p:nvGrpSpPr>
        <p:grpSpPr>
          <a:xfrm>
            <a:off x="2843213" y="1001713"/>
            <a:ext cx="319087" cy="842962"/>
            <a:chOff x="0" y="0"/>
            <a:chExt cx="201" cy="531"/>
          </a:xfrm>
        </p:grpSpPr>
        <p:sp>
          <p:nvSpPr>
            <p:cNvPr id="32891" name="Text Box 123"/>
            <p:cNvSpPr txBox="1"/>
            <p:nvPr/>
          </p:nvSpPr>
          <p:spPr>
            <a:xfrm>
              <a:off x="1" y="0"/>
              <a:ext cx="19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zh-CN" altLang="zh-CN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892" name="Text Box 124"/>
            <p:cNvSpPr txBox="1"/>
            <p:nvPr/>
          </p:nvSpPr>
          <p:spPr>
            <a:xfrm>
              <a:off x="0" y="204"/>
              <a:ext cx="19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zh-CN" altLang="zh-CN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893" name="Line 125"/>
            <p:cNvSpPr/>
            <p:nvPr/>
          </p:nvSpPr>
          <p:spPr>
            <a:xfrm>
              <a:off x="22" y="277"/>
              <a:ext cx="179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1390" name="Group 126"/>
          <p:cNvGrpSpPr/>
          <p:nvPr/>
        </p:nvGrpSpPr>
        <p:grpSpPr>
          <a:xfrm>
            <a:off x="34925" y="2514600"/>
            <a:ext cx="3384550" cy="1419225"/>
            <a:chOff x="0" y="0"/>
            <a:chExt cx="2132" cy="894"/>
          </a:xfrm>
        </p:grpSpPr>
        <p:grpSp>
          <p:nvGrpSpPr>
            <p:cNvPr id="32895" name="Group 127"/>
            <p:cNvGrpSpPr/>
            <p:nvPr/>
          </p:nvGrpSpPr>
          <p:grpSpPr>
            <a:xfrm>
              <a:off x="11" y="363"/>
              <a:ext cx="1407" cy="531"/>
              <a:chOff x="0" y="0"/>
              <a:chExt cx="1407" cy="531"/>
            </a:xfrm>
          </p:grpSpPr>
          <p:grpSp>
            <p:nvGrpSpPr>
              <p:cNvPr id="32896" name="Group 128"/>
              <p:cNvGrpSpPr/>
              <p:nvPr/>
            </p:nvGrpSpPr>
            <p:grpSpPr>
              <a:xfrm>
                <a:off x="432" y="0"/>
                <a:ext cx="201" cy="531"/>
                <a:chOff x="0" y="0"/>
                <a:chExt cx="201" cy="531"/>
              </a:xfrm>
            </p:grpSpPr>
            <p:sp>
              <p:nvSpPr>
                <p:cNvPr id="32897" name="Text Box 129"/>
                <p:cNvSpPr txBox="1"/>
                <p:nvPr/>
              </p:nvSpPr>
              <p:spPr>
                <a:xfrm>
                  <a:off x="1" y="0"/>
                  <a:ext cx="19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zh-CN" dirty="0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</a:t>
                  </a:r>
                  <a:endParaRPr lang="zh-CN" altLang="zh-CN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98" name="Text Box 130"/>
                <p:cNvSpPr txBox="1"/>
                <p:nvPr/>
              </p:nvSpPr>
              <p:spPr>
                <a:xfrm>
                  <a:off x="0" y="204"/>
                  <a:ext cx="19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zh-CN" dirty="0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3</a:t>
                  </a:r>
                  <a:endParaRPr lang="zh-CN" altLang="zh-CN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899" name="Line 131"/>
                <p:cNvSpPr/>
                <p:nvPr/>
              </p:nvSpPr>
              <p:spPr>
                <a:xfrm>
                  <a:off x="22" y="277"/>
                  <a:ext cx="179" cy="0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2900" name="Text Box 132"/>
              <p:cNvSpPr txBox="1"/>
              <p:nvPr/>
            </p:nvSpPr>
            <p:spPr>
              <a:xfrm>
                <a:off x="0" y="32"/>
                <a:ext cx="1407" cy="3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marL="457200" indent="-457200">
                  <a:lnSpc>
                    <a:spcPct val="125000"/>
                  </a:lnSpc>
                </a:pPr>
                <a:r>
                  <a:rPr lang="zh-CN" altLang="zh-CN" i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r>
                  <a:rPr lang="zh-CN" altLang="zh-CN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＝     </a:t>
                </a:r>
                <a:r>
                  <a:rPr lang="zh-CN" altLang="zh-CN" i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r>
                  <a:rPr lang="zh-CN" altLang="zh-CN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＋1</a:t>
                </a:r>
                <a:endParaRPr lang="zh-CN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2901" name="Text Box 133"/>
            <p:cNvSpPr txBox="1"/>
            <p:nvPr/>
          </p:nvSpPr>
          <p:spPr>
            <a:xfrm>
              <a:off x="522" y="36"/>
              <a:ext cx="4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i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902" name="Text Box 134"/>
            <p:cNvSpPr txBox="1"/>
            <p:nvPr/>
          </p:nvSpPr>
          <p:spPr>
            <a:xfrm>
              <a:off x="1746" y="408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903" name="Text Box 135"/>
            <p:cNvSpPr txBox="1"/>
            <p:nvPr/>
          </p:nvSpPr>
          <p:spPr>
            <a:xfrm>
              <a:off x="1247" y="43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endPara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32904" name="Group 136"/>
            <p:cNvGrpSpPr/>
            <p:nvPr/>
          </p:nvGrpSpPr>
          <p:grpSpPr>
            <a:xfrm>
              <a:off x="0" y="0"/>
              <a:ext cx="2132" cy="817"/>
              <a:chOff x="0" y="0"/>
              <a:chExt cx="2132" cy="817"/>
            </a:xfrm>
          </p:grpSpPr>
          <p:sp>
            <p:nvSpPr>
              <p:cNvPr id="32905" name="Line 137"/>
              <p:cNvSpPr/>
              <p:nvPr/>
            </p:nvSpPr>
            <p:spPr>
              <a:xfrm>
                <a:off x="0" y="0"/>
                <a:ext cx="2132" cy="0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906" name="Line 138"/>
              <p:cNvSpPr/>
              <p:nvPr/>
            </p:nvSpPr>
            <p:spPr>
              <a:xfrm>
                <a:off x="0" y="409"/>
                <a:ext cx="213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907" name="Line 139"/>
              <p:cNvSpPr/>
              <p:nvPr/>
            </p:nvSpPr>
            <p:spPr>
              <a:xfrm>
                <a:off x="0" y="817"/>
                <a:ext cx="2132" cy="0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908" name="Line 140"/>
              <p:cNvSpPr/>
              <p:nvPr/>
            </p:nvSpPr>
            <p:spPr>
              <a:xfrm>
                <a:off x="0" y="0"/>
                <a:ext cx="0" cy="817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909" name="Line 141"/>
              <p:cNvSpPr/>
              <p:nvPr/>
            </p:nvSpPr>
            <p:spPr>
              <a:xfrm>
                <a:off x="1180" y="0"/>
                <a:ext cx="0" cy="81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910" name="Line 142"/>
              <p:cNvSpPr/>
              <p:nvPr/>
            </p:nvSpPr>
            <p:spPr>
              <a:xfrm>
                <a:off x="1633" y="0"/>
                <a:ext cx="0" cy="81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2911" name="Line 143"/>
              <p:cNvSpPr/>
              <p:nvPr/>
            </p:nvSpPr>
            <p:spPr>
              <a:xfrm>
                <a:off x="2132" y="0"/>
                <a:ext cx="0" cy="817"/>
              </a:xfrm>
              <a:prstGeom prst="line">
                <a:avLst/>
              </a:prstGeom>
              <a:ln w="28575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sp>
        <p:nvSpPr>
          <p:cNvPr id="11408" name="Oval 144"/>
          <p:cNvSpPr/>
          <p:nvPr/>
        </p:nvSpPr>
        <p:spPr>
          <a:xfrm>
            <a:off x="6142038" y="4672013"/>
            <a:ext cx="71437" cy="71437"/>
          </a:xfrm>
          <a:prstGeom prst="ellipse">
            <a:avLst/>
          </a:prstGeom>
          <a:solidFill>
            <a:srgbClr val="FF0000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09" name="Oval 145"/>
          <p:cNvSpPr/>
          <p:nvPr/>
        </p:nvSpPr>
        <p:spPr>
          <a:xfrm>
            <a:off x="6396038" y="3879850"/>
            <a:ext cx="71437" cy="71438"/>
          </a:xfrm>
          <a:prstGeom prst="ellipse">
            <a:avLst/>
          </a:prstGeom>
          <a:solidFill>
            <a:srgbClr val="FF0000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10" name="Line 146"/>
          <p:cNvSpPr/>
          <p:nvPr/>
        </p:nvSpPr>
        <p:spPr>
          <a:xfrm flipH="1">
            <a:off x="5653088" y="2133600"/>
            <a:ext cx="1352550" cy="42481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411" name="Oval 147"/>
          <p:cNvSpPr/>
          <p:nvPr/>
        </p:nvSpPr>
        <p:spPr>
          <a:xfrm>
            <a:off x="6137275" y="3481388"/>
            <a:ext cx="71438" cy="71437"/>
          </a:xfrm>
          <a:prstGeom prst="ellipse">
            <a:avLst/>
          </a:prstGeom>
          <a:solidFill>
            <a:srgbClr val="FF0000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12" name="Oval 148"/>
          <p:cNvSpPr/>
          <p:nvPr/>
        </p:nvSpPr>
        <p:spPr>
          <a:xfrm>
            <a:off x="5541963" y="3887788"/>
            <a:ext cx="71437" cy="71437"/>
          </a:xfrm>
          <a:prstGeom prst="ellipse">
            <a:avLst/>
          </a:prstGeom>
          <a:solidFill>
            <a:srgbClr val="FF0000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13" name="Line 149"/>
          <p:cNvSpPr/>
          <p:nvPr/>
        </p:nvSpPr>
        <p:spPr>
          <a:xfrm flipH="1">
            <a:off x="4067175" y="2478088"/>
            <a:ext cx="3671888" cy="2449512"/>
          </a:xfrm>
          <a:prstGeom prst="line">
            <a:avLst/>
          </a:prstGeom>
          <a:ln w="38100" cap="flat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918" name="Text Box 150"/>
          <p:cNvSpPr txBox="1"/>
          <p:nvPr/>
        </p:nvSpPr>
        <p:spPr>
          <a:xfrm>
            <a:off x="3924300" y="309563"/>
            <a:ext cx="2087563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＝3</a:t>
            </a:r>
            <a:r>
              <a:rPr lang="zh-CN" altLang="en-US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2919" name="Group 151"/>
          <p:cNvGrpSpPr/>
          <p:nvPr/>
        </p:nvGrpSpPr>
        <p:grpSpPr>
          <a:xfrm>
            <a:off x="5938838" y="149225"/>
            <a:ext cx="2233612" cy="842963"/>
            <a:chOff x="0" y="0"/>
            <a:chExt cx="1407" cy="531"/>
          </a:xfrm>
        </p:grpSpPr>
        <p:grpSp>
          <p:nvGrpSpPr>
            <p:cNvPr id="32920" name="Group 152"/>
            <p:cNvGrpSpPr/>
            <p:nvPr/>
          </p:nvGrpSpPr>
          <p:grpSpPr>
            <a:xfrm>
              <a:off x="432" y="0"/>
              <a:ext cx="201" cy="531"/>
              <a:chOff x="0" y="0"/>
              <a:chExt cx="201" cy="531"/>
            </a:xfrm>
          </p:grpSpPr>
          <p:sp>
            <p:nvSpPr>
              <p:cNvPr id="32921" name="Text Box 153"/>
              <p:cNvSpPr txBox="1"/>
              <p:nvPr/>
            </p:nvSpPr>
            <p:spPr>
              <a:xfrm>
                <a:off x="1" y="0"/>
                <a:ext cx="19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zh-CN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922" name="Text Box 154"/>
              <p:cNvSpPr txBox="1"/>
              <p:nvPr/>
            </p:nvSpPr>
            <p:spPr>
              <a:xfrm>
                <a:off x="0" y="204"/>
                <a:ext cx="19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zh-CN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923" name="Line 155"/>
              <p:cNvSpPr/>
              <p:nvPr/>
            </p:nvSpPr>
            <p:spPr>
              <a:xfrm>
                <a:off x="22" y="277"/>
                <a:ext cx="179" cy="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2924" name="Text Box 156"/>
            <p:cNvSpPr txBox="1"/>
            <p:nvPr/>
          </p:nvSpPr>
          <p:spPr>
            <a:xfrm>
              <a:off x="0" y="32"/>
              <a:ext cx="1407" cy="3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457200" indent="-457200">
                <a:lnSpc>
                  <a:spcPct val="125000"/>
                </a:lnSpc>
              </a:pPr>
              <a:r>
                <a:rPr lang="zh-CN" altLang="zh-CN" i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r>
                <a:rPr lang="zh-CN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＝     </a:t>
              </a:r>
              <a:r>
                <a:rPr lang="zh-CN" altLang="zh-CN" i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r>
                <a:rPr lang="zh-CN" altLang="zh-CN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＋1</a:t>
              </a:r>
              <a:endPara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1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1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1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1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1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1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11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54" grpId="0"/>
      <p:bldP spid="11361" grpId="0"/>
      <p:bldP spid="11362" grpId="0"/>
      <p:bldP spid="11363" grpId="0"/>
      <p:bldP spid="11364" grpId="0"/>
      <p:bldP spid="11365" grpId="0"/>
      <p:bldP spid="11385" grpId="0"/>
      <p:bldP spid="11408" grpId="0" animBg="1"/>
      <p:bldP spid="11409" grpId="0" animBg="1"/>
      <p:bldP spid="11411" grpId="0" animBg="1"/>
      <p:bldP spid="114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grpSp>
        <p:nvGrpSpPr>
          <p:cNvPr id="33794" name="Group 2"/>
          <p:cNvGrpSpPr/>
          <p:nvPr/>
        </p:nvGrpSpPr>
        <p:grpSpPr>
          <a:xfrm>
            <a:off x="3275013" y="188913"/>
            <a:ext cx="5761037" cy="5848350"/>
            <a:chOff x="0" y="0"/>
            <a:chExt cx="3629" cy="3684"/>
          </a:xfrm>
        </p:grpSpPr>
        <p:grpSp>
          <p:nvGrpSpPr>
            <p:cNvPr id="33795" name="Group 3"/>
            <p:cNvGrpSpPr/>
            <p:nvPr/>
          </p:nvGrpSpPr>
          <p:grpSpPr>
            <a:xfrm>
              <a:off x="1572" y="0"/>
              <a:ext cx="252" cy="3684"/>
              <a:chOff x="0" y="0"/>
              <a:chExt cx="252" cy="3684"/>
            </a:xfrm>
          </p:grpSpPr>
          <p:sp>
            <p:nvSpPr>
              <p:cNvPr id="33796" name="Text Box 4"/>
              <p:cNvSpPr txBox="1"/>
              <p:nvPr/>
            </p:nvSpPr>
            <p:spPr>
              <a:xfrm>
                <a:off x="0" y="2285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-2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797" name="Text Box 5"/>
              <p:cNvSpPr txBox="1"/>
              <p:nvPr/>
            </p:nvSpPr>
            <p:spPr>
              <a:xfrm>
                <a:off x="39" y="1542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798" name="Text Box 6"/>
              <p:cNvSpPr txBox="1"/>
              <p:nvPr/>
            </p:nvSpPr>
            <p:spPr>
              <a:xfrm>
                <a:off x="43" y="126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799" name="Text Box 7"/>
              <p:cNvSpPr txBox="1"/>
              <p:nvPr/>
            </p:nvSpPr>
            <p:spPr>
              <a:xfrm>
                <a:off x="1" y="2525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-3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0" name="Text Box 8"/>
              <p:cNvSpPr txBox="1"/>
              <p:nvPr/>
            </p:nvSpPr>
            <p:spPr>
              <a:xfrm>
                <a:off x="4" y="2795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-4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1" name="Text Box 9"/>
              <p:cNvSpPr txBox="1"/>
              <p:nvPr/>
            </p:nvSpPr>
            <p:spPr>
              <a:xfrm>
                <a:off x="39" y="1032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2" name="Text Box 10"/>
              <p:cNvSpPr txBox="1"/>
              <p:nvPr/>
            </p:nvSpPr>
            <p:spPr>
              <a:xfrm>
                <a:off x="39" y="804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4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3" name="Text Box 11"/>
              <p:cNvSpPr txBox="1"/>
              <p:nvPr/>
            </p:nvSpPr>
            <p:spPr>
              <a:xfrm>
                <a:off x="0" y="2039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-1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4" name="Text Box 12"/>
              <p:cNvSpPr txBox="1"/>
              <p:nvPr/>
            </p:nvSpPr>
            <p:spPr>
              <a:xfrm>
                <a:off x="39" y="545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5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5" name="Text Box 13"/>
              <p:cNvSpPr txBox="1"/>
              <p:nvPr/>
            </p:nvSpPr>
            <p:spPr>
              <a:xfrm>
                <a:off x="43" y="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sz="2400" i="1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endParaRPr lang="zh-CN" altLang="zh-CN" sz="2400" i="1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6" name="Text Box 14"/>
              <p:cNvSpPr txBox="1"/>
              <p:nvPr/>
            </p:nvSpPr>
            <p:spPr>
              <a:xfrm>
                <a:off x="43" y="28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6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7" name="Text Box 15"/>
              <p:cNvSpPr txBox="1"/>
              <p:nvPr/>
            </p:nvSpPr>
            <p:spPr>
              <a:xfrm>
                <a:off x="4" y="3053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-5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8" name="Text Box 16"/>
              <p:cNvSpPr txBox="1"/>
              <p:nvPr/>
            </p:nvSpPr>
            <p:spPr>
              <a:xfrm>
                <a:off x="7" y="3287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-6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3809" name="Group 17"/>
              <p:cNvGrpSpPr/>
              <p:nvPr/>
            </p:nvGrpSpPr>
            <p:grpSpPr>
              <a:xfrm>
                <a:off x="206" y="146"/>
                <a:ext cx="46" cy="3538"/>
                <a:chOff x="0" y="0"/>
                <a:chExt cx="46" cy="3538"/>
              </a:xfrm>
            </p:grpSpPr>
            <p:sp>
              <p:nvSpPr>
                <p:cNvPr id="33810" name="Line 18"/>
                <p:cNvSpPr/>
                <p:nvPr/>
              </p:nvSpPr>
              <p:spPr>
                <a:xfrm>
                  <a:off x="0" y="270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11" name="Line 19"/>
                <p:cNvSpPr/>
                <p:nvPr/>
              </p:nvSpPr>
              <p:spPr>
                <a:xfrm>
                  <a:off x="0" y="518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12" name="Line 20"/>
                <p:cNvSpPr/>
                <p:nvPr/>
              </p:nvSpPr>
              <p:spPr>
                <a:xfrm>
                  <a:off x="0" y="766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13" name="Line 21"/>
                <p:cNvSpPr/>
                <p:nvPr/>
              </p:nvSpPr>
              <p:spPr>
                <a:xfrm>
                  <a:off x="0" y="1014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14" name="Line 22"/>
                <p:cNvSpPr/>
                <p:nvPr/>
              </p:nvSpPr>
              <p:spPr>
                <a:xfrm>
                  <a:off x="0" y="1262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15" name="Line 23"/>
                <p:cNvSpPr/>
                <p:nvPr/>
              </p:nvSpPr>
              <p:spPr>
                <a:xfrm>
                  <a:off x="0" y="1510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16" name="Line 24"/>
                <p:cNvSpPr/>
                <p:nvPr/>
              </p:nvSpPr>
              <p:spPr>
                <a:xfrm>
                  <a:off x="0" y="1757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17" name="Line 25"/>
                <p:cNvSpPr/>
                <p:nvPr/>
              </p:nvSpPr>
              <p:spPr>
                <a:xfrm>
                  <a:off x="0" y="2005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18" name="Line 26"/>
                <p:cNvSpPr/>
                <p:nvPr/>
              </p:nvSpPr>
              <p:spPr>
                <a:xfrm>
                  <a:off x="0" y="2253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19" name="Line 27"/>
                <p:cNvSpPr/>
                <p:nvPr/>
              </p:nvSpPr>
              <p:spPr>
                <a:xfrm>
                  <a:off x="0" y="2501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20" name="Line 28"/>
                <p:cNvSpPr/>
                <p:nvPr/>
              </p:nvSpPr>
              <p:spPr>
                <a:xfrm>
                  <a:off x="0" y="2749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21" name="Line 29"/>
                <p:cNvSpPr/>
                <p:nvPr/>
              </p:nvSpPr>
              <p:spPr>
                <a:xfrm>
                  <a:off x="0" y="2997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22" name="Line 30"/>
                <p:cNvSpPr/>
                <p:nvPr/>
              </p:nvSpPr>
              <p:spPr>
                <a:xfrm>
                  <a:off x="0" y="3245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23" name="Line 31"/>
                <p:cNvSpPr/>
                <p:nvPr/>
              </p:nvSpPr>
              <p:spPr>
                <a:xfrm>
                  <a:off x="0" y="0"/>
                  <a:ext cx="0" cy="3538"/>
                </a:xfrm>
                <a:prstGeom prst="line">
                  <a:avLst/>
                </a:prstGeom>
                <a:ln w="28575" cap="sq" cmpd="sng">
                  <a:solidFill>
                    <a:schemeClr val="tx1"/>
                  </a:solidFill>
                  <a:prstDash val="solid"/>
                  <a:round/>
                  <a:headEnd type="triangle" w="med" len="med"/>
                  <a:tailEnd type="none" w="med" len="med"/>
                </a:ln>
              </p:spPr>
            </p:sp>
          </p:grpSp>
        </p:grpSp>
        <p:grpSp>
          <p:nvGrpSpPr>
            <p:cNvPr id="33824" name="Group 32"/>
            <p:cNvGrpSpPr/>
            <p:nvPr/>
          </p:nvGrpSpPr>
          <p:grpSpPr>
            <a:xfrm>
              <a:off x="0" y="1806"/>
              <a:ext cx="3629" cy="327"/>
              <a:chOff x="0" y="0"/>
              <a:chExt cx="3629" cy="327"/>
            </a:xfrm>
          </p:grpSpPr>
          <p:sp>
            <p:nvSpPr>
              <p:cNvPr id="33825" name="Text Box 33"/>
              <p:cNvSpPr txBox="1"/>
              <p:nvPr/>
            </p:nvSpPr>
            <p:spPr>
              <a:xfrm>
                <a:off x="1923" y="7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26" name="Text Box 34"/>
              <p:cNvSpPr txBox="1"/>
              <p:nvPr/>
            </p:nvSpPr>
            <p:spPr>
              <a:xfrm>
                <a:off x="2182" y="64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27" name="Text Box 35"/>
              <p:cNvSpPr txBox="1"/>
              <p:nvPr/>
            </p:nvSpPr>
            <p:spPr>
              <a:xfrm>
                <a:off x="2428" y="64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28" name="Text Box 36"/>
              <p:cNvSpPr txBox="1"/>
              <p:nvPr/>
            </p:nvSpPr>
            <p:spPr>
              <a:xfrm>
                <a:off x="2665" y="64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4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29" name="Text Box 37"/>
              <p:cNvSpPr txBox="1"/>
              <p:nvPr/>
            </p:nvSpPr>
            <p:spPr>
              <a:xfrm>
                <a:off x="2928" y="7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5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30" name="Text Box 38"/>
              <p:cNvSpPr txBox="1"/>
              <p:nvPr/>
            </p:nvSpPr>
            <p:spPr>
              <a:xfrm>
                <a:off x="1588" y="55"/>
                <a:ext cx="188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方正姚体" panose="02010601030101010101" pitchFamily="2" charset="-122"/>
                    <a:ea typeface="方正姚体" panose="02010601030101010101" pitchFamily="2" charset="-122"/>
                  </a:rPr>
                  <a:t>O</a:t>
                </a:r>
                <a:endParaRPr lang="zh-CN" altLang="zh-CN" sz="1800" dirty="0">
                  <a:latin typeface="方正姚体" panose="02010601030101010101" pitchFamily="2" charset="-122"/>
                  <a:ea typeface="方正姚体" panose="02010601030101010101" pitchFamily="2" charset="-122"/>
                </a:endParaRPr>
              </a:p>
            </p:txBody>
          </p:sp>
          <p:sp>
            <p:nvSpPr>
              <p:cNvPr id="33831" name="Text Box 39"/>
              <p:cNvSpPr txBox="1"/>
              <p:nvPr/>
            </p:nvSpPr>
            <p:spPr>
              <a:xfrm>
                <a:off x="1361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32" name="Text Box 40"/>
              <p:cNvSpPr txBox="1"/>
              <p:nvPr/>
            </p:nvSpPr>
            <p:spPr>
              <a:xfrm>
                <a:off x="1135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33" name="Text Box 41"/>
              <p:cNvSpPr txBox="1"/>
              <p:nvPr/>
            </p:nvSpPr>
            <p:spPr>
              <a:xfrm>
                <a:off x="880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34" name="Text Box 42"/>
              <p:cNvSpPr txBox="1"/>
              <p:nvPr/>
            </p:nvSpPr>
            <p:spPr>
              <a:xfrm>
                <a:off x="618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4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35" name="Text Box 43"/>
              <p:cNvSpPr txBox="1"/>
              <p:nvPr/>
            </p:nvSpPr>
            <p:spPr>
              <a:xfrm>
                <a:off x="3437" y="39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sz="2400" i="1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zh-CN" altLang="zh-CN" sz="2400" i="1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36" name="Text Box 44"/>
              <p:cNvSpPr txBox="1"/>
              <p:nvPr/>
            </p:nvSpPr>
            <p:spPr>
              <a:xfrm>
                <a:off x="3183" y="7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6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37" name="Text Box 45"/>
              <p:cNvSpPr txBox="1"/>
              <p:nvPr/>
            </p:nvSpPr>
            <p:spPr>
              <a:xfrm>
                <a:off x="381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5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38" name="Text Box 46"/>
              <p:cNvSpPr txBox="1"/>
              <p:nvPr/>
            </p:nvSpPr>
            <p:spPr>
              <a:xfrm>
                <a:off x="136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6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3839" name="Group 47"/>
              <p:cNvGrpSpPr/>
              <p:nvPr/>
            </p:nvGrpSpPr>
            <p:grpSpPr>
              <a:xfrm>
                <a:off x="0" y="55"/>
                <a:ext cx="3584" cy="45"/>
                <a:chOff x="0" y="0"/>
                <a:chExt cx="3584" cy="45"/>
              </a:xfrm>
            </p:grpSpPr>
            <p:sp>
              <p:nvSpPr>
                <p:cNvPr id="33840" name="Line 48"/>
                <p:cNvSpPr/>
                <p:nvPr/>
              </p:nvSpPr>
              <p:spPr>
                <a:xfrm>
                  <a:off x="0" y="45"/>
                  <a:ext cx="3584" cy="0"/>
                </a:xfrm>
                <a:prstGeom prst="line">
                  <a:avLst/>
                </a:prstGeom>
                <a:ln w="28575" cap="sq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33841" name="Line 49"/>
                <p:cNvSpPr/>
                <p:nvPr/>
              </p:nvSpPr>
              <p:spPr>
                <a:xfrm>
                  <a:off x="293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42" name="Line 50"/>
                <p:cNvSpPr/>
                <p:nvPr/>
              </p:nvSpPr>
              <p:spPr>
                <a:xfrm>
                  <a:off x="541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43" name="Line 51"/>
                <p:cNvSpPr/>
                <p:nvPr/>
              </p:nvSpPr>
              <p:spPr>
                <a:xfrm>
                  <a:off x="789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44" name="Line 52"/>
                <p:cNvSpPr/>
                <p:nvPr/>
              </p:nvSpPr>
              <p:spPr>
                <a:xfrm>
                  <a:off x="1037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45" name="Line 53"/>
                <p:cNvSpPr/>
                <p:nvPr/>
              </p:nvSpPr>
              <p:spPr>
                <a:xfrm>
                  <a:off x="1285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46" name="Line 54"/>
                <p:cNvSpPr/>
                <p:nvPr/>
              </p:nvSpPr>
              <p:spPr>
                <a:xfrm>
                  <a:off x="1533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47" name="Line 55"/>
                <p:cNvSpPr/>
                <p:nvPr/>
              </p:nvSpPr>
              <p:spPr>
                <a:xfrm>
                  <a:off x="1781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48" name="Line 56"/>
                <p:cNvSpPr/>
                <p:nvPr/>
              </p:nvSpPr>
              <p:spPr>
                <a:xfrm>
                  <a:off x="2029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49" name="Line 57"/>
                <p:cNvSpPr/>
                <p:nvPr/>
              </p:nvSpPr>
              <p:spPr>
                <a:xfrm>
                  <a:off x="2277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50" name="Line 58"/>
                <p:cNvSpPr/>
                <p:nvPr/>
              </p:nvSpPr>
              <p:spPr>
                <a:xfrm>
                  <a:off x="2525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51" name="Line 59"/>
                <p:cNvSpPr/>
                <p:nvPr/>
              </p:nvSpPr>
              <p:spPr>
                <a:xfrm>
                  <a:off x="2773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52" name="Line 60"/>
                <p:cNvSpPr/>
                <p:nvPr/>
              </p:nvSpPr>
              <p:spPr>
                <a:xfrm>
                  <a:off x="3021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3853" name="Line 61"/>
                <p:cNvSpPr/>
                <p:nvPr/>
              </p:nvSpPr>
              <p:spPr>
                <a:xfrm>
                  <a:off x="3269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</p:grpSp>
      <p:grpSp>
        <p:nvGrpSpPr>
          <p:cNvPr id="33854" name="Group 62"/>
          <p:cNvGrpSpPr/>
          <p:nvPr/>
        </p:nvGrpSpPr>
        <p:grpSpPr>
          <a:xfrm>
            <a:off x="6873875" y="1139825"/>
            <a:ext cx="2233613" cy="842963"/>
            <a:chOff x="0" y="0"/>
            <a:chExt cx="1407" cy="531"/>
          </a:xfrm>
        </p:grpSpPr>
        <p:sp>
          <p:nvSpPr>
            <p:cNvPr id="33855" name="Text Box 63"/>
            <p:cNvSpPr txBox="1"/>
            <p:nvPr/>
          </p:nvSpPr>
          <p:spPr>
            <a:xfrm>
              <a:off x="0" y="32"/>
              <a:ext cx="1407" cy="3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457200" indent="-457200">
                <a:lnSpc>
                  <a:spcPct val="125000"/>
                </a:lnSpc>
              </a:pPr>
              <a:r>
                <a:rPr lang="zh-CN" altLang="zh-CN" i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r>
                <a:rPr lang="zh-CN" altLang="zh-CN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＝     </a:t>
              </a:r>
              <a:r>
                <a:rPr lang="zh-CN" altLang="zh-CN" i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r>
                <a:rPr lang="zh-CN" altLang="zh-CN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＋1</a:t>
              </a:r>
              <a:endPara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33856" name="Group 64"/>
            <p:cNvGrpSpPr/>
            <p:nvPr/>
          </p:nvGrpSpPr>
          <p:grpSpPr>
            <a:xfrm>
              <a:off x="432" y="0"/>
              <a:ext cx="201" cy="531"/>
              <a:chOff x="0" y="0"/>
              <a:chExt cx="201" cy="531"/>
            </a:xfrm>
          </p:grpSpPr>
          <p:sp>
            <p:nvSpPr>
              <p:cNvPr id="33857" name="Text Box 65"/>
              <p:cNvSpPr txBox="1"/>
              <p:nvPr/>
            </p:nvSpPr>
            <p:spPr>
              <a:xfrm>
                <a:off x="1" y="0"/>
                <a:ext cx="19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zh-CN" altLang="zh-CN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58" name="Text Box 66"/>
              <p:cNvSpPr txBox="1"/>
              <p:nvPr/>
            </p:nvSpPr>
            <p:spPr>
              <a:xfrm>
                <a:off x="0" y="204"/>
                <a:ext cx="19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zh-CN" altLang="zh-CN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59" name="Line 67"/>
              <p:cNvSpPr/>
              <p:nvPr/>
            </p:nvSpPr>
            <p:spPr>
              <a:xfrm>
                <a:off x="22" y="277"/>
                <a:ext cx="179" cy="0"/>
              </a:xfrm>
              <a:prstGeom prst="line">
                <a:avLst/>
              </a:prstGeom>
              <a:ln w="28575" cap="flat" cmpd="sng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2356" name="Group 68"/>
          <p:cNvGrpSpPr/>
          <p:nvPr/>
        </p:nvGrpSpPr>
        <p:grpSpPr>
          <a:xfrm>
            <a:off x="5580063" y="836613"/>
            <a:ext cx="2879725" cy="4840287"/>
            <a:chOff x="0" y="0"/>
            <a:chExt cx="4535" cy="7622"/>
          </a:xfrm>
        </p:grpSpPr>
        <p:sp>
          <p:nvSpPr>
            <p:cNvPr id="33861" name="Text Box 69"/>
            <p:cNvSpPr txBox="1"/>
            <p:nvPr/>
          </p:nvSpPr>
          <p:spPr>
            <a:xfrm>
              <a:off x="1247" y="0"/>
              <a:ext cx="3288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r>
                <a:rPr lang="zh-CN" altLang="en-US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＝3</a:t>
              </a:r>
              <a:r>
                <a:rPr lang="zh-CN" altLang="en-US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r>
                <a:rPr lang="zh-CN" altLang="en-US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－</a:t>
              </a:r>
              <a:r>
                <a:rPr lang="zh-CN" altLang="en-US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3862" name="Line 70"/>
            <p:cNvSpPr/>
            <p:nvPr/>
          </p:nvSpPr>
          <p:spPr>
            <a:xfrm flipH="1">
              <a:off x="0" y="932"/>
              <a:ext cx="2130" cy="669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sp>
      </p:grpSp>
      <p:sp>
        <p:nvSpPr>
          <p:cNvPr id="33863" name="Line 71"/>
          <p:cNvSpPr/>
          <p:nvPr/>
        </p:nvSpPr>
        <p:spPr>
          <a:xfrm flipH="1">
            <a:off x="3994150" y="1773238"/>
            <a:ext cx="3671888" cy="2449512"/>
          </a:xfrm>
          <a:prstGeom prst="line">
            <a:avLst/>
          </a:prstGeom>
          <a:ln w="38100" cap="flat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360" name="AutoShape 72"/>
          <p:cNvSpPr/>
          <p:nvPr/>
        </p:nvSpPr>
        <p:spPr>
          <a:xfrm>
            <a:off x="4643438" y="3724275"/>
            <a:ext cx="69850" cy="6985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61" name="Line 73"/>
          <p:cNvSpPr/>
          <p:nvPr/>
        </p:nvSpPr>
        <p:spPr>
          <a:xfrm flipV="1">
            <a:off x="4678363" y="3213100"/>
            <a:ext cx="0" cy="5461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2362" name="Line 74"/>
          <p:cNvSpPr/>
          <p:nvPr/>
        </p:nvSpPr>
        <p:spPr>
          <a:xfrm>
            <a:off x="7232650" y="2060575"/>
            <a:ext cx="0" cy="115252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2363" name="Line 75"/>
          <p:cNvSpPr/>
          <p:nvPr/>
        </p:nvSpPr>
        <p:spPr>
          <a:xfrm>
            <a:off x="4659313" y="3759200"/>
            <a:ext cx="1423987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2364" name="Line 76"/>
          <p:cNvSpPr/>
          <p:nvPr/>
        </p:nvSpPr>
        <p:spPr>
          <a:xfrm flipH="1">
            <a:off x="6083300" y="2060575"/>
            <a:ext cx="1152525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2365" name="AutoShape 77"/>
          <p:cNvSpPr/>
          <p:nvPr/>
        </p:nvSpPr>
        <p:spPr>
          <a:xfrm>
            <a:off x="4703763" y="3144838"/>
            <a:ext cx="2519362" cy="125412"/>
          </a:xfrm>
          <a:custGeom>
            <a:avLst/>
            <a:gdLst/>
            <a:ahLst/>
            <a:cxnLst>
              <a:cxn ang="17694720">
                <a:pos x="2147483646" y="0"/>
              </a:cxn>
              <a:cxn ang="11796480">
                <a:pos x="0" y="12273405"/>
              </a:cxn>
              <a:cxn ang="5898240">
                <a:pos x="2147483646" y="24546815"/>
              </a:cxn>
              <a:cxn ang="0">
                <a:pos x="2147483646" y="12273405"/>
              </a:cxn>
            </a:cxnLst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0000FF"/>
          </a:solidFill>
          <a:ln w="3175" cap="flat" cmpd="sng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66" name="AutoShape 78"/>
          <p:cNvSpPr/>
          <p:nvPr/>
        </p:nvSpPr>
        <p:spPr>
          <a:xfrm>
            <a:off x="6011863" y="2030413"/>
            <a:ext cx="161925" cy="1727200"/>
          </a:xfrm>
          <a:prstGeom prst="upArrow">
            <a:avLst>
              <a:gd name="adj1" fmla="val 50000"/>
              <a:gd name="adj2" fmla="val 26661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67" name="AutoShape 79"/>
          <p:cNvSpPr/>
          <p:nvPr/>
        </p:nvSpPr>
        <p:spPr>
          <a:xfrm>
            <a:off x="4643438" y="3724275"/>
            <a:ext cx="71437" cy="73025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68" name="Text Box 80"/>
          <p:cNvSpPr txBox="1"/>
          <p:nvPr/>
        </p:nvSpPr>
        <p:spPr>
          <a:xfrm>
            <a:off x="6156325" y="3502025"/>
            <a:ext cx="10795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增大</a:t>
            </a: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69" name="Text Box 81"/>
          <p:cNvSpPr txBox="1"/>
          <p:nvPr/>
        </p:nvSpPr>
        <p:spPr>
          <a:xfrm>
            <a:off x="5091113" y="2390775"/>
            <a:ext cx="1008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增大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70" name="AutoShape 82"/>
          <p:cNvSpPr/>
          <p:nvPr/>
        </p:nvSpPr>
        <p:spPr>
          <a:xfrm>
            <a:off x="6281738" y="2635250"/>
            <a:ext cx="71437" cy="73025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71" name="Line 83"/>
          <p:cNvSpPr/>
          <p:nvPr/>
        </p:nvSpPr>
        <p:spPr>
          <a:xfrm>
            <a:off x="6315075" y="2636838"/>
            <a:ext cx="0" cy="574675"/>
          </a:xfrm>
          <a:prstGeom prst="line">
            <a:avLst/>
          </a:prstGeom>
          <a:ln w="158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2372" name="Line 84"/>
          <p:cNvSpPr/>
          <p:nvPr/>
        </p:nvSpPr>
        <p:spPr>
          <a:xfrm flipH="1">
            <a:off x="6064250" y="2674938"/>
            <a:ext cx="250825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2373" name="Rectangle 85"/>
          <p:cNvSpPr>
            <a:spLocks noChangeArrowheads="1"/>
          </p:cNvSpPr>
          <p:nvPr/>
        </p:nvSpPr>
        <p:spPr bwMode="auto">
          <a:xfrm>
            <a:off x="34925" y="3141663"/>
            <a:ext cx="4752975" cy="206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(1) 当</a:t>
            </a:r>
            <a:r>
              <a:rPr kumimoji="0" lang="zh-CN" altLang="en-US" sz="32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&gt;0时，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随</a:t>
            </a:r>
            <a:r>
              <a:rPr kumimoji="0" lang="zh-CN" altLang="en-US" sz="32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的增大而增大，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函数的图象从左到右上升．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74" name="Rectangle 86"/>
          <p:cNvSpPr/>
          <p:nvPr/>
        </p:nvSpPr>
        <p:spPr>
          <a:xfrm>
            <a:off x="107950" y="115888"/>
            <a:ext cx="3816350" cy="561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>
              <a:lnSpc>
                <a:spcPct val="110000"/>
              </a:lnSpc>
            </a:pP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endParaRPr lang="zh-CN" altLang="zh-CN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75" name="Rectangle 87"/>
          <p:cNvSpPr>
            <a:spLocks noChangeArrowheads="1"/>
          </p:cNvSpPr>
          <p:nvPr/>
        </p:nvSpPr>
        <p:spPr bwMode="auto">
          <a:xfrm>
            <a:off x="107950" y="836613"/>
            <a:ext cx="4284663" cy="2233613"/>
          </a:xfrm>
          <a:prstGeom prst="rect">
            <a:avLst/>
          </a:prstGeom>
          <a:noFill/>
          <a:ln w="9525" cmpd="sng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3C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当一个点在直线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=    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+1上从左向右移动时，自变量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在如何变化？点的位置高低如何变化？函数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的值如何变化？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880" name="Text Box 88"/>
          <p:cNvSpPr txBox="1"/>
          <p:nvPr/>
        </p:nvSpPr>
        <p:spPr>
          <a:xfrm>
            <a:off x="828675" y="117475"/>
            <a:ext cx="2014538" cy="547688"/>
          </a:xfrm>
          <a:prstGeom prst="rect">
            <a:avLst/>
          </a:prstGeom>
          <a:solidFill>
            <a:srgbClr val="CC0099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 anchor="t" anchorCtr="0">
            <a:spAutoFit/>
          </a:bodyPr>
          <a:p>
            <a:pPr algn="ctr"/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合作探究1</a:t>
            </a:r>
            <a:endParaRPr lang="zh-CN" altLang="en-US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12377" name="Object 89"/>
          <p:cNvGraphicFramePr>
            <a:graphicFrameLocks noChangeAspect="1"/>
          </p:cNvGraphicFramePr>
          <p:nvPr/>
        </p:nvGraphicFramePr>
        <p:xfrm>
          <a:off x="3130550" y="720725"/>
          <a:ext cx="288925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52400" imgH="405765" progId="Equation.DSMT4">
                  <p:embed/>
                </p:oleObj>
              </mc:Choice>
              <mc:Fallback>
                <p:oleObj name="" r:id="rId1" imgW="152400" imgH="40576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30550" y="720725"/>
                        <a:ext cx="288925" cy="771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023 L 0.27969 -0.24769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123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00" y="-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2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2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60" grpId="0" animBg="1"/>
      <p:bldP spid="12360" grpId="1" animBg="1"/>
      <p:bldP spid="12366" grpId="0" animBg="1"/>
      <p:bldP spid="12367" grpId="0" animBg="1"/>
      <p:bldP spid="12368" grpId="0"/>
      <p:bldP spid="12369" grpId="0"/>
      <p:bldP spid="12370" grpId="0" animBg="1"/>
      <p:bldP spid="12373" grpId="0"/>
      <p:bldP spid="12374" grpId="0"/>
      <p:bldP spid="1237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grpSp>
        <p:nvGrpSpPr>
          <p:cNvPr id="34818" name="Group 2"/>
          <p:cNvGrpSpPr/>
          <p:nvPr/>
        </p:nvGrpSpPr>
        <p:grpSpPr>
          <a:xfrm>
            <a:off x="3275013" y="476250"/>
            <a:ext cx="5761037" cy="5848350"/>
            <a:chOff x="0" y="0"/>
            <a:chExt cx="3629" cy="3684"/>
          </a:xfrm>
        </p:grpSpPr>
        <p:grpSp>
          <p:nvGrpSpPr>
            <p:cNvPr id="34819" name="Group 3"/>
            <p:cNvGrpSpPr/>
            <p:nvPr/>
          </p:nvGrpSpPr>
          <p:grpSpPr>
            <a:xfrm>
              <a:off x="1572" y="0"/>
              <a:ext cx="252" cy="3684"/>
              <a:chOff x="0" y="0"/>
              <a:chExt cx="252" cy="3684"/>
            </a:xfrm>
          </p:grpSpPr>
          <p:sp>
            <p:nvSpPr>
              <p:cNvPr id="34820" name="Text Box 4"/>
              <p:cNvSpPr txBox="1"/>
              <p:nvPr/>
            </p:nvSpPr>
            <p:spPr>
              <a:xfrm>
                <a:off x="0" y="2285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-2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1" name="Text Box 5"/>
              <p:cNvSpPr txBox="1"/>
              <p:nvPr/>
            </p:nvSpPr>
            <p:spPr>
              <a:xfrm>
                <a:off x="39" y="1542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2" name="Text Box 6"/>
              <p:cNvSpPr txBox="1"/>
              <p:nvPr/>
            </p:nvSpPr>
            <p:spPr>
              <a:xfrm>
                <a:off x="43" y="126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3" name="Text Box 7"/>
              <p:cNvSpPr txBox="1"/>
              <p:nvPr/>
            </p:nvSpPr>
            <p:spPr>
              <a:xfrm>
                <a:off x="1" y="2525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-3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4" name="Text Box 8"/>
              <p:cNvSpPr txBox="1"/>
              <p:nvPr/>
            </p:nvSpPr>
            <p:spPr>
              <a:xfrm>
                <a:off x="4" y="2795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-4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5" name="Text Box 9"/>
              <p:cNvSpPr txBox="1"/>
              <p:nvPr/>
            </p:nvSpPr>
            <p:spPr>
              <a:xfrm>
                <a:off x="39" y="1032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6" name="Text Box 10"/>
              <p:cNvSpPr txBox="1"/>
              <p:nvPr/>
            </p:nvSpPr>
            <p:spPr>
              <a:xfrm>
                <a:off x="39" y="804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4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7" name="Text Box 11"/>
              <p:cNvSpPr txBox="1"/>
              <p:nvPr/>
            </p:nvSpPr>
            <p:spPr>
              <a:xfrm>
                <a:off x="0" y="2039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-1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8" name="Text Box 12"/>
              <p:cNvSpPr txBox="1"/>
              <p:nvPr/>
            </p:nvSpPr>
            <p:spPr>
              <a:xfrm>
                <a:off x="39" y="545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5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29" name="Text Box 13"/>
              <p:cNvSpPr txBox="1"/>
              <p:nvPr/>
            </p:nvSpPr>
            <p:spPr>
              <a:xfrm>
                <a:off x="43" y="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sz="2400" i="1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endParaRPr lang="zh-CN" altLang="zh-CN" sz="2400" i="1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30" name="Text Box 14"/>
              <p:cNvSpPr txBox="1"/>
              <p:nvPr/>
            </p:nvSpPr>
            <p:spPr>
              <a:xfrm>
                <a:off x="43" y="28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6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31" name="Text Box 15"/>
              <p:cNvSpPr txBox="1"/>
              <p:nvPr/>
            </p:nvSpPr>
            <p:spPr>
              <a:xfrm>
                <a:off x="4" y="3053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-5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32" name="Text Box 16"/>
              <p:cNvSpPr txBox="1"/>
              <p:nvPr/>
            </p:nvSpPr>
            <p:spPr>
              <a:xfrm>
                <a:off x="7" y="3287"/>
                <a:ext cx="244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-6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4833" name="Group 17"/>
              <p:cNvGrpSpPr/>
              <p:nvPr/>
            </p:nvGrpSpPr>
            <p:grpSpPr>
              <a:xfrm>
                <a:off x="206" y="146"/>
                <a:ext cx="46" cy="3538"/>
                <a:chOff x="0" y="0"/>
                <a:chExt cx="46" cy="3538"/>
              </a:xfrm>
            </p:grpSpPr>
            <p:sp>
              <p:nvSpPr>
                <p:cNvPr id="34834" name="Line 18"/>
                <p:cNvSpPr/>
                <p:nvPr/>
              </p:nvSpPr>
              <p:spPr>
                <a:xfrm>
                  <a:off x="0" y="270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35" name="Line 19"/>
                <p:cNvSpPr/>
                <p:nvPr/>
              </p:nvSpPr>
              <p:spPr>
                <a:xfrm>
                  <a:off x="0" y="518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36" name="Line 20"/>
                <p:cNvSpPr/>
                <p:nvPr/>
              </p:nvSpPr>
              <p:spPr>
                <a:xfrm>
                  <a:off x="0" y="766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37" name="Line 21"/>
                <p:cNvSpPr/>
                <p:nvPr/>
              </p:nvSpPr>
              <p:spPr>
                <a:xfrm>
                  <a:off x="0" y="1014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38" name="Line 22"/>
                <p:cNvSpPr/>
                <p:nvPr/>
              </p:nvSpPr>
              <p:spPr>
                <a:xfrm>
                  <a:off x="0" y="1262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39" name="Line 23"/>
                <p:cNvSpPr/>
                <p:nvPr/>
              </p:nvSpPr>
              <p:spPr>
                <a:xfrm>
                  <a:off x="0" y="1510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40" name="Line 24"/>
                <p:cNvSpPr/>
                <p:nvPr/>
              </p:nvSpPr>
              <p:spPr>
                <a:xfrm>
                  <a:off x="0" y="1757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41" name="Line 25"/>
                <p:cNvSpPr/>
                <p:nvPr/>
              </p:nvSpPr>
              <p:spPr>
                <a:xfrm>
                  <a:off x="0" y="2005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42" name="Line 26"/>
                <p:cNvSpPr/>
                <p:nvPr/>
              </p:nvSpPr>
              <p:spPr>
                <a:xfrm>
                  <a:off x="0" y="2253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43" name="Line 27"/>
                <p:cNvSpPr/>
                <p:nvPr/>
              </p:nvSpPr>
              <p:spPr>
                <a:xfrm>
                  <a:off x="0" y="2501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44" name="Line 28"/>
                <p:cNvSpPr/>
                <p:nvPr/>
              </p:nvSpPr>
              <p:spPr>
                <a:xfrm>
                  <a:off x="0" y="2749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45" name="Line 29"/>
                <p:cNvSpPr/>
                <p:nvPr/>
              </p:nvSpPr>
              <p:spPr>
                <a:xfrm>
                  <a:off x="0" y="2997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46" name="Line 30"/>
                <p:cNvSpPr/>
                <p:nvPr/>
              </p:nvSpPr>
              <p:spPr>
                <a:xfrm>
                  <a:off x="0" y="3245"/>
                  <a:ext cx="4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47" name="Line 31"/>
                <p:cNvSpPr/>
                <p:nvPr/>
              </p:nvSpPr>
              <p:spPr>
                <a:xfrm>
                  <a:off x="0" y="0"/>
                  <a:ext cx="0" cy="3538"/>
                </a:xfrm>
                <a:prstGeom prst="line">
                  <a:avLst/>
                </a:prstGeom>
                <a:ln w="28575" cap="sq" cmpd="sng">
                  <a:solidFill>
                    <a:schemeClr val="tx1"/>
                  </a:solidFill>
                  <a:prstDash val="solid"/>
                  <a:round/>
                  <a:headEnd type="triangle" w="med" len="med"/>
                  <a:tailEnd type="none" w="med" len="med"/>
                </a:ln>
              </p:spPr>
            </p:sp>
          </p:grpSp>
        </p:grpSp>
        <p:grpSp>
          <p:nvGrpSpPr>
            <p:cNvPr id="34848" name="Group 32"/>
            <p:cNvGrpSpPr/>
            <p:nvPr/>
          </p:nvGrpSpPr>
          <p:grpSpPr>
            <a:xfrm>
              <a:off x="0" y="1806"/>
              <a:ext cx="3629" cy="327"/>
              <a:chOff x="0" y="0"/>
              <a:chExt cx="3629" cy="327"/>
            </a:xfrm>
          </p:grpSpPr>
          <p:sp>
            <p:nvSpPr>
              <p:cNvPr id="34849" name="Text Box 33"/>
              <p:cNvSpPr txBox="1"/>
              <p:nvPr/>
            </p:nvSpPr>
            <p:spPr>
              <a:xfrm>
                <a:off x="1923" y="7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50" name="Text Box 34"/>
              <p:cNvSpPr txBox="1"/>
              <p:nvPr/>
            </p:nvSpPr>
            <p:spPr>
              <a:xfrm>
                <a:off x="2182" y="64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51" name="Text Box 35"/>
              <p:cNvSpPr txBox="1"/>
              <p:nvPr/>
            </p:nvSpPr>
            <p:spPr>
              <a:xfrm>
                <a:off x="2428" y="64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52" name="Text Box 36"/>
              <p:cNvSpPr txBox="1"/>
              <p:nvPr/>
            </p:nvSpPr>
            <p:spPr>
              <a:xfrm>
                <a:off x="2665" y="64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4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53" name="Text Box 37"/>
              <p:cNvSpPr txBox="1"/>
              <p:nvPr/>
            </p:nvSpPr>
            <p:spPr>
              <a:xfrm>
                <a:off x="2928" y="7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5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54" name="Text Box 38"/>
              <p:cNvSpPr txBox="1"/>
              <p:nvPr/>
            </p:nvSpPr>
            <p:spPr>
              <a:xfrm>
                <a:off x="1588" y="55"/>
                <a:ext cx="188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方正姚体" panose="02010601030101010101" pitchFamily="2" charset="-122"/>
                    <a:ea typeface="方正姚体" panose="02010601030101010101" pitchFamily="2" charset="-122"/>
                  </a:rPr>
                  <a:t>O</a:t>
                </a:r>
                <a:endParaRPr lang="zh-CN" altLang="zh-CN" sz="1800" dirty="0">
                  <a:latin typeface="方正姚体" panose="02010601030101010101" pitchFamily="2" charset="-122"/>
                  <a:ea typeface="方正姚体" panose="02010601030101010101" pitchFamily="2" charset="-122"/>
                </a:endParaRPr>
              </a:p>
            </p:txBody>
          </p:sp>
          <p:sp>
            <p:nvSpPr>
              <p:cNvPr id="34855" name="Text Box 39"/>
              <p:cNvSpPr txBox="1"/>
              <p:nvPr/>
            </p:nvSpPr>
            <p:spPr>
              <a:xfrm>
                <a:off x="1361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56" name="Text Box 40"/>
              <p:cNvSpPr txBox="1"/>
              <p:nvPr/>
            </p:nvSpPr>
            <p:spPr>
              <a:xfrm>
                <a:off x="1135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57" name="Text Box 41"/>
              <p:cNvSpPr txBox="1"/>
              <p:nvPr/>
            </p:nvSpPr>
            <p:spPr>
              <a:xfrm>
                <a:off x="880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58" name="Text Box 42"/>
              <p:cNvSpPr txBox="1"/>
              <p:nvPr/>
            </p:nvSpPr>
            <p:spPr>
              <a:xfrm>
                <a:off x="618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4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59" name="Text Box 43"/>
              <p:cNvSpPr txBox="1"/>
              <p:nvPr/>
            </p:nvSpPr>
            <p:spPr>
              <a:xfrm>
                <a:off x="3437" y="39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zh-CN" sz="2400" i="1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zh-CN" altLang="zh-CN" sz="2400" i="1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60" name="Text Box 44"/>
              <p:cNvSpPr txBox="1"/>
              <p:nvPr/>
            </p:nvSpPr>
            <p:spPr>
              <a:xfrm>
                <a:off x="3183" y="73"/>
                <a:ext cx="196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6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61" name="Text Box 45"/>
              <p:cNvSpPr txBox="1"/>
              <p:nvPr/>
            </p:nvSpPr>
            <p:spPr>
              <a:xfrm>
                <a:off x="381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5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62" name="Text Box 46"/>
              <p:cNvSpPr txBox="1"/>
              <p:nvPr/>
            </p:nvSpPr>
            <p:spPr>
              <a:xfrm>
                <a:off x="136" y="0"/>
                <a:ext cx="27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zh-CN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-</a:t>
                </a:r>
                <a:r>
                  <a:rPr lang="zh-CN" altLang="zh-CN" sz="1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6</a:t>
                </a:r>
                <a:endParaRPr lang="zh-CN" altLang="zh-CN" sz="1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4863" name="Group 47"/>
              <p:cNvGrpSpPr/>
              <p:nvPr/>
            </p:nvGrpSpPr>
            <p:grpSpPr>
              <a:xfrm>
                <a:off x="0" y="55"/>
                <a:ext cx="3584" cy="45"/>
                <a:chOff x="0" y="0"/>
                <a:chExt cx="3584" cy="45"/>
              </a:xfrm>
            </p:grpSpPr>
            <p:sp>
              <p:nvSpPr>
                <p:cNvPr id="34864" name="Line 48"/>
                <p:cNvSpPr/>
                <p:nvPr/>
              </p:nvSpPr>
              <p:spPr>
                <a:xfrm>
                  <a:off x="0" y="45"/>
                  <a:ext cx="3584" cy="0"/>
                </a:xfrm>
                <a:prstGeom prst="line">
                  <a:avLst/>
                </a:prstGeom>
                <a:ln w="28575" cap="sq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34865" name="Line 49"/>
                <p:cNvSpPr/>
                <p:nvPr/>
              </p:nvSpPr>
              <p:spPr>
                <a:xfrm>
                  <a:off x="293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66" name="Line 50"/>
                <p:cNvSpPr/>
                <p:nvPr/>
              </p:nvSpPr>
              <p:spPr>
                <a:xfrm>
                  <a:off x="541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67" name="Line 51"/>
                <p:cNvSpPr/>
                <p:nvPr/>
              </p:nvSpPr>
              <p:spPr>
                <a:xfrm>
                  <a:off x="789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68" name="Line 52"/>
                <p:cNvSpPr/>
                <p:nvPr/>
              </p:nvSpPr>
              <p:spPr>
                <a:xfrm>
                  <a:off x="1037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69" name="Line 53"/>
                <p:cNvSpPr/>
                <p:nvPr/>
              </p:nvSpPr>
              <p:spPr>
                <a:xfrm>
                  <a:off x="1285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70" name="Line 54"/>
                <p:cNvSpPr/>
                <p:nvPr/>
              </p:nvSpPr>
              <p:spPr>
                <a:xfrm>
                  <a:off x="1533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71" name="Line 55"/>
                <p:cNvSpPr/>
                <p:nvPr/>
              </p:nvSpPr>
              <p:spPr>
                <a:xfrm>
                  <a:off x="1781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72" name="Line 56"/>
                <p:cNvSpPr/>
                <p:nvPr/>
              </p:nvSpPr>
              <p:spPr>
                <a:xfrm>
                  <a:off x="2029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73" name="Line 57"/>
                <p:cNvSpPr/>
                <p:nvPr/>
              </p:nvSpPr>
              <p:spPr>
                <a:xfrm>
                  <a:off x="2277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74" name="Line 58"/>
                <p:cNvSpPr/>
                <p:nvPr/>
              </p:nvSpPr>
              <p:spPr>
                <a:xfrm>
                  <a:off x="2525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75" name="Line 59"/>
                <p:cNvSpPr/>
                <p:nvPr/>
              </p:nvSpPr>
              <p:spPr>
                <a:xfrm>
                  <a:off x="2773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76" name="Line 60"/>
                <p:cNvSpPr/>
                <p:nvPr/>
              </p:nvSpPr>
              <p:spPr>
                <a:xfrm>
                  <a:off x="3021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34877" name="Line 61"/>
                <p:cNvSpPr/>
                <p:nvPr/>
              </p:nvSpPr>
              <p:spPr>
                <a:xfrm>
                  <a:off x="3269" y="0"/>
                  <a:ext cx="0" cy="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</p:grpSp>
      <p:sp>
        <p:nvSpPr>
          <p:cNvPr id="34878" name="Line 62"/>
          <p:cNvSpPr/>
          <p:nvPr/>
        </p:nvSpPr>
        <p:spPr>
          <a:xfrm>
            <a:off x="4824413" y="1341438"/>
            <a:ext cx="3284537" cy="345598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79" name="Text Box 63"/>
          <p:cNvSpPr txBox="1"/>
          <p:nvPr/>
        </p:nvSpPr>
        <p:spPr>
          <a:xfrm>
            <a:off x="3994150" y="923925"/>
            <a:ext cx="2087563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i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zh-CN" altLang="en-US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zh-CN" altLang="en-US" i="1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＋2</a:t>
            </a:r>
            <a:endParaRPr lang="zh-CN" altLang="en-US" dirty="0">
              <a:solidFill>
                <a:srgbClr val="CC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3376" name="Group 64"/>
          <p:cNvGrpSpPr/>
          <p:nvPr/>
        </p:nvGrpSpPr>
        <p:grpSpPr>
          <a:xfrm>
            <a:off x="4714875" y="2003425"/>
            <a:ext cx="4178300" cy="3925888"/>
            <a:chOff x="0" y="0"/>
            <a:chExt cx="6579" cy="6182"/>
          </a:xfrm>
        </p:grpSpPr>
        <p:sp>
          <p:nvSpPr>
            <p:cNvPr id="34881" name="Line 65"/>
            <p:cNvSpPr/>
            <p:nvPr/>
          </p:nvSpPr>
          <p:spPr>
            <a:xfrm>
              <a:off x="0" y="0"/>
              <a:ext cx="3855" cy="5217"/>
            </a:xfrm>
            <a:prstGeom prst="line">
              <a:avLst/>
            </a:prstGeom>
            <a:ln w="38100" cap="flat" cmpd="sng">
              <a:solidFill>
                <a:srgbClr val="003300"/>
              </a:solidFill>
              <a:prstDash val="dash"/>
              <a:round/>
              <a:headEnd type="none" w="med" len="med"/>
              <a:tailEnd type="none" w="med" len="med"/>
            </a:ln>
          </p:spPr>
        </p:sp>
        <p:grpSp>
          <p:nvGrpSpPr>
            <p:cNvPr id="34882" name="Group 66"/>
            <p:cNvGrpSpPr/>
            <p:nvPr/>
          </p:nvGrpSpPr>
          <p:grpSpPr>
            <a:xfrm>
              <a:off x="2497" y="4854"/>
              <a:ext cx="4082" cy="1328"/>
              <a:chOff x="0" y="0"/>
              <a:chExt cx="1633" cy="531"/>
            </a:xfrm>
          </p:grpSpPr>
          <p:sp>
            <p:nvSpPr>
              <p:cNvPr id="34883" name="Text Box 67"/>
              <p:cNvSpPr txBox="1"/>
              <p:nvPr/>
            </p:nvSpPr>
            <p:spPr>
              <a:xfrm>
                <a:off x="0" y="60"/>
                <a:ext cx="1633" cy="3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marL="457200" indent="-457200">
                  <a:lnSpc>
                    <a:spcPct val="125000"/>
                  </a:lnSpc>
                </a:pPr>
                <a:r>
                  <a:rPr lang="zh-CN" altLang="en-US" i="1" dirty="0">
                    <a:solidFill>
                      <a:srgbClr val="00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r>
                  <a:rPr lang="zh-CN" altLang="en-US" dirty="0">
                    <a:solidFill>
                      <a:srgbClr val="00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＝－    </a:t>
                </a:r>
                <a:r>
                  <a:rPr lang="zh-CN" altLang="en-US" i="1" dirty="0">
                    <a:solidFill>
                      <a:srgbClr val="00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r>
                  <a:rPr lang="zh-CN" altLang="en-US" dirty="0">
                    <a:solidFill>
                      <a:srgbClr val="00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－1</a:t>
                </a:r>
                <a:endParaRPr lang="zh-CN" altLang="en-US" dirty="0">
                  <a:solidFill>
                    <a:srgbClr val="00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4884" name="Group 68"/>
              <p:cNvGrpSpPr/>
              <p:nvPr/>
            </p:nvGrpSpPr>
            <p:grpSpPr>
              <a:xfrm>
                <a:off x="613" y="0"/>
                <a:ext cx="201" cy="531"/>
                <a:chOff x="0" y="0"/>
                <a:chExt cx="201" cy="531"/>
              </a:xfrm>
            </p:grpSpPr>
            <p:sp>
              <p:nvSpPr>
                <p:cNvPr id="34885" name="Text Box 69"/>
                <p:cNvSpPr txBox="1"/>
                <p:nvPr/>
              </p:nvSpPr>
              <p:spPr>
                <a:xfrm>
                  <a:off x="1" y="0"/>
                  <a:ext cx="19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zh-CN" dirty="0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3</a:t>
                  </a:r>
                  <a:endParaRPr lang="zh-CN" altLang="zh-CN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86" name="Text Box 70"/>
                <p:cNvSpPr txBox="1"/>
                <p:nvPr/>
              </p:nvSpPr>
              <p:spPr>
                <a:xfrm>
                  <a:off x="0" y="204"/>
                  <a:ext cx="19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zh-CN" dirty="0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</a:t>
                  </a:r>
                  <a:endParaRPr lang="zh-CN" altLang="zh-CN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87" name="Line 71"/>
                <p:cNvSpPr/>
                <p:nvPr/>
              </p:nvSpPr>
              <p:spPr>
                <a:xfrm>
                  <a:off x="22" y="277"/>
                  <a:ext cx="179" cy="0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</p:grpSp>
      <p:sp>
        <p:nvSpPr>
          <p:cNvPr id="34888" name="AutoShape 72"/>
          <p:cNvSpPr/>
          <p:nvPr/>
        </p:nvSpPr>
        <p:spPr>
          <a:xfrm flipH="1">
            <a:off x="5038725" y="1558925"/>
            <a:ext cx="88900" cy="8890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5" name="AutoShape 73"/>
          <p:cNvSpPr/>
          <p:nvPr/>
        </p:nvSpPr>
        <p:spPr>
          <a:xfrm flipH="1">
            <a:off x="5038725" y="1558925"/>
            <a:ext cx="88900" cy="88900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6" name="Line 74"/>
          <p:cNvSpPr/>
          <p:nvPr/>
        </p:nvSpPr>
        <p:spPr>
          <a:xfrm flipH="1">
            <a:off x="5075238" y="1628775"/>
            <a:ext cx="15875" cy="1871663"/>
          </a:xfrm>
          <a:prstGeom prst="line">
            <a:avLst/>
          </a:prstGeom>
          <a:ln w="158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3387" name="Line 75"/>
          <p:cNvSpPr/>
          <p:nvPr/>
        </p:nvSpPr>
        <p:spPr>
          <a:xfrm>
            <a:off x="5091113" y="1595438"/>
            <a:ext cx="1008062" cy="0"/>
          </a:xfrm>
          <a:prstGeom prst="line">
            <a:avLst/>
          </a:prstGeom>
          <a:ln w="158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3388" name="Line 76"/>
          <p:cNvSpPr/>
          <p:nvPr/>
        </p:nvSpPr>
        <p:spPr>
          <a:xfrm flipV="1">
            <a:off x="7667625" y="3500438"/>
            <a:ext cx="0" cy="865187"/>
          </a:xfrm>
          <a:prstGeom prst="line">
            <a:avLst/>
          </a:prstGeom>
          <a:ln w="158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3389" name="Line 77"/>
          <p:cNvSpPr/>
          <p:nvPr/>
        </p:nvSpPr>
        <p:spPr>
          <a:xfrm flipH="1">
            <a:off x="6064250" y="4365625"/>
            <a:ext cx="1603375" cy="0"/>
          </a:xfrm>
          <a:prstGeom prst="line">
            <a:avLst/>
          </a:prstGeom>
          <a:ln w="158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3390" name="AutoShape 78"/>
          <p:cNvSpPr/>
          <p:nvPr/>
        </p:nvSpPr>
        <p:spPr>
          <a:xfrm>
            <a:off x="5272088" y="3429000"/>
            <a:ext cx="2540000" cy="144463"/>
          </a:xfrm>
          <a:custGeom>
            <a:avLst/>
            <a:gdLst/>
            <a:ahLst/>
            <a:cxnLst>
              <a:cxn ang="17694720">
                <a:pos x="2147483646" y="0"/>
              </a:cxn>
              <a:cxn ang="11796480">
                <a:pos x="0" y="21609184"/>
              </a:cxn>
              <a:cxn ang="5898240">
                <a:pos x="2147483646" y="43218046"/>
              </a:cxn>
              <a:cxn ang="0">
                <a:pos x="2147483646" y="21609184"/>
              </a:cxn>
            </a:cxnLst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3366FF"/>
          </a:solidFill>
          <a:ln w="9525" cap="flat" cmpd="sng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91" name="AutoShape 79"/>
          <p:cNvSpPr/>
          <p:nvPr/>
        </p:nvSpPr>
        <p:spPr>
          <a:xfrm>
            <a:off x="6005513" y="1582738"/>
            <a:ext cx="182562" cy="2925762"/>
          </a:xfrm>
          <a:prstGeom prst="downArrow">
            <a:avLst>
              <a:gd name="adj1" fmla="val 50000"/>
              <a:gd name="adj2" fmla="val 400579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92" name="Text Box 80"/>
          <p:cNvSpPr txBox="1"/>
          <p:nvPr/>
        </p:nvSpPr>
        <p:spPr>
          <a:xfrm>
            <a:off x="7288213" y="2914650"/>
            <a:ext cx="16764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增大</a:t>
            </a:r>
            <a:endParaRPr lang="zh-CN" altLang="zh-CN" sz="3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93" name="Text Box 81"/>
          <p:cNvSpPr txBox="1"/>
          <p:nvPr/>
        </p:nvSpPr>
        <p:spPr>
          <a:xfrm>
            <a:off x="6208713" y="1787525"/>
            <a:ext cx="1674812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减小</a:t>
            </a:r>
            <a:endParaRPr lang="zh-CN" altLang="zh-CN" sz="3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94" name="AutoShape 82"/>
          <p:cNvSpPr/>
          <p:nvPr/>
        </p:nvSpPr>
        <p:spPr>
          <a:xfrm>
            <a:off x="6477000" y="3068638"/>
            <a:ext cx="90488" cy="92075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95" name="Line 83"/>
          <p:cNvSpPr/>
          <p:nvPr/>
        </p:nvSpPr>
        <p:spPr>
          <a:xfrm>
            <a:off x="6515100" y="3141663"/>
            <a:ext cx="0" cy="37465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3396" name="Line 84"/>
          <p:cNvSpPr/>
          <p:nvPr/>
        </p:nvSpPr>
        <p:spPr>
          <a:xfrm flipH="1">
            <a:off x="6064250" y="3141663"/>
            <a:ext cx="45085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3397" name="Rectangle 85"/>
          <p:cNvSpPr>
            <a:spLocks noChangeArrowheads="1"/>
          </p:cNvSpPr>
          <p:nvPr/>
        </p:nvSpPr>
        <p:spPr bwMode="auto">
          <a:xfrm>
            <a:off x="36513" y="2997200"/>
            <a:ext cx="5041900" cy="206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(2) </a:t>
            </a: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当</a:t>
            </a:r>
            <a:r>
              <a:rPr kumimoji="0" lang="zh-CN" altLang="zh-CN" sz="32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</a:t>
            </a: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＜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0</a:t>
            </a: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时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endParaRPr kumimoji="0" lang="zh-CN" sz="32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随</a:t>
            </a:r>
            <a:r>
              <a:rPr kumimoji="0" lang="zh-CN" altLang="zh-CN" sz="32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的增大而减</a:t>
            </a:r>
            <a:endParaRPr kumimoji="0" lang="zh-CN" sz="32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小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这时函数的</a:t>
            </a:r>
            <a:endParaRPr kumimoji="0" lang="zh-CN" sz="32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图象从左到右下降．</a:t>
            </a:r>
            <a:r>
              <a:rPr kumimoji="0" 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sz="32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98" name="Rectangle 86"/>
          <p:cNvSpPr/>
          <p:nvPr/>
        </p:nvSpPr>
        <p:spPr>
          <a:xfrm>
            <a:off x="107950" y="115888"/>
            <a:ext cx="381635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/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903" name="Text Box 87"/>
          <p:cNvSpPr txBox="1"/>
          <p:nvPr/>
        </p:nvSpPr>
        <p:spPr>
          <a:xfrm>
            <a:off x="828675" y="117475"/>
            <a:ext cx="2014538" cy="547688"/>
          </a:xfrm>
          <a:prstGeom prst="rect">
            <a:avLst/>
          </a:prstGeom>
          <a:solidFill>
            <a:srgbClr val="CC0099"/>
          </a:solidFill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0170" tIns="46990" rIns="90170" bIns="46990" anchor="t" anchorCtr="0">
            <a:spAutoFit/>
          </a:bodyPr>
          <a:p>
            <a:pPr algn="ctr"/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合作探究2</a:t>
            </a:r>
            <a:endParaRPr lang="zh-CN" altLang="en-US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400" name="Rectangle 88"/>
          <p:cNvSpPr>
            <a:spLocks noChangeArrowheads="1"/>
          </p:cNvSpPr>
          <p:nvPr/>
        </p:nvSpPr>
        <p:spPr bwMode="auto">
          <a:xfrm>
            <a:off x="36513" y="765175"/>
            <a:ext cx="3887788" cy="226218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beve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3C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当一个点在直线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=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-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+2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上从左向右移动时，自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变量x在如何变化？点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的位置高低如何变化？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函数y的值如何变化？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1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0.28403 0.40277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133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00" y="20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3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3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3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4" dur="500"/>
                                        <p:tgtEl>
                                          <p:spTgt spid="13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85" grpId="0" animBg="1"/>
      <p:bldP spid="13385" grpId="1" animBg="1"/>
      <p:bldP spid="13391" grpId="0" animBg="1"/>
      <p:bldP spid="13392" grpId="0"/>
      <p:bldP spid="13393" grpId="0"/>
      <p:bldP spid="13394" grpId="0" animBg="1"/>
      <p:bldP spid="13397" grpId="0"/>
      <p:bldP spid="13398" grpId="0"/>
      <p:bldP spid="1340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35842" name="Rectangle 2"/>
          <p:cNvSpPr/>
          <p:nvPr/>
        </p:nvSpPr>
        <p:spPr>
          <a:xfrm>
            <a:off x="396875" y="1628775"/>
            <a:ext cx="8458200" cy="2800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>
              <a:lnSpc>
                <a:spcPct val="110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一次函数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kx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有下列性质： 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 eaLnBrk="0" hangingPunct="0">
              <a:lnSpc>
                <a:spcPct val="110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 (1) 若</a:t>
            </a:r>
            <a:r>
              <a:rPr lang="zh-CN" altLang="en-US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＞0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增大而增大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，这时函数的图象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从左到右上升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 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 eaLnBrk="0" hangingPunct="0">
              <a:lnSpc>
                <a:spcPct val="110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 (2) 若</a:t>
            </a:r>
            <a:r>
              <a:rPr lang="zh-CN" altLang="en-US" sz="3200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＜0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增大而减小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，这时函数的图象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从左到右下降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 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3" name="AutoShape 3"/>
          <p:cNvSpPr/>
          <p:nvPr/>
        </p:nvSpPr>
        <p:spPr>
          <a:xfrm>
            <a:off x="323850" y="0"/>
            <a:ext cx="2362200" cy="1143000"/>
          </a:xfrm>
          <a:prstGeom prst="cloudCallout">
            <a:avLst>
              <a:gd name="adj1" fmla="val 24528"/>
              <a:gd name="adj2" fmla="val 95139"/>
            </a:avLst>
          </a:prstGeom>
          <a:solidFill>
            <a:srgbClr val="FFFFFF"/>
          </a:solidFill>
          <a:ln w="38100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r>
              <a:rPr lang="zh-CN" altLang="zh-CN" sz="4400" i="1" dirty="0">
                <a:solidFill>
                  <a:srgbClr val="000000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概括</a:t>
            </a:r>
            <a:endParaRPr lang="zh-CN" altLang="zh-CN" sz="4400" i="1" dirty="0">
              <a:solidFill>
                <a:srgbClr val="000000"/>
              </a:solidFill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-2147482619" name="图片 -214748262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46075" y="250825"/>
            <a:ext cx="8246110" cy="61569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67995" y="1403350"/>
            <a:ext cx="851789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例1 画出函数y＝-2x＋2的图象，结合图象回答下列问题：</a:t>
            </a:r>
            <a:endParaRPr lang="zh-CN" altLang="en-US"/>
          </a:p>
          <a:p>
            <a:r>
              <a:rPr lang="zh-CN" altLang="en-US"/>
              <a:t>(1)这个函数中，随着x的增大，y将增大还是减小？它的图象从左到右怎样变化？</a:t>
            </a:r>
            <a:endParaRPr lang="zh-CN" altLang="en-US"/>
          </a:p>
          <a:p>
            <a:r>
              <a:rPr lang="zh-CN" altLang="en-US"/>
              <a:t>(2)当x取何值时，y＝0?</a:t>
            </a:r>
            <a:endParaRPr lang="zh-CN" altLang="en-US"/>
          </a:p>
          <a:p>
            <a:r>
              <a:rPr lang="zh-CN" altLang="en-US"/>
              <a:t>(3)当x取何值时，y＞0？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197610" y="377825"/>
            <a:ext cx="19342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例</a:t>
            </a:r>
            <a:r>
              <a:rPr lang="en-US" altLang="zh-CN"/>
              <a:t>1</a:t>
            </a:r>
            <a:endParaRPr lang="en-US" altLang="zh-CN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51460" y="908685"/>
            <a:ext cx="8522335" cy="3408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R="0" algn="l" defTabSz="914400">
              <a:lnSpc>
                <a:spcPct val="11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kern="1200" cap="none" spc="0" normalizeH="0" baseline="0" noProof="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1.已知关于x的一次函数y＝(-2m＋1)x＋2m2＋m-3.</a:t>
            </a:r>
            <a:endParaRPr kumimoji="0" lang="zh-CN" kern="1200" cap="none" spc="0" normalizeH="0" baseline="0" noProof="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algn="l" defTabSz="914400">
              <a:lnSpc>
                <a:spcPct val="11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kern="1200" cap="none" spc="0" normalizeH="0" baseline="0" noProof="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(1)若一次函数为正比例函数，且图象经过第一、第三象限，求m的值；</a:t>
            </a:r>
            <a:endParaRPr kumimoji="0" lang="zh-CN" kern="1200" cap="none" spc="0" normalizeH="0" baseline="0" noProof="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algn="l" defTabSz="914400">
              <a:lnSpc>
                <a:spcPct val="11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kern="1200" cap="none" spc="0" normalizeH="0" baseline="0" noProof="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(2)若一次函数的图象经过点(1，-2),求m的值.</a:t>
            </a:r>
            <a:endParaRPr kumimoji="0" lang="zh-CN" kern="1200" cap="none" spc="0" normalizeH="0" baseline="0" noProof="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algn="l" defTabSz="914400">
              <a:lnSpc>
                <a:spcPct val="11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kern="1200" cap="none" spc="0" normalizeH="0" baseline="0" noProof="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2.已知函数.</a:t>
            </a:r>
            <a:endParaRPr kumimoji="0" lang="zh-CN" kern="1200" cap="none" spc="0" normalizeH="0" baseline="0" noProof="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algn="l" defTabSz="914400">
              <a:lnSpc>
                <a:spcPct val="11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kern="1200" cap="none" spc="0" normalizeH="0" baseline="0" noProof="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(1)当m取何值时，y随x的增大而增大?</a:t>
            </a:r>
            <a:endParaRPr kumimoji="0" lang="zh-CN" kern="1200" cap="none" spc="0" normalizeH="0" baseline="0" noProof="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algn="l" defTabSz="914400">
              <a:lnSpc>
                <a:spcPct val="11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kern="1200" cap="none" spc="0" normalizeH="0" baseline="0" noProof="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(2)当m取何值时，y随x的增大而减小?</a:t>
            </a:r>
            <a:endParaRPr kumimoji="0" lang="zh-CN" kern="1200" cap="none" spc="0" normalizeH="0" baseline="0" noProof="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42645" y="337820"/>
            <a:ext cx="17849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拓展练习</a:t>
            </a:r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39938" name="WordArt 2"/>
          <p:cNvSpPr/>
          <p:nvPr/>
        </p:nvSpPr>
        <p:spPr>
          <a:xfrm>
            <a:off x="2268538" y="46038"/>
            <a:ext cx="3960812" cy="1008062"/>
          </a:xfrm>
          <a:prstGeom prst="rect">
            <a:avLst/>
          </a:prstGeom>
        </p:spPr>
        <p:txBody>
          <a:bodyPr wrap="none" fromWordArt="1">
            <a:prstTxWarp prst="textDeflateInflate">
              <a:avLst>
                <a:gd name="adj" fmla="val 34718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一次函数的性质和图象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8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939" name="Rectangle 3"/>
          <p:cNvSpPr/>
          <p:nvPr/>
        </p:nvSpPr>
        <p:spPr>
          <a:xfrm>
            <a:off x="-69850" y="3429000"/>
            <a:ext cx="1006475" cy="1101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2400" dirty="0">
                <a:solidFill>
                  <a:srgbClr val="0033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大致图象</a:t>
            </a:r>
            <a:endParaRPr lang="zh-CN" altLang="en-US" sz="2400" dirty="0">
              <a:solidFill>
                <a:srgbClr val="0033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2" name="Rectangle 4"/>
          <p:cNvSpPr/>
          <p:nvPr/>
        </p:nvSpPr>
        <p:spPr>
          <a:xfrm>
            <a:off x="7161213" y="3195638"/>
            <a:ext cx="1982787" cy="228123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3" name="Rectangle 5"/>
          <p:cNvSpPr/>
          <p:nvPr/>
        </p:nvSpPr>
        <p:spPr>
          <a:xfrm>
            <a:off x="3194050" y="3195638"/>
            <a:ext cx="1844675" cy="228123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4" name="Rectangle 6"/>
          <p:cNvSpPr/>
          <p:nvPr/>
        </p:nvSpPr>
        <p:spPr>
          <a:xfrm>
            <a:off x="5003800" y="2492375"/>
            <a:ext cx="4105275" cy="82073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函数的图象从左到右</a:t>
            </a:r>
            <a:r>
              <a:rPr lang="zh-CN" altLang="zh-CN" u="sng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下降.</a:t>
            </a:r>
            <a:endParaRPr lang="zh-CN" altLang="zh-CN" u="sng" dirty="0">
              <a:solidFill>
                <a:srgbClr val="A500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5" name="Rectangle 7"/>
          <p:cNvSpPr/>
          <p:nvPr/>
        </p:nvSpPr>
        <p:spPr>
          <a:xfrm>
            <a:off x="971550" y="2492375"/>
            <a:ext cx="4321175" cy="8223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函数的图象从左到右</a:t>
            </a:r>
            <a:r>
              <a:rPr lang="zh-CN" altLang="zh-CN" u="sng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上升</a:t>
            </a:r>
            <a:r>
              <a:rPr lang="zh-CN" altLang="zh-CN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.</a:t>
            </a:r>
            <a:endParaRPr lang="zh-CN" altLang="zh-CN" dirty="0">
              <a:solidFill>
                <a:srgbClr val="A500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6" name="Rectangle 8"/>
          <p:cNvSpPr/>
          <p:nvPr/>
        </p:nvSpPr>
        <p:spPr>
          <a:xfrm>
            <a:off x="5219700" y="1989138"/>
            <a:ext cx="3495675" cy="4556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随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的增大而</a:t>
            </a:r>
            <a:r>
              <a:rPr lang="zh-CN" altLang="zh-CN" u="sng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减小</a:t>
            </a:r>
            <a:r>
              <a:rPr lang="zh-CN" altLang="zh-CN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zh-CN" dirty="0">
              <a:solidFill>
                <a:srgbClr val="A500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45" name="Rectangle 9"/>
          <p:cNvSpPr/>
          <p:nvPr/>
        </p:nvSpPr>
        <p:spPr>
          <a:xfrm>
            <a:off x="34925" y="1846263"/>
            <a:ext cx="901700" cy="172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一次函数的性质 </a:t>
            </a: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46" name="Rectangle 10"/>
          <p:cNvSpPr/>
          <p:nvPr/>
        </p:nvSpPr>
        <p:spPr>
          <a:xfrm>
            <a:off x="7161213" y="1463675"/>
            <a:ext cx="1982787" cy="455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&lt;0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9" name="Rectangle 11"/>
          <p:cNvSpPr/>
          <p:nvPr/>
        </p:nvSpPr>
        <p:spPr>
          <a:xfrm>
            <a:off x="1116013" y="2060575"/>
            <a:ext cx="3636962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随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的增大而</a:t>
            </a:r>
            <a:r>
              <a:rPr lang="zh-CN" altLang="zh-CN" u="sng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增大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48" name="Rectangle 12"/>
          <p:cNvSpPr/>
          <p:nvPr/>
        </p:nvSpPr>
        <p:spPr>
          <a:xfrm>
            <a:off x="5038725" y="1463675"/>
            <a:ext cx="2122488" cy="455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&gt;0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49" name="Rectangle 13"/>
          <p:cNvSpPr/>
          <p:nvPr/>
        </p:nvSpPr>
        <p:spPr>
          <a:xfrm>
            <a:off x="3409950" y="1463675"/>
            <a:ext cx="1377950" cy="455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&lt;0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50" name="Rectangle 14"/>
          <p:cNvSpPr/>
          <p:nvPr/>
        </p:nvSpPr>
        <p:spPr>
          <a:xfrm>
            <a:off x="1403350" y="1484313"/>
            <a:ext cx="1439863" cy="4556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&gt;0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51" name="Rectangle 15"/>
          <p:cNvSpPr/>
          <p:nvPr/>
        </p:nvSpPr>
        <p:spPr>
          <a:xfrm>
            <a:off x="3421063" y="549275"/>
            <a:ext cx="3382962" cy="28733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kx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b 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≠0）</a:t>
            </a:r>
            <a:endParaRPr lang="zh-CN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52" name="Rectangle 16"/>
          <p:cNvSpPr/>
          <p:nvPr/>
        </p:nvSpPr>
        <p:spPr>
          <a:xfrm>
            <a:off x="34925" y="330200"/>
            <a:ext cx="900113" cy="1730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一次函数关系式</a:t>
            </a: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2545" name="Group 17"/>
          <p:cNvGrpSpPr/>
          <p:nvPr/>
        </p:nvGrpSpPr>
        <p:grpSpPr>
          <a:xfrm>
            <a:off x="901700" y="3287713"/>
            <a:ext cx="1800225" cy="1368425"/>
            <a:chOff x="0" y="0"/>
            <a:chExt cx="952" cy="681"/>
          </a:xfrm>
        </p:grpSpPr>
        <p:sp>
          <p:nvSpPr>
            <p:cNvPr id="39954" name="Line 18"/>
            <p:cNvSpPr/>
            <p:nvPr/>
          </p:nvSpPr>
          <p:spPr>
            <a:xfrm>
              <a:off x="0" y="389"/>
              <a:ext cx="91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9955" name="Line 19"/>
            <p:cNvSpPr/>
            <p:nvPr/>
          </p:nvSpPr>
          <p:spPr>
            <a:xfrm flipV="1">
              <a:off x="480" y="87"/>
              <a:ext cx="0" cy="59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9956" name="Line 20"/>
            <p:cNvSpPr/>
            <p:nvPr/>
          </p:nvSpPr>
          <p:spPr>
            <a:xfrm flipH="1">
              <a:off x="96" y="190"/>
              <a:ext cx="539" cy="264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9957" name="Text Box 21"/>
            <p:cNvSpPr txBox="1"/>
            <p:nvPr/>
          </p:nvSpPr>
          <p:spPr>
            <a:xfrm>
              <a:off x="768" y="359"/>
              <a:ext cx="184" cy="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zh-CN" sz="20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9958" name="Text Box 22"/>
            <p:cNvSpPr txBox="1"/>
            <p:nvPr/>
          </p:nvSpPr>
          <p:spPr>
            <a:xfrm>
              <a:off x="272" y="363"/>
              <a:ext cx="181" cy="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zh-CN" altLang="zh-CN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9959" name="Text Box 23"/>
            <p:cNvSpPr txBox="1"/>
            <p:nvPr/>
          </p:nvSpPr>
          <p:spPr>
            <a:xfrm>
              <a:off x="288" y="0"/>
              <a:ext cx="120" cy="1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zh-CN" altLang="zh-CN" sz="20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2552" name="Group 24"/>
          <p:cNvGrpSpPr/>
          <p:nvPr/>
        </p:nvGrpSpPr>
        <p:grpSpPr>
          <a:xfrm>
            <a:off x="3419475" y="3289300"/>
            <a:ext cx="1512888" cy="1438275"/>
            <a:chOff x="0" y="0"/>
            <a:chExt cx="912" cy="726"/>
          </a:xfrm>
        </p:grpSpPr>
        <p:sp>
          <p:nvSpPr>
            <p:cNvPr id="39961" name="Line 25"/>
            <p:cNvSpPr/>
            <p:nvPr/>
          </p:nvSpPr>
          <p:spPr>
            <a:xfrm flipV="1">
              <a:off x="336" y="114"/>
              <a:ext cx="0" cy="61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9962" name="Line 26"/>
            <p:cNvSpPr/>
            <p:nvPr/>
          </p:nvSpPr>
          <p:spPr>
            <a:xfrm flipH="1">
              <a:off x="136" y="331"/>
              <a:ext cx="584" cy="304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9963" name="Line 27"/>
            <p:cNvSpPr/>
            <p:nvPr/>
          </p:nvSpPr>
          <p:spPr>
            <a:xfrm>
              <a:off x="0" y="379"/>
              <a:ext cx="81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9964" name="Text Box 28"/>
            <p:cNvSpPr txBox="1"/>
            <p:nvPr/>
          </p:nvSpPr>
          <p:spPr>
            <a:xfrm>
              <a:off x="624" y="331"/>
              <a:ext cx="288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zh-CN" sz="20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9965" name="Text Box 29"/>
            <p:cNvSpPr txBox="1"/>
            <p:nvPr/>
          </p:nvSpPr>
          <p:spPr>
            <a:xfrm>
              <a:off x="152" y="329"/>
              <a:ext cx="21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zh-CN" altLang="zh-CN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9966" name="Text Box 30"/>
            <p:cNvSpPr txBox="1"/>
            <p:nvPr/>
          </p:nvSpPr>
          <p:spPr>
            <a:xfrm>
              <a:off x="144" y="0"/>
              <a:ext cx="173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zh-CN" altLang="zh-CN" sz="20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2559" name="Group 31"/>
          <p:cNvGrpSpPr/>
          <p:nvPr/>
        </p:nvGrpSpPr>
        <p:grpSpPr>
          <a:xfrm>
            <a:off x="7235825" y="3359150"/>
            <a:ext cx="1512888" cy="1439863"/>
            <a:chOff x="0" y="0"/>
            <a:chExt cx="816" cy="726"/>
          </a:xfrm>
        </p:grpSpPr>
        <p:sp>
          <p:nvSpPr>
            <p:cNvPr id="39968" name="Line 32"/>
            <p:cNvSpPr/>
            <p:nvPr/>
          </p:nvSpPr>
          <p:spPr>
            <a:xfrm>
              <a:off x="0" y="357"/>
              <a:ext cx="7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9969" name="Line 33"/>
            <p:cNvSpPr/>
            <p:nvPr/>
          </p:nvSpPr>
          <p:spPr>
            <a:xfrm flipV="1">
              <a:off x="453" y="114"/>
              <a:ext cx="0" cy="61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9970" name="Line 34"/>
            <p:cNvSpPr/>
            <p:nvPr/>
          </p:nvSpPr>
          <p:spPr>
            <a:xfrm flipH="1" flipV="1">
              <a:off x="48" y="295"/>
              <a:ext cx="587" cy="352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9971" name="Text Box 35"/>
            <p:cNvSpPr txBox="1"/>
            <p:nvPr/>
          </p:nvSpPr>
          <p:spPr>
            <a:xfrm>
              <a:off x="635" y="295"/>
              <a:ext cx="181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zh-CN" sz="20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9972" name="Text Box 36"/>
            <p:cNvSpPr txBox="1"/>
            <p:nvPr/>
          </p:nvSpPr>
          <p:spPr>
            <a:xfrm>
              <a:off x="272" y="295"/>
              <a:ext cx="288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zh-CN" altLang="zh-CN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9973" name="Text Box 37"/>
            <p:cNvSpPr txBox="1"/>
            <p:nvPr/>
          </p:nvSpPr>
          <p:spPr>
            <a:xfrm>
              <a:off x="272" y="0"/>
              <a:ext cx="200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zh-CN" altLang="zh-CN" sz="20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9974" name="Rectangle 38"/>
          <p:cNvSpPr/>
          <p:nvPr/>
        </p:nvSpPr>
        <p:spPr>
          <a:xfrm>
            <a:off x="2411413" y="981075"/>
            <a:ext cx="1439862" cy="455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&gt;0</a:t>
            </a:r>
            <a:endParaRPr lang="zh-CN" altLang="zh-CN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75" name="Rectangle 39"/>
          <p:cNvSpPr/>
          <p:nvPr/>
        </p:nvSpPr>
        <p:spPr>
          <a:xfrm>
            <a:off x="6445250" y="981075"/>
            <a:ext cx="1439863" cy="455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zh-CN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&lt;</a:t>
            </a:r>
            <a:r>
              <a: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endParaRPr lang="zh-CN" altLang="zh-CN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76" name="Line 40"/>
          <p:cNvSpPr/>
          <p:nvPr/>
        </p:nvSpPr>
        <p:spPr>
          <a:xfrm>
            <a:off x="0" y="549275"/>
            <a:ext cx="9109075" cy="0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77" name="Line 41"/>
          <p:cNvSpPr/>
          <p:nvPr/>
        </p:nvSpPr>
        <p:spPr>
          <a:xfrm>
            <a:off x="0" y="3357563"/>
            <a:ext cx="9109075" cy="0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78" name="Line 42"/>
          <p:cNvSpPr/>
          <p:nvPr/>
        </p:nvSpPr>
        <p:spPr>
          <a:xfrm>
            <a:off x="0" y="1987550"/>
            <a:ext cx="9109075" cy="0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79" name="Line 43"/>
          <p:cNvSpPr/>
          <p:nvPr/>
        </p:nvSpPr>
        <p:spPr>
          <a:xfrm>
            <a:off x="34925" y="4870450"/>
            <a:ext cx="9109075" cy="0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0" name="Line 44"/>
          <p:cNvSpPr/>
          <p:nvPr/>
        </p:nvSpPr>
        <p:spPr>
          <a:xfrm>
            <a:off x="873125" y="565150"/>
            <a:ext cx="26988" cy="6248400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1" name="Line 45"/>
          <p:cNvSpPr/>
          <p:nvPr/>
        </p:nvSpPr>
        <p:spPr>
          <a:xfrm>
            <a:off x="873125" y="996950"/>
            <a:ext cx="8208963" cy="0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2" name="Line 46"/>
          <p:cNvSpPr/>
          <p:nvPr/>
        </p:nvSpPr>
        <p:spPr>
          <a:xfrm>
            <a:off x="873125" y="1479550"/>
            <a:ext cx="8208963" cy="0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3" name="Line 47"/>
          <p:cNvSpPr/>
          <p:nvPr/>
        </p:nvSpPr>
        <p:spPr>
          <a:xfrm>
            <a:off x="5003800" y="981075"/>
            <a:ext cx="3175" cy="5907088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4" name="Line 48"/>
          <p:cNvSpPr/>
          <p:nvPr/>
        </p:nvSpPr>
        <p:spPr>
          <a:xfrm flipH="1">
            <a:off x="3060700" y="1485900"/>
            <a:ext cx="1588" cy="504825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5" name="Line 49"/>
          <p:cNvSpPr/>
          <p:nvPr/>
        </p:nvSpPr>
        <p:spPr>
          <a:xfrm flipH="1">
            <a:off x="7021513" y="1485900"/>
            <a:ext cx="0" cy="504825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6" name="Line 50"/>
          <p:cNvSpPr/>
          <p:nvPr/>
        </p:nvSpPr>
        <p:spPr>
          <a:xfrm>
            <a:off x="828675" y="2565400"/>
            <a:ext cx="8207375" cy="0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7" name="Line 51"/>
          <p:cNvSpPr/>
          <p:nvPr/>
        </p:nvSpPr>
        <p:spPr>
          <a:xfrm>
            <a:off x="3060700" y="3359150"/>
            <a:ext cx="0" cy="3455988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8" name="Line 52"/>
          <p:cNvSpPr/>
          <p:nvPr/>
        </p:nvSpPr>
        <p:spPr>
          <a:xfrm flipH="1">
            <a:off x="7092950" y="3359150"/>
            <a:ext cx="0" cy="3498850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9" name="Line 53"/>
          <p:cNvSpPr/>
          <p:nvPr/>
        </p:nvSpPr>
        <p:spPr>
          <a:xfrm>
            <a:off x="-22225" y="549275"/>
            <a:ext cx="0" cy="6357938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90" name="Line 54"/>
          <p:cNvSpPr/>
          <p:nvPr/>
        </p:nvSpPr>
        <p:spPr>
          <a:xfrm flipH="1">
            <a:off x="9109075" y="549275"/>
            <a:ext cx="1588" cy="6270625"/>
          </a:xfrm>
          <a:prstGeom prst="line">
            <a:avLst/>
          </a:prstGeom>
          <a:ln w="28575" cap="rnd" cmpd="sng">
            <a:solidFill>
              <a:srgbClr val="00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91" name="Rectangle 55"/>
          <p:cNvSpPr/>
          <p:nvPr/>
        </p:nvSpPr>
        <p:spPr>
          <a:xfrm>
            <a:off x="179388" y="5013325"/>
            <a:ext cx="649287" cy="1101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经过象限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2584" name="Group 56"/>
          <p:cNvGrpSpPr/>
          <p:nvPr/>
        </p:nvGrpSpPr>
        <p:grpSpPr>
          <a:xfrm>
            <a:off x="5275263" y="3432175"/>
            <a:ext cx="1655762" cy="1368425"/>
            <a:chOff x="0" y="0"/>
            <a:chExt cx="957" cy="635"/>
          </a:xfrm>
        </p:grpSpPr>
        <p:sp>
          <p:nvSpPr>
            <p:cNvPr id="39993" name="Line 57"/>
            <p:cNvSpPr/>
            <p:nvPr/>
          </p:nvSpPr>
          <p:spPr>
            <a:xfrm>
              <a:off x="0" y="415"/>
              <a:ext cx="7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bevel/>
              <a:headEnd type="none" w="med" len="med"/>
              <a:tailEnd type="triangle" w="med" len="med"/>
            </a:ln>
          </p:spPr>
        </p:sp>
        <p:sp>
          <p:nvSpPr>
            <p:cNvPr id="39994" name="Line 58"/>
            <p:cNvSpPr/>
            <p:nvPr/>
          </p:nvSpPr>
          <p:spPr>
            <a:xfrm flipV="1">
              <a:off x="340" y="91"/>
              <a:ext cx="0" cy="5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bevel/>
              <a:headEnd type="none" w="med" len="med"/>
              <a:tailEnd type="triangle" w="med" len="med"/>
            </a:ln>
          </p:spPr>
        </p:sp>
        <p:sp>
          <p:nvSpPr>
            <p:cNvPr id="39995" name="Line 59"/>
            <p:cNvSpPr/>
            <p:nvPr/>
          </p:nvSpPr>
          <p:spPr>
            <a:xfrm>
              <a:off x="140" y="127"/>
              <a:ext cx="590" cy="417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39996" name="Text Box 60"/>
            <p:cNvSpPr txBox="1"/>
            <p:nvPr/>
          </p:nvSpPr>
          <p:spPr>
            <a:xfrm>
              <a:off x="669" y="340"/>
              <a:ext cx="288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zh-CN" sz="20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9997" name="Text Box 61"/>
            <p:cNvSpPr txBox="1"/>
            <p:nvPr/>
          </p:nvSpPr>
          <p:spPr>
            <a:xfrm>
              <a:off x="140" y="351"/>
              <a:ext cx="206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zh-CN" altLang="zh-CN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9998" name="Text Box 62"/>
            <p:cNvSpPr txBox="1"/>
            <p:nvPr/>
          </p:nvSpPr>
          <p:spPr>
            <a:xfrm>
              <a:off x="340" y="0"/>
              <a:ext cx="288" cy="1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0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zh-CN" altLang="zh-CN" sz="20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591" name="Rectangle 63"/>
          <p:cNvSpPr/>
          <p:nvPr/>
        </p:nvSpPr>
        <p:spPr>
          <a:xfrm>
            <a:off x="971550" y="5013325"/>
            <a:ext cx="1871663" cy="455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第一、二、三象限</a:t>
            </a:r>
            <a:endParaRPr lang="zh-CN" altLang="en-US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92" name="Rectangle 64"/>
          <p:cNvSpPr/>
          <p:nvPr/>
        </p:nvSpPr>
        <p:spPr>
          <a:xfrm>
            <a:off x="7164388" y="5013325"/>
            <a:ext cx="1871662" cy="455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第二、三、四象限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93" name="Rectangle 65"/>
          <p:cNvSpPr/>
          <p:nvPr/>
        </p:nvSpPr>
        <p:spPr>
          <a:xfrm>
            <a:off x="5148263" y="5013325"/>
            <a:ext cx="1871662" cy="455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第一、二、四象限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94" name="Rectangle 66"/>
          <p:cNvSpPr/>
          <p:nvPr/>
        </p:nvSpPr>
        <p:spPr>
          <a:xfrm>
            <a:off x="3132138" y="5013325"/>
            <a:ext cx="1871662" cy="455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第一、三、四象限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2595" name="Group 67"/>
          <p:cNvGrpSpPr/>
          <p:nvPr/>
        </p:nvGrpSpPr>
        <p:grpSpPr>
          <a:xfrm>
            <a:off x="4146550" y="1155700"/>
            <a:ext cx="2859088" cy="2087563"/>
            <a:chOff x="0" y="0"/>
            <a:chExt cx="4502" cy="3289"/>
          </a:xfrm>
        </p:grpSpPr>
        <p:sp>
          <p:nvSpPr>
            <p:cNvPr id="40004" name="AutoShape 68"/>
            <p:cNvSpPr/>
            <p:nvPr/>
          </p:nvSpPr>
          <p:spPr>
            <a:xfrm>
              <a:off x="0" y="0"/>
              <a:ext cx="4309" cy="3289"/>
            </a:xfrm>
            <a:prstGeom prst="wedgeRoundRectCallout">
              <a:avLst>
                <a:gd name="adj1" fmla="val -43750"/>
                <a:gd name="adj2" fmla="val 70000"/>
                <a:gd name="adj3" fmla="val 1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zh-CN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0005" name="Text Box 69"/>
            <p:cNvSpPr txBox="1"/>
            <p:nvPr/>
          </p:nvSpPr>
          <p:spPr>
            <a:xfrm>
              <a:off x="113" y="1020"/>
              <a:ext cx="4389" cy="10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3600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当</a:t>
              </a:r>
              <a:r>
                <a:rPr lang="zh-CN" altLang="en-US" sz="3600" i="1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sz="3600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=0时呢？</a:t>
              </a:r>
              <a:endParaRPr lang="zh-CN" altLang="en-US" sz="3600" dirty="0">
                <a:solidFill>
                  <a:srgbClr val="CC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0"/>
      <p:bldP spid="22534" grpId="0"/>
      <p:bldP spid="22535" grpId="0"/>
      <p:bldP spid="22536" grpId="0"/>
      <p:bldP spid="22539" grpId="0"/>
      <p:bldP spid="22591" grpId="0" bldLvl="0"/>
      <p:bldP spid="22592" grpId="0" bldLvl="0"/>
      <p:bldP spid="22593" grpId="0" bldLvl="0"/>
      <p:bldP spid="22594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187450" y="5013325"/>
            <a:ext cx="770413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kumimoji="0" lang="zh-CN" altLang="zh-CN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(4)</a:t>
            </a:r>
            <a:r>
              <a:rPr kumimoji="0" lang="zh-CN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数形结合的思想</a:t>
            </a:r>
            <a:endParaRPr kumimoji="0" lang="zh-CN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963" name="Text Box 3"/>
          <p:cNvSpPr txBox="1"/>
          <p:nvPr/>
        </p:nvSpPr>
        <p:spPr>
          <a:xfrm>
            <a:off x="317500" y="287338"/>
            <a:ext cx="677863" cy="6570662"/>
          </a:xfrm>
          <a:prstGeom prst="rect">
            <a:avLst/>
          </a:prstGeom>
          <a:noFill/>
          <a:ln w="9525">
            <a:noFill/>
          </a:ln>
        </p:spPr>
        <p:txBody>
          <a:bodyPr vert="eaVert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sz="3200" dirty="0">
                <a:solidFill>
                  <a:srgbClr val="A5002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经过本节课的学习</a:t>
            </a:r>
            <a:r>
              <a:rPr lang="zh-CN" altLang="en-US" sz="3200" dirty="0">
                <a:solidFill>
                  <a:srgbClr val="A5002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zh-CN" sz="3200" dirty="0">
                <a:solidFill>
                  <a:srgbClr val="A5002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你有哪些收获?</a:t>
            </a:r>
            <a:endParaRPr lang="zh-CN" altLang="zh-CN" sz="3200" dirty="0">
              <a:solidFill>
                <a:srgbClr val="A5002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0964" name="Rectangle 4"/>
          <p:cNvSpPr/>
          <p:nvPr/>
        </p:nvSpPr>
        <p:spPr>
          <a:xfrm>
            <a:off x="1116013" y="0"/>
            <a:ext cx="6858000" cy="3505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 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 当</a:t>
            </a:r>
            <a:r>
              <a:rPr lang="zh-CN" altLang="zh-CN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＞0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</a:t>
            </a: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增大而增大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这时函数的图象随着自变量</a:t>
            </a: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的增大而</a:t>
            </a:r>
            <a:r>
              <a: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从左到右上升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 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 (2) 当</a:t>
            </a:r>
            <a:r>
              <a:rPr lang="zh-CN" altLang="zh-CN" i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＜0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时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随</a:t>
            </a: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增大而减小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这时函数的图象随着自变量</a:t>
            </a:r>
            <a:r>
              <a:rPr lang="zh-CN" altLang="zh-CN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的增大而</a:t>
            </a:r>
            <a:r>
              <a:rPr lang="zh-CN" altLang="zh-CN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从左到右下降</a:t>
            </a:r>
            <a:r>
              <a:rPr lang="zh-CN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0965" name="Rectangle 5"/>
          <p:cNvSpPr/>
          <p:nvPr/>
        </p:nvSpPr>
        <p:spPr>
          <a:xfrm>
            <a:off x="1260475" y="3502025"/>
            <a:ext cx="7489825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altLang="zh-CN" i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决定了图象与y轴的交点位置</a:t>
            </a:r>
            <a:endParaRPr lang="zh-CN" altLang="zh-CN" dirty="0">
              <a:solidFill>
                <a:schemeClr val="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（即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&gt;0时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图象与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轴的交点在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轴的上方；</a:t>
            </a:r>
            <a:endParaRPr lang="zh-CN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&lt;0时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图象与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轴的交点在</a:t>
            </a:r>
            <a:r>
              <a:rPr lang="zh-CN" altLang="zh-CN" i="1" dirty="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轴的下方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60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60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60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3705,&quot;width&quot;:4905}"/>
</p:tagLst>
</file>

<file path=ppt/theme/theme1.xml><?xml version="1.0" encoding="utf-8"?>
<a:theme xmlns:a="http://schemas.openxmlformats.org/drawingml/2006/main" name="砖雕艺术">
  <a:themeElements>
    <a:clrScheme name="砖雕艺术 1">
      <a:dk1>
        <a:srgbClr val="080808"/>
      </a:dk1>
      <a:lt1>
        <a:srgbClr val="FFFFFF"/>
      </a:lt1>
      <a:dk2>
        <a:srgbClr val="0039AC"/>
      </a:dk2>
      <a:lt2>
        <a:srgbClr val="C0C0C0"/>
      </a:lt2>
      <a:accent1>
        <a:srgbClr val="FFFF99"/>
      </a:accent1>
      <a:accent2>
        <a:srgbClr val="FFCC66"/>
      </a:accent2>
      <a:accent3>
        <a:srgbClr val="FFFFFF"/>
      </a:accent3>
      <a:accent4>
        <a:srgbClr val="060606"/>
      </a:accent4>
      <a:accent5>
        <a:srgbClr val="FFFFCA"/>
      </a:accent5>
      <a:accent6>
        <a:srgbClr val="E7B95C"/>
      </a:accent6>
      <a:hlink>
        <a:srgbClr val="0066FF"/>
      </a:hlink>
      <a:folHlink>
        <a:srgbClr val="CC3300"/>
      </a:folHlink>
    </a:clrScheme>
    <a:fontScheme name="砖雕艺术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砖雕艺术 1">
        <a:dk1>
          <a:srgbClr val="080808"/>
        </a:dk1>
        <a:lt1>
          <a:srgbClr val="FFFFFF"/>
        </a:lt1>
        <a:dk2>
          <a:srgbClr val="0039AC"/>
        </a:dk2>
        <a:lt2>
          <a:srgbClr val="C0C0C0"/>
        </a:lt2>
        <a:accent1>
          <a:srgbClr val="FFFF99"/>
        </a:accent1>
        <a:accent2>
          <a:srgbClr val="FFCC66"/>
        </a:accent2>
        <a:accent3>
          <a:srgbClr val="FFFFFF"/>
        </a:accent3>
        <a:accent4>
          <a:srgbClr val="060606"/>
        </a:accent4>
        <a:accent5>
          <a:srgbClr val="FFFFCA"/>
        </a:accent5>
        <a:accent6>
          <a:srgbClr val="E7B95C"/>
        </a:accent6>
        <a:hlink>
          <a:srgbClr val="0066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2">
        <a:dk1>
          <a:srgbClr val="333399"/>
        </a:dk1>
        <a:lt1>
          <a:srgbClr val="ADD3AF"/>
        </a:lt1>
        <a:dk2>
          <a:srgbClr val="D65700"/>
        </a:dk2>
        <a:lt2>
          <a:srgbClr val="B2B2B2"/>
        </a:lt2>
        <a:accent1>
          <a:srgbClr val="B8E9EE"/>
        </a:accent1>
        <a:accent2>
          <a:srgbClr val="FFCC00"/>
        </a:accent2>
        <a:accent3>
          <a:srgbClr val="D3E6D4"/>
        </a:accent3>
        <a:accent4>
          <a:srgbClr val="2A2A82"/>
        </a:accent4>
        <a:accent5>
          <a:srgbClr val="D8F2F5"/>
        </a:accent5>
        <a:accent6>
          <a:srgbClr val="E7B900"/>
        </a:accent6>
        <a:hlink>
          <a:srgbClr val="008080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3">
        <a:dk1>
          <a:srgbClr val="003BB2"/>
        </a:dk1>
        <a:lt1>
          <a:srgbClr val="CCFFCC"/>
        </a:lt1>
        <a:dk2>
          <a:srgbClr val="003366"/>
        </a:dk2>
        <a:lt2>
          <a:srgbClr val="C0C0C0"/>
        </a:lt2>
        <a:accent1>
          <a:srgbClr val="FFFFFF"/>
        </a:accent1>
        <a:accent2>
          <a:srgbClr val="009900"/>
        </a:accent2>
        <a:accent3>
          <a:srgbClr val="E2FFE2"/>
        </a:accent3>
        <a:accent4>
          <a:srgbClr val="003197"/>
        </a:accent4>
        <a:accent5>
          <a:srgbClr val="FFFFFF"/>
        </a:accent5>
        <a:accent6>
          <a:srgbClr val="008A00"/>
        </a:accent6>
        <a:hlink>
          <a:srgbClr val="333399"/>
        </a:hlink>
        <a:folHlink>
          <a:srgbClr val="E45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4">
        <a:dk1>
          <a:srgbClr val="0000CC"/>
        </a:dk1>
        <a:lt1>
          <a:srgbClr val="CCECFF"/>
        </a:lt1>
        <a:dk2>
          <a:srgbClr val="006666"/>
        </a:dk2>
        <a:lt2>
          <a:srgbClr val="C0C0C0"/>
        </a:lt2>
        <a:accent1>
          <a:srgbClr val="FFFF99"/>
        </a:accent1>
        <a:accent2>
          <a:srgbClr val="FFCCFF"/>
        </a:accent2>
        <a:accent3>
          <a:srgbClr val="E2F4FF"/>
        </a:accent3>
        <a:accent4>
          <a:srgbClr val="0000AE"/>
        </a:accent4>
        <a:accent5>
          <a:srgbClr val="FFFFCA"/>
        </a:accent5>
        <a:accent6>
          <a:srgbClr val="E7B9E7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5">
        <a:dk1>
          <a:srgbClr val="000000"/>
        </a:dk1>
        <a:lt1>
          <a:srgbClr val="FFFFCC"/>
        </a:lt1>
        <a:dk2>
          <a:srgbClr val="5A5A86"/>
        </a:dk2>
        <a:lt2>
          <a:srgbClr val="C0C0C0"/>
        </a:lt2>
        <a:accent1>
          <a:srgbClr val="D5E9F7"/>
        </a:accent1>
        <a:accent2>
          <a:srgbClr val="FFCC00"/>
        </a:accent2>
        <a:accent3>
          <a:srgbClr val="FFFFE2"/>
        </a:accent3>
        <a:accent4>
          <a:srgbClr val="000000"/>
        </a:accent4>
        <a:accent5>
          <a:srgbClr val="E7F2FA"/>
        </a:accent5>
        <a:accent6>
          <a:srgbClr val="E7B900"/>
        </a:accent6>
        <a:hlink>
          <a:srgbClr val="CC3300"/>
        </a:hlink>
        <a:folHlink>
          <a:srgbClr val="007D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6">
        <a:dk1>
          <a:srgbClr val="006666"/>
        </a:dk1>
        <a:lt1>
          <a:srgbClr val="FFECD9"/>
        </a:lt1>
        <a:dk2>
          <a:srgbClr val="000099"/>
        </a:dk2>
        <a:lt2>
          <a:srgbClr val="B2B2B2"/>
        </a:lt2>
        <a:accent1>
          <a:srgbClr val="EAEAEA"/>
        </a:accent1>
        <a:accent2>
          <a:srgbClr val="FF6600"/>
        </a:accent2>
        <a:accent3>
          <a:srgbClr val="FFF4E9"/>
        </a:accent3>
        <a:accent4>
          <a:srgbClr val="005656"/>
        </a:accent4>
        <a:accent5>
          <a:srgbClr val="F3F3F3"/>
        </a:accent5>
        <a:accent6>
          <a:srgbClr val="E75C00"/>
        </a:accent6>
        <a:hlink>
          <a:srgbClr val="0066FF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7">
        <a:dk1>
          <a:srgbClr val="585884"/>
        </a:dk1>
        <a:lt1>
          <a:srgbClr val="DDDDDD"/>
        </a:lt1>
        <a:dk2>
          <a:srgbClr val="000000"/>
        </a:dk2>
        <a:lt2>
          <a:srgbClr val="969696"/>
        </a:lt2>
        <a:accent1>
          <a:srgbClr val="FFFFCC"/>
        </a:accent1>
        <a:accent2>
          <a:srgbClr val="99CC00"/>
        </a:accent2>
        <a:accent3>
          <a:srgbClr val="EBEBEB"/>
        </a:accent3>
        <a:accent4>
          <a:srgbClr val="4A4A70"/>
        </a:accent4>
        <a:accent5>
          <a:srgbClr val="FFFFE2"/>
        </a:accent5>
        <a:accent6>
          <a:srgbClr val="8AB900"/>
        </a:accent6>
        <a:hlink>
          <a:srgbClr val="FF3300"/>
        </a:hlink>
        <a:folHlink>
          <a:srgbClr val="6E3B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8">
        <a:dk1>
          <a:srgbClr val="333399"/>
        </a:dk1>
        <a:lt1>
          <a:srgbClr val="FFD9D9"/>
        </a:lt1>
        <a:dk2>
          <a:srgbClr val="00716E"/>
        </a:dk2>
        <a:lt2>
          <a:srgbClr val="C0C0C0"/>
        </a:lt2>
        <a:accent1>
          <a:srgbClr val="AED2BA"/>
        </a:accent1>
        <a:accent2>
          <a:srgbClr val="FF9933"/>
        </a:accent2>
        <a:accent3>
          <a:srgbClr val="FFE9E9"/>
        </a:accent3>
        <a:accent4>
          <a:srgbClr val="2A2A82"/>
        </a:accent4>
        <a:accent5>
          <a:srgbClr val="D3E5D9"/>
        </a:accent5>
        <a:accent6>
          <a:srgbClr val="E78A2D"/>
        </a:accent6>
        <a:hlink>
          <a:srgbClr val="CC330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1411</Words>
  <Application>WPS 演示</Application>
  <PresentationFormat>全屏显示(4:3)</PresentationFormat>
  <Paragraphs>414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7" baseType="lpstr">
      <vt:lpstr>Arial</vt:lpstr>
      <vt:lpstr>宋体</vt:lpstr>
      <vt:lpstr>Wingdings</vt:lpstr>
      <vt:lpstr>Times New Roman</vt:lpstr>
      <vt:lpstr>Wingdings 2</vt:lpstr>
      <vt:lpstr>华文行楷</vt:lpstr>
      <vt:lpstr>方正姚体</vt:lpstr>
      <vt:lpstr>华文彩云</vt:lpstr>
      <vt:lpstr>华文新魏</vt:lpstr>
      <vt:lpstr>微软雅黑</vt:lpstr>
      <vt:lpstr>Arial Unicode MS</vt:lpstr>
      <vt:lpstr>砖雕艺术</vt:lpstr>
      <vt:lpstr>古瓶荷花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（@^O^@）</cp:lastModifiedBy>
  <cp:revision>2</cp:revision>
  <dcterms:created xsi:type="dcterms:W3CDTF">2021-04-05T06:48:52Z</dcterms:created>
  <dcterms:modified xsi:type="dcterms:W3CDTF">2021-06-01T03:12:55Z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AF2DDD4992D84629B13696B244E84815</vt:lpwstr>
  </property>
  <property fmtid="{D5CDD505-2E9C-101B-9397-08002B2CF9AE}" pid="3" name="KSOProductBuildVer">
    <vt:lpwstr>2052-11.1.0.10495</vt:lpwstr>
  </property>
</Properties>
</file>