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  <p:sldMasterId id="2147483692" r:id="rId3"/>
  </p:sldMasterIdLst>
  <p:notesMasterIdLst>
    <p:notesMasterId r:id="rId25"/>
  </p:notesMasterIdLst>
  <p:sldIdLst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emf"/><Relationship Id="rId3" Type="http://schemas.openxmlformats.org/officeDocument/2006/relationships/image" Target="../media/image11.wmf"/><Relationship Id="rId7" Type="http://schemas.openxmlformats.org/officeDocument/2006/relationships/image" Target="../media/image15.emf"/><Relationship Id="rId12" Type="http://schemas.openxmlformats.org/officeDocument/2006/relationships/image" Target="../media/image20.e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11" Type="http://schemas.openxmlformats.org/officeDocument/2006/relationships/image" Target="../media/image19.emf"/><Relationship Id="rId5" Type="http://schemas.openxmlformats.org/officeDocument/2006/relationships/image" Target="../media/image1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Relationship Id="rId4" Type="http://schemas.openxmlformats.org/officeDocument/2006/relationships/image" Target="../media/image48.e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Relationship Id="rId9" Type="http://schemas.openxmlformats.org/officeDocument/2006/relationships/image" Target="../media/image58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A9E3B-0859-4B38-B0AE-59B498F07A3F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1C5DB-0AFF-4B59-8C44-EACA7300C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8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1283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30311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149962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035466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73620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123251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88616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24657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56880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111399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44815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515218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363488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060783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90484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4458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454859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6681061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822295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4294967295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270644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单击以编辑母版副标题样式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2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41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601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1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1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3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6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6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05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64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20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cs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34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09A90EC-098F-44DA-BD6C-0FED5DEB2100}" type="datetime1">
              <a:rPr lang="zh-CN" altLang="en-US" smtClean="0"/>
              <a:pPr>
                <a:defRPr/>
              </a:pPr>
              <a:t>2021/6/9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65A1AAC-36E0-4561-A106-D24B5EDF31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75238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1065614" y="2757593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3058835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2329570"/>
      </p:ext>
    </p:extLst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5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67260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65681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notesSlide" Target="../notesSlides/notesSlide2.xml"/><Relationship Id="rId7" Type="http://schemas.openxmlformats.org/officeDocument/2006/relationships/slide" Target="slide6.xml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8.bin"/><Relationship Id="rId18" Type="http://schemas.openxmlformats.org/officeDocument/2006/relationships/image" Target="../media/image15.emf"/><Relationship Id="rId26" Type="http://schemas.openxmlformats.org/officeDocument/2006/relationships/image" Target="../media/image19.emf"/><Relationship Id="rId3" Type="http://schemas.openxmlformats.org/officeDocument/2006/relationships/notesSlide" Target="../notesSlides/notesSlide9.xml"/><Relationship Id="rId21" Type="http://schemas.openxmlformats.org/officeDocument/2006/relationships/oleObject" Target="../embeddings/oleObject12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2.wmf"/><Relationship Id="rId17" Type="http://schemas.openxmlformats.org/officeDocument/2006/relationships/oleObject" Target="../embeddings/oleObject10.bin"/><Relationship Id="rId25" Type="http://schemas.openxmlformats.org/officeDocument/2006/relationships/oleObject" Target="../embeddings/oleObject14.bin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4.wmf"/><Relationship Id="rId20" Type="http://schemas.openxmlformats.org/officeDocument/2006/relationships/image" Target="../media/image16.wmf"/><Relationship Id="rId29" Type="http://schemas.openxmlformats.org/officeDocument/2006/relationships/oleObject" Target="../embeddings/oleObject16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7.bin"/><Relationship Id="rId24" Type="http://schemas.openxmlformats.org/officeDocument/2006/relationships/image" Target="../media/image18.wmf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9.bin"/><Relationship Id="rId23" Type="http://schemas.openxmlformats.org/officeDocument/2006/relationships/oleObject" Target="../embeddings/oleObject13.bin"/><Relationship Id="rId28" Type="http://schemas.openxmlformats.org/officeDocument/2006/relationships/image" Target="../media/image20.emf"/><Relationship Id="rId10" Type="http://schemas.openxmlformats.org/officeDocument/2006/relationships/image" Target="../media/image11.wmf"/><Relationship Id="rId19" Type="http://schemas.openxmlformats.org/officeDocument/2006/relationships/oleObject" Target="../embeddings/oleObject11.bin"/><Relationship Id="rId31" Type="http://schemas.openxmlformats.org/officeDocument/2006/relationships/slide" Target="slide12.xml"/><Relationship Id="rId4" Type="http://schemas.openxmlformats.org/officeDocument/2006/relationships/image" Target="../media/image5.jpeg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3.wmf"/><Relationship Id="rId22" Type="http://schemas.openxmlformats.org/officeDocument/2006/relationships/image" Target="../media/image17.wmf"/><Relationship Id="rId27" Type="http://schemas.openxmlformats.org/officeDocument/2006/relationships/oleObject" Target="../embeddings/oleObject15.bin"/><Relationship Id="rId30" Type="http://schemas.openxmlformats.org/officeDocument/2006/relationships/image" Target="../media/image21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image" Target="../media/image26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5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2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24.w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25.bin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30.wmf"/><Relationship Id="rId17" Type="http://schemas.openxmlformats.org/officeDocument/2006/relationships/slide" Target="slide14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32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29.w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31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5.jpeg"/><Relationship Id="rId9" Type="http://schemas.openxmlformats.org/officeDocument/2006/relationships/image" Target="../media/image3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38.w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3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oleObject" Target="../embeddings/oleObject36.bin"/><Relationship Id="rId18" Type="http://schemas.openxmlformats.org/officeDocument/2006/relationships/slide" Target="slide17.xml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42.wmf"/><Relationship Id="rId17" Type="http://schemas.openxmlformats.org/officeDocument/2006/relationships/image" Target="../media/image44.wmf"/><Relationship Id="rId2" Type="http://schemas.openxmlformats.org/officeDocument/2006/relationships/slideLayout" Target="../slideLayouts/slideLayout16.xml"/><Relationship Id="rId16" Type="http://schemas.openxmlformats.org/officeDocument/2006/relationships/oleObject" Target="../embeddings/oleObject38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2.bin"/><Relationship Id="rId15" Type="http://schemas.openxmlformats.org/officeDocument/2006/relationships/oleObject" Target="../embeddings/oleObject37.bin"/><Relationship Id="rId10" Type="http://schemas.openxmlformats.org/officeDocument/2006/relationships/image" Target="../media/image41.w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34.bin"/><Relationship Id="rId14" Type="http://schemas.openxmlformats.org/officeDocument/2006/relationships/image" Target="../media/image4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13" Type="http://schemas.openxmlformats.org/officeDocument/2006/relationships/slide" Target="slide18.xml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48.e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5.e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47.e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3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slide" Target="slide1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47.bin"/><Relationship Id="rId18" Type="http://schemas.openxmlformats.org/officeDocument/2006/relationships/image" Target="../media/image56.wmf"/><Relationship Id="rId3" Type="http://schemas.openxmlformats.org/officeDocument/2006/relationships/notesSlide" Target="../notesSlides/notesSlide18.xml"/><Relationship Id="rId21" Type="http://schemas.openxmlformats.org/officeDocument/2006/relationships/slide" Target="slide20.xml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53.wmf"/><Relationship Id="rId17" Type="http://schemas.openxmlformats.org/officeDocument/2006/relationships/oleObject" Target="../embeddings/oleObject49.bin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55.wmf"/><Relationship Id="rId20" Type="http://schemas.openxmlformats.org/officeDocument/2006/relationships/image" Target="../media/image57.e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46.bin"/><Relationship Id="rId24" Type="http://schemas.openxmlformats.org/officeDocument/2006/relationships/image" Target="../media/image35.gif"/><Relationship Id="rId5" Type="http://schemas.openxmlformats.org/officeDocument/2006/relationships/oleObject" Target="../embeddings/oleObject43.bin"/><Relationship Id="rId15" Type="http://schemas.openxmlformats.org/officeDocument/2006/relationships/oleObject" Target="../embeddings/oleObject48.bin"/><Relationship Id="rId23" Type="http://schemas.openxmlformats.org/officeDocument/2006/relationships/image" Target="../media/image58.emf"/><Relationship Id="rId10" Type="http://schemas.openxmlformats.org/officeDocument/2006/relationships/image" Target="../media/image52.wmf"/><Relationship Id="rId19" Type="http://schemas.openxmlformats.org/officeDocument/2006/relationships/oleObject" Target="../embeddings/oleObject50.bin"/><Relationship Id="rId4" Type="http://schemas.openxmlformats.org/officeDocument/2006/relationships/image" Target="../media/image5.jpeg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54.wmf"/><Relationship Id="rId22" Type="http://schemas.openxmlformats.org/officeDocument/2006/relationships/oleObject" Target="../embeddings/oleObject51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35.gi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9.wmf"/><Relationship Id="rId11" Type="http://schemas.openxmlformats.org/officeDocument/2006/relationships/slide" Target="slide20.xml"/><Relationship Id="rId5" Type="http://schemas.openxmlformats.org/officeDocument/2006/relationships/oleObject" Target="../embeddings/oleObject52.bin"/><Relationship Id="rId10" Type="http://schemas.openxmlformats.org/officeDocument/2006/relationships/image" Target="../media/image61.e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54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2.wmf"/><Relationship Id="rId11" Type="http://schemas.openxmlformats.org/officeDocument/2006/relationships/image" Target="../media/image35.gif"/><Relationship Id="rId5" Type="http://schemas.openxmlformats.org/officeDocument/2006/relationships/oleObject" Target="../embeddings/oleObject55.bin"/><Relationship Id="rId10" Type="http://schemas.openxmlformats.org/officeDocument/2006/relationships/image" Target="../media/image64.emf"/><Relationship Id="rId4" Type="http://schemas.openxmlformats.org/officeDocument/2006/relationships/image" Target="../media/image5.jpeg"/><Relationship Id="rId9" Type="http://schemas.openxmlformats.org/officeDocument/2006/relationships/oleObject" Target="../embeddings/oleObject5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03B6ED-1487-4F45-BA56-4CEB10DE4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反比例函数</a:t>
            </a:r>
          </a:p>
        </p:txBody>
      </p:sp>
    </p:spTree>
    <p:extLst>
      <p:ext uri="{BB962C8B-B14F-4D97-AF65-F5344CB8AC3E}">
        <p14:creationId xmlns:p14="http://schemas.microsoft.com/office/powerpoint/2010/main" val="400120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3491" descr="20081121114130332">
            <a:extLst>
              <a:ext uri="{FF2B5EF4-FFF2-40B4-BE49-F238E27FC236}">
                <a16:creationId xmlns:a16="http://schemas.microsoft.com/office/drawing/2014/main" id="{A2C280CF-84D1-47AD-8848-D85ED794B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05755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图片 61443" descr="王3">
            <a:extLst>
              <a:ext uri="{FF2B5EF4-FFF2-40B4-BE49-F238E27FC236}">
                <a16:creationId xmlns:a16="http://schemas.microsoft.com/office/drawing/2014/main" id="{5ED453FB-9AAF-4D96-AE75-2B6707A44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文本框 61444">
            <a:extLst>
              <a:ext uri="{FF2B5EF4-FFF2-40B4-BE49-F238E27FC236}">
                <a16:creationId xmlns:a16="http://schemas.microsoft.com/office/drawing/2014/main" id="{A8E345DE-99AA-4F19-8D8E-4E38D01D8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200400"/>
            <a:ext cx="56388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思考：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   换成的张数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与面值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之间有怎样的关系呢？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的函数吗？若是，是一次函数吗？</a:t>
            </a:r>
          </a:p>
        </p:txBody>
      </p:sp>
      <p:sp>
        <p:nvSpPr>
          <p:cNvPr id="1029" name="矩形 61445">
            <a:extLst>
              <a:ext uri="{FF2B5EF4-FFF2-40B4-BE49-F238E27FC236}">
                <a16:creationId xmlns:a16="http://schemas.microsoft.com/office/drawing/2014/main" id="{821620E8-EEF5-4874-B074-B6592368F68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67000" y="914400"/>
            <a:ext cx="3200400" cy="3810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1205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创设情境</a:t>
            </a:r>
          </a:p>
        </p:txBody>
      </p:sp>
      <p:graphicFrame>
        <p:nvGraphicFramePr>
          <p:cNvPr id="61539" name="表格 61538">
            <a:extLst>
              <a:ext uri="{FF2B5EF4-FFF2-40B4-BE49-F238E27FC236}">
                <a16:creationId xmlns:a16="http://schemas.microsoft.com/office/drawing/2014/main" id="{0B3E71E4-F96F-4481-B0F8-524484FEBA00}"/>
              </a:ext>
            </a:extLst>
          </p:cNvPr>
          <p:cNvGraphicFramePr/>
          <p:nvPr/>
        </p:nvGraphicFramePr>
        <p:xfrm>
          <a:off x="3276600" y="1600201"/>
          <a:ext cx="6248400" cy="1402040"/>
        </p:xfrm>
        <a:graphic>
          <a:graphicData uri="http://schemas.openxmlformats.org/drawingml/2006/table">
            <a:tbl>
              <a:tblPr/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088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itchFamily="49" charset="-122"/>
                          <a:ea typeface="楷体" pitchFamily="49" charset="-122"/>
                        </a:rPr>
                        <a:t>换成的面值</a:t>
                      </a:r>
                      <a:r>
                        <a:rPr lang="en-US" altLang="zh-CN" sz="2000" b="1" dirty="0">
                          <a:latin typeface="Times New Roman" pitchFamily="49" charset="-122"/>
                          <a:ea typeface="楷体" pitchFamily="49" charset="-122"/>
                        </a:rPr>
                        <a:t>x</a:t>
                      </a:r>
                      <a:r>
                        <a:rPr lang="zh-CN" altLang="en-US" sz="2000" b="1" dirty="0">
                          <a:latin typeface="Times New Roman" pitchFamily="49" charset="-122"/>
                          <a:ea typeface="楷体" pitchFamily="49" charset="-122"/>
                        </a:rPr>
                        <a:t>（元）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50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20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10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5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2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 dirty="0">
                          <a:latin typeface="Times New Roman" pitchFamily="49" charset="-122"/>
                          <a:ea typeface="楷体" pitchFamily="49" charset="-122"/>
                        </a:rPr>
                        <a:t>1</a:t>
                      </a:r>
                      <a:endParaRPr lang="zh-CN" altLang="en-US" sz="28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88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itchFamily="49" charset="-122"/>
                          <a:ea typeface="楷体" pitchFamily="49" charset="-122"/>
                        </a:rPr>
                        <a:t>换成的张数</a:t>
                      </a:r>
                      <a:r>
                        <a:rPr lang="en-US" altLang="zh-CN" sz="2000" b="1" dirty="0">
                          <a:latin typeface="Times New Roman" pitchFamily="49" charset="-122"/>
                          <a:ea typeface="楷体" pitchFamily="49" charset="-122"/>
                        </a:rPr>
                        <a:t>y</a:t>
                      </a:r>
                      <a:r>
                        <a:rPr lang="zh-CN" altLang="en-US" sz="2000" b="1" dirty="0">
                          <a:latin typeface="Times New Roman" pitchFamily="49" charset="-122"/>
                          <a:ea typeface="楷体" pitchFamily="49" charset="-122"/>
                        </a:rPr>
                        <a:t>（张）</a:t>
                      </a:r>
                    </a:p>
                  </a:txBody>
                  <a:tcPr marT="45710" marB="4571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dirty="0"/>
                    </a:p>
                  </a:txBody>
                  <a:tcPr marT="45710" marB="4571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509" name="文本框 61508">
            <a:extLst>
              <a:ext uri="{FF2B5EF4-FFF2-40B4-BE49-F238E27FC236}">
                <a16:creationId xmlns:a16="http://schemas.microsoft.com/office/drawing/2014/main" id="{E5656507-0887-456C-8862-90CC19BE6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2362201"/>
            <a:ext cx="91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100</a:t>
            </a:r>
          </a:p>
        </p:txBody>
      </p:sp>
      <p:sp>
        <p:nvSpPr>
          <p:cNvPr id="61510" name="文本框 61509">
            <a:extLst>
              <a:ext uri="{FF2B5EF4-FFF2-40B4-BE49-F238E27FC236}">
                <a16:creationId xmlns:a16="http://schemas.microsoft.com/office/drawing/2014/main" id="{CA86CC12-DA93-44A5-819B-1EA41492D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2362201"/>
            <a:ext cx="76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50</a:t>
            </a:r>
          </a:p>
        </p:txBody>
      </p:sp>
      <p:sp>
        <p:nvSpPr>
          <p:cNvPr id="61511" name="文本框 61510">
            <a:extLst>
              <a:ext uri="{FF2B5EF4-FFF2-40B4-BE49-F238E27FC236}">
                <a16:creationId xmlns:a16="http://schemas.microsoft.com/office/drawing/2014/main" id="{6B1B3C71-C7FF-46E3-9E48-3FC89537FB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362201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5</a:t>
            </a:r>
          </a:p>
        </p:txBody>
      </p:sp>
      <p:sp>
        <p:nvSpPr>
          <p:cNvPr id="61512" name="文本框 61511">
            <a:extLst>
              <a:ext uri="{FF2B5EF4-FFF2-40B4-BE49-F238E27FC236}">
                <a16:creationId xmlns:a16="http://schemas.microsoft.com/office/drawing/2014/main" id="{B5B98F79-057E-47A6-925F-2C7718972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2362201"/>
            <a:ext cx="76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20</a:t>
            </a:r>
          </a:p>
        </p:txBody>
      </p:sp>
      <p:sp>
        <p:nvSpPr>
          <p:cNvPr id="61513" name="文本框 61512">
            <a:extLst>
              <a:ext uri="{FF2B5EF4-FFF2-40B4-BE49-F238E27FC236}">
                <a16:creationId xmlns:a16="http://schemas.microsoft.com/office/drawing/2014/main" id="{2B97D292-DBF6-4C15-8EB2-DDA98E83B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2362201"/>
            <a:ext cx="76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10</a:t>
            </a:r>
          </a:p>
        </p:txBody>
      </p:sp>
      <p:sp>
        <p:nvSpPr>
          <p:cNvPr id="61514" name="文本框 61513">
            <a:extLst>
              <a:ext uri="{FF2B5EF4-FFF2-40B4-BE49-F238E27FC236}">
                <a16:creationId xmlns:a16="http://schemas.microsoft.com/office/drawing/2014/main" id="{00BA9E23-381C-437E-AA3D-8C43B42DA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362201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2</a:t>
            </a:r>
          </a:p>
        </p:txBody>
      </p:sp>
      <p:graphicFrame>
        <p:nvGraphicFramePr>
          <p:cNvPr id="61535" name="对象 61534">
            <a:extLst>
              <a:ext uri="{FF2B5EF4-FFF2-40B4-BE49-F238E27FC236}">
                <a16:creationId xmlns:a16="http://schemas.microsoft.com/office/drawing/2014/main" id="{89E3EBB3-2B1E-41AC-9602-7F4A5D53B955}"/>
              </a:ext>
            </a:extLst>
          </p:cNvPr>
          <p:cNvGraphicFramePr>
            <a:graphicFrameLocks/>
          </p:cNvGraphicFramePr>
          <p:nvPr/>
        </p:nvGraphicFramePr>
        <p:xfrm>
          <a:off x="5410200" y="4800600"/>
          <a:ext cx="144780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r:id="rId5" imgW="520474" imgH="393529" progId="Equation.3">
                  <p:embed/>
                </p:oleObj>
              </mc:Choice>
              <mc:Fallback>
                <p:oleObj r:id="rId5" imgW="520474" imgH="393529" progId="Equation.3">
                  <p:embed/>
                  <p:pic>
                    <p:nvPicPr>
                      <p:cNvPr id="61535" name="对象 61534">
                        <a:extLst>
                          <a:ext uri="{FF2B5EF4-FFF2-40B4-BE49-F238E27FC236}">
                            <a16:creationId xmlns:a16="http://schemas.microsoft.com/office/drawing/2014/main" id="{89E3EBB3-2B1E-41AC-9602-7F4A5D53B9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4800600"/>
                        <a:ext cx="1447800" cy="109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2" name="动作按钮: 前进或下一项 6153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084F77B-4E69-42C9-85A2-50A1C7CFB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61722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63" name="动作按钮: 前进或下一项 61536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8A2EAAE8-4EE7-4B7C-9093-C8C4A23A2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58674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09849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  <p:bldP spid="61509" grpId="0"/>
      <p:bldP spid="61510" grpId="0"/>
      <p:bldP spid="61511" grpId="0"/>
      <p:bldP spid="61512" grpId="0"/>
      <p:bldP spid="615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10243" descr="王3">
            <a:extLst>
              <a:ext uri="{FF2B5EF4-FFF2-40B4-BE49-F238E27FC236}">
                <a16:creationId xmlns:a16="http://schemas.microsoft.com/office/drawing/2014/main" id="{B623668A-2155-4FFD-A2B3-AF415401B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文本框 10244">
            <a:extLst>
              <a:ext uri="{FF2B5EF4-FFF2-40B4-BE49-F238E27FC236}">
                <a16:creationId xmlns:a16="http://schemas.microsoft.com/office/drawing/2014/main" id="{A13F4806-4D44-4C06-874D-E1414729B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1219200"/>
            <a:ext cx="5791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latin typeface="Times New Roman" pitchFamily="49" charset="-122"/>
                <a:ea typeface="楷体" pitchFamily="49" charset="-122"/>
              </a:rPr>
              <a:t>什么是函数？</a:t>
            </a:r>
          </a:p>
        </p:txBody>
      </p:sp>
      <p:sp>
        <p:nvSpPr>
          <p:cNvPr id="29700" name="矩形 10245">
            <a:extLst>
              <a:ext uri="{FF2B5EF4-FFF2-40B4-BE49-F238E27FC236}">
                <a16:creationId xmlns:a16="http://schemas.microsoft.com/office/drawing/2014/main" id="{436D4309-F425-4EAB-A6BD-FAB411E200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86000" y="685800"/>
            <a:ext cx="3962400" cy="838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365988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温故知新</a:t>
            </a:r>
          </a:p>
        </p:txBody>
      </p:sp>
      <p:sp>
        <p:nvSpPr>
          <p:cNvPr id="29701" name="文本框 10247">
            <a:extLst>
              <a:ext uri="{FF2B5EF4-FFF2-40B4-BE49-F238E27FC236}">
                <a16:creationId xmlns:a16="http://schemas.microsoft.com/office/drawing/2014/main" id="{3179BEA7-DC3B-467B-B457-821E231ED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05001"/>
            <a:ext cx="6172200" cy="308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50000"/>
              </a:spcBef>
            </a:pP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    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一般地，在一个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的过程中，有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个变量，例如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和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，对于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的每一个值，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都有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的值与之对应，那么我们说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叫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，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叫因变量，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____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的函数。</a:t>
            </a:r>
          </a:p>
        </p:txBody>
      </p:sp>
      <p:sp>
        <p:nvSpPr>
          <p:cNvPr id="10251" name="文本框 10250">
            <a:extLst>
              <a:ext uri="{FF2B5EF4-FFF2-40B4-BE49-F238E27FC236}">
                <a16:creationId xmlns:a16="http://schemas.microsoft.com/office/drawing/2014/main" id="{D62628C7-0A64-491F-B8FE-8CB52A455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981201"/>
            <a:ext cx="1371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变化</a:t>
            </a:r>
          </a:p>
        </p:txBody>
      </p:sp>
      <p:sp>
        <p:nvSpPr>
          <p:cNvPr id="10252" name="文本框 10251">
            <a:extLst>
              <a:ext uri="{FF2B5EF4-FFF2-40B4-BE49-F238E27FC236}">
                <a16:creationId xmlns:a16="http://schemas.microsoft.com/office/drawing/2014/main" id="{3D65A721-500B-411B-AB25-F2CFB9526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200401"/>
            <a:ext cx="1219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唯一</a:t>
            </a:r>
          </a:p>
        </p:txBody>
      </p:sp>
      <p:sp>
        <p:nvSpPr>
          <p:cNvPr id="10253" name="文本框 10252">
            <a:extLst>
              <a:ext uri="{FF2B5EF4-FFF2-40B4-BE49-F238E27FC236}">
                <a16:creationId xmlns:a16="http://schemas.microsoft.com/office/drawing/2014/main" id="{FDBAB625-E47C-4BCD-A611-7FBB21C27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590801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两</a:t>
            </a:r>
          </a:p>
        </p:txBody>
      </p:sp>
      <p:sp>
        <p:nvSpPr>
          <p:cNvPr id="10255" name="文本框 10254">
            <a:extLst>
              <a:ext uri="{FF2B5EF4-FFF2-40B4-BE49-F238E27FC236}">
                <a16:creationId xmlns:a16="http://schemas.microsoft.com/office/drawing/2014/main" id="{708A7550-C477-413F-AA01-0FD8CDFEB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4419601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x</a:t>
            </a:r>
          </a:p>
        </p:txBody>
      </p:sp>
      <p:sp>
        <p:nvSpPr>
          <p:cNvPr id="10256" name="文本框 10255">
            <a:extLst>
              <a:ext uri="{FF2B5EF4-FFF2-40B4-BE49-F238E27FC236}">
                <a16:creationId xmlns:a16="http://schemas.microsoft.com/office/drawing/2014/main" id="{F2A15005-ABD9-4749-86BF-1ECB2892B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4419601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y</a:t>
            </a:r>
          </a:p>
        </p:txBody>
      </p:sp>
      <p:sp>
        <p:nvSpPr>
          <p:cNvPr id="10257" name="文本框 10256">
            <a:extLst>
              <a:ext uri="{FF2B5EF4-FFF2-40B4-BE49-F238E27FC236}">
                <a16:creationId xmlns:a16="http://schemas.microsoft.com/office/drawing/2014/main" id="{10F8C8E4-919C-4DD8-972B-6A628088F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3810001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自变量</a:t>
            </a:r>
          </a:p>
        </p:txBody>
      </p:sp>
      <p:sp>
        <p:nvSpPr>
          <p:cNvPr id="29708" name="动作按钮: 前进或下一项 1026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86851B2D-6E8C-4CC5-A0DA-C409094CA54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796334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/>
      <p:bldP spid="10253" grpId="0"/>
      <p:bldP spid="10255" grpId="0"/>
      <p:bldP spid="10256" grpId="0"/>
      <p:bldP spid="102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62475" descr="王3">
            <a:extLst>
              <a:ext uri="{FF2B5EF4-FFF2-40B4-BE49-F238E27FC236}">
                <a16:creationId xmlns:a16="http://schemas.microsoft.com/office/drawing/2014/main" id="{8CCEB525-B0B2-4CEA-8079-867FA5367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文本框 62467">
            <a:extLst>
              <a:ext uri="{FF2B5EF4-FFF2-40B4-BE49-F238E27FC236}">
                <a16:creationId xmlns:a16="http://schemas.microsoft.com/office/drawing/2014/main" id="{7DDEE647-6524-424D-826A-DACE27F5D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600201"/>
            <a:ext cx="5562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latin typeface="Times New Roman" pitchFamily="49" charset="-122"/>
                <a:ea typeface="楷体" pitchFamily="49" charset="-122"/>
              </a:rPr>
              <a:t>  </a:t>
            </a:r>
            <a:r>
              <a:rPr lang="zh-CN" altLang="en-US" sz="3600">
                <a:latin typeface="Times New Roman" pitchFamily="49" charset="-122"/>
                <a:ea typeface="楷体" pitchFamily="49" charset="-122"/>
              </a:rPr>
              <a:t>什么是一次函数，什么是正比例函数？</a:t>
            </a:r>
          </a:p>
        </p:txBody>
      </p:sp>
      <p:sp>
        <p:nvSpPr>
          <p:cNvPr id="30724" name="文本框 62468">
            <a:extLst>
              <a:ext uri="{FF2B5EF4-FFF2-40B4-BE49-F238E27FC236}">
                <a16:creationId xmlns:a16="http://schemas.microsoft.com/office/drawing/2014/main" id="{8A239A72-F19D-4B26-8A8C-13B000AD9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2962275"/>
            <a:ext cx="59436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50000"/>
              </a:spcBef>
            </a:pPr>
            <a:r>
              <a:rPr lang="en-US" altLang="zh-CN" sz="2400" dirty="0">
                <a:latin typeface="Times New Roman" pitchFamily="49" charset="-122"/>
                <a:ea typeface="楷体" pitchFamily="49" charset="-122"/>
              </a:rPr>
              <a:t>    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形如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________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(k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、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b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_____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，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0)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的函数叫做一次函数，特别地，当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b=0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时，一次函数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______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______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，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en-US" altLang="zh-CN" sz="2800" dirty="0">
                <a:latin typeface="Times New Roman" panose="02010600030101010101" pitchFamily="2" charset="-122"/>
                <a:ea typeface="楷体"/>
              </a:rPr>
              <a:t>___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0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）叫做正比例函数。</a:t>
            </a:r>
          </a:p>
        </p:txBody>
      </p:sp>
      <p:sp>
        <p:nvSpPr>
          <p:cNvPr id="62470" name="文本框 62469">
            <a:extLst>
              <a:ext uri="{FF2B5EF4-FFF2-40B4-BE49-F238E27FC236}">
                <a16:creationId xmlns:a16="http://schemas.microsoft.com/office/drawing/2014/main" id="{60BDF444-F96E-4761-BA8F-56552A765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1866" y="2998935"/>
            <a:ext cx="1676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y=</a:t>
            </a:r>
            <a:r>
              <a:rPr lang="en-US" altLang="zh-CN" sz="2800" dirty="0" err="1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kx+b</a:t>
            </a:r>
            <a:endParaRPr lang="en-US" altLang="zh-CN" sz="2800" dirty="0">
              <a:solidFill>
                <a:srgbClr val="FF0000"/>
              </a:solidFill>
              <a:latin typeface="Times New Roman" pitchFamily="49" charset="-122"/>
              <a:ea typeface="楷体" pitchFamily="49" charset="-122"/>
            </a:endParaRPr>
          </a:p>
        </p:txBody>
      </p:sp>
      <p:sp>
        <p:nvSpPr>
          <p:cNvPr id="62471" name="文本框 62470">
            <a:extLst>
              <a:ext uri="{FF2B5EF4-FFF2-40B4-BE49-F238E27FC236}">
                <a16:creationId xmlns:a16="http://schemas.microsoft.com/office/drawing/2014/main" id="{4B463A53-325F-4C87-8199-6BE15E3FB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4205288"/>
            <a:ext cx="1371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y=kx</a:t>
            </a:r>
          </a:p>
        </p:txBody>
      </p:sp>
      <p:sp>
        <p:nvSpPr>
          <p:cNvPr id="62472" name="文本框 62471">
            <a:extLst>
              <a:ext uri="{FF2B5EF4-FFF2-40B4-BE49-F238E27FC236}">
                <a16:creationId xmlns:a16="http://schemas.microsoft.com/office/drawing/2014/main" id="{E45632B4-042F-4680-B2E7-26A2B75E0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4312" y="3048000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楷体" pitchFamily="49" charset="-122"/>
              </a:rPr>
              <a:t>常数</a:t>
            </a:r>
          </a:p>
        </p:txBody>
      </p:sp>
      <p:sp>
        <p:nvSpPr>
          <p:cNvPr id="62474" name="文本框 62473">
            <a:extLst>
              <a:ext uri="{FF2B5EF4-FFF2-40B4-BE49-F238E27FC236}">
                <a16:creationId xmlns:a16="http://schemas.microsoft.com/office/drawing/2014/main" id="{00071176-C749-493A-9DAB-95D1C3660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3630466"/>
            <a:ext cx="533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楷体" pitchFamily="49" charset="-122"/>
              </a:rPr>
              <a:t>≠</a:t>
            </a:r>
          </a:p>
        </p:txBody>
      </p:sp>
      <p:sp>
        <p:nvSpPr>
          <p:cNvPr id="30729" name="矩形 62476">
            <a:extLst>
              <a:ext uri="{FF2B5EF4-FFF2-40B4-BE49-F238E27FC236}">
                <a16:creationId xmlns:a16="http://schemas.microsoft.com/office/drawing/2014/main" id="{D2915A8C-FE05-416F-80A1-9BA339889D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86000" y="685800"/>
            <a:ext cx="3962400" cy="838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365988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温故知新</a:t>
            </a:r>
          </a:p>
        </p:txBody>
      </p:sp>
      <p:sp>
        <p:nvSpPr>
          <p:cNvPr id="62478" name="文本框 62477">
            <a:extLst>
              <a:ext uri="{FF2B5EF4-FFF2-40B4-BE49-F238E27FC236}">
                <a16:creationId xmlns:a16="http://schemas.microsoft.com/office/drawing/2014/main" id="{5A5A4E59-42EA-46D2-96C0-1E27CFF9C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4876801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常数</a:t>
            </a:r>
          </a:p>
        </p:txBody>
      </p:sp>
      <p:sp>
        <p:nvSpPr>
          <p:cNvPr id="62479" name="文本框 62478">
            <a:extLst>
              <a:ext uri="{FF2B5EF4-FFF2-40B4-BE49-F238E27FC236}">
                <a16:creationId xmlns:a16="http://schemas.microsoft.com/office/drawing/2014/main" id="{3D47EA8B-79B9-4F3E-9408-70B72AB7AD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8554" y="4873258"/>
            <a:ext cx="533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楷体" pitchFamily="49" charset="-122"/>
              </a:rPr>
              <a:t>≠</a:t>
            </a:r>
          </a:p>
        </p:txBody>
      </p:sp>
      <p:sp>
        <p:nvSpPr>
          <p:cNvPr id="30732" name="动作按钮: 前进或下一项 62479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FD33A264-F5CA-4C3B-BA14-B64A27C1BBE2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921354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  <p:bldP spid="62471" grpId="0"/>
      <p:bldP spid="62472" grpId="0"/>
      <p:bldP spid="62474" grpId="0"/>
      <p:bldP spid="62478" grpId="0"/>
      <p:bldP spid="624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36867" descr="080709190342031">
            <a:extLst>
              <a:ext uri="{FF2B5EF4-FFF2-40B4-BE49-F238E27FC236}">
                <a16:creationId xmlns:a16="http://schemas.microsoft.com/office/drawing/2014/main" id="{418741D7-D096-4D8E-AA58-232540D30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矩形 36868">
            <a:extLst>
              <a:ext uri="{FF2B5EF4-FFF2-40B4-BE49-F238E27FC236}">
                <a16:creationId xmlns:a16="http://schemas.microsoft.com/office/drawing/2014/main" id="{ECAFE7FD-5BB8-4D08-900F-F22D50AFAC39}"/>
              </a:ext>
            </a:extLst>
          </p:cNvPr>
          <p:cNvSpPr/>
          <p:nvPr/>
        </p:nvSpPr>
        <p:spPr>
          <a:xfrm>
            <a:off x="2286000" y="1828800"/>
            <a:ext cx="5638800" cy="213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>
              <a:defRPr/>
            </a:pPr>
            <a:r>
              <a:rPr lang="zh-CN" altLang="en-US" sz="3600" noProof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Times New Roman" charset="0"/>
                <a:ea typeface="楷体" charset="0"/>
              </a:rPr>
              <a:t>1</a:t>
            </a:r>
            <a:r>
              <a:rPr lang="en-US" altLang="zh-CN" sz="3600" noProof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Times New Roman" charset="0"/>
                <a:ea typeface="楷体" charset="0"/>
              </a:rPr>
              <a:t>7</a:t>
            </a:r>
            <a:r>
              <a:rPr lang="zh-CN" altLang="en-US" sz="3600" noProof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Times New Roman" charset="0"/>
                <a:ea typeface="楷体" charset="0"/>
              </a:rPr>
              <a:t>.4.1</a:t>
            </a:r>
          </a:p>
          <a:p>
            <a:pPr algn="ctr">
              <a:defRPr/>
            </a:pPr>
            <a:r>
              <a:rPr lang="zh-CN" altLang="en-US" sz="3600" noProof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Times New Roman" charset="0"/>
                <a:ea typeface="楷体" charset="0"/>
              </a:rPr>
              <a:t>反比例函数</a:t>
            </a:r>
          </a:p>
        </p:txBody>
      </p:sp>
    </p:spTree>
    <p:extLst>
      <p:ext uri="{BB962C8B-B14F-4D97-AF65-F5344CB8AC3E}">
        <p14:creationId xmlns:p14="http://schemas.microsoft.com/office/powerpoint/2010/main" val="208607808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11265" descr="王3">
            <a:extLst>
              <a:ext uri="{FF2B5EF4-FFF2-40B4-BE49-F238E27FC236}">
                <a16:creationId xmlns:a16="http://schemas.microsoft.com/office/drawing/2014/main" id="{97F4668E-64B5-4D74-B39B-BC1DC22B1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文本框 11266">
            <a:extLst>
              <a:ext uri="{FF2B5EF4-FFF2-40B4-BE49-F238E27FC236}">
                <a16:creationId xmlns:a16="http://schemas.microsoft.com/office/drawing/2014/main" id="{F85CC6B4-0ED0-4190-A03A-F230CA9F1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52400"/>
            <a:ext cx="7162800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1. 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某班同学为灾区捐款，平均每人捐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元，所捐总钱数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（元）与这个班的人数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的函数关系式为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__________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一根蜡烛长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20cm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，点燃后匀速燃烧，每小时燃烧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5cm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，燃烧时所剩的高度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h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cm)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和燃烧时间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t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h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）的函数关系式为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___________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3. 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榆树到长春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全程为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179km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，某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轿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车的平均速度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v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km/h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）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与这辆轿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车的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行驶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时间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t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h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）的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函数关系式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__________</a:t>
            </a:r>
            <a:r>
              <a:rPr lang="zh-CN" altLang="zh-CN" sz="2400">
                <a:latin typeface="Times New Roman" panose="02010600030101010101" pitchFamily="2" charset="-122"/>
                <a:ea typeface="楷体"/>
              </a:rPr>
              <a:t>。</a:t>
            </a:r>
            <a:endParaRPr lang="en-US" altLang="zh-CN" sz="240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4.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学校课外生物小组的同学准备自己动手，用旧围栏建一个面积为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24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平方米的矩形饲养场．设它的一边长为</a:t>
            </a:r>
            <a:r>
              <a:rPr lang="en-US" altLang="zh-CN" sz="2400" i="1">
                <a:latin typeface="Times New Roman" panose="02010600030101010101" pitchFamily="2" charset="-122"/>
                <a:ea typeface="楷体"/>
              </a:rPr>
              <a:t>x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(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米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)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，另一边的长</a:t>
            </a:r>
            <a:r>
              <a:rPr lang="en-US" altLang="zh-CN" sz="2400" i="1">
                <a:latin typeface="Times New Roman" panose="02010600030101010101" pitchFamily="2" charset="-122"/>
                <a:ea typeface="楷体"/>
              </a:rPr>
              <a:t>y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(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米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)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</a:t>
            </a:r>
            <a:r>
              <a:rPr lang="en-US" altLang="zh-CN" sz="2400" i="1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的函数关系式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5.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苹果每千克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元，花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10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元钱可买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千克的苹果，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的函数关系式为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C02D75C-F3C9-4095-814C-1C0AA5C50623}"/>
              </a:ext>
            </a:extLst>
          </p:cNvPr>
          <p:cNvSpPr/>
          <p:nvPr/>
        </p:nvSpPr>
        <p:spPr>
          <a:xfrm>
            <a:off x="2362299" y="152486"/>
            <a:ext cx="654345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3600" spc="50" dirty="0">
                <a:ln w="11430"/>
                <a:solidFill>
                  <a:srgbClr val="99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楷体"/>
              </a:rPr>
              <a:t>做</a:t>
            </a:r>
            <a:endParaRPr lang="en-US" altLang="zh-CN" sz="3600" spc="50" dirty="0">
              <a:ln w="11430"/>
              <a:solidFill>
                <a:srgbClr val="99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zh-CN" altLang="en-US" sz="3600" spc="50" dirty="0">
                <a:ln w="11430"/>
                <a:solidFill>
                  <a:srgbClr val="99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楷体"/>
              </a:rPr>
              <a:t>一</a:t>
            </a:r>
            <a:endParaRPr lang="en-US" altLang="zh-CN" sz="3600" spc="50" dirty="0">
              <a:ln w="11430"/>
              <a:solidFill>
                <a:srgbClr val="99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zh-CN" altLang="en-US" sz="3600" spc="50" dirty="0">
                <a:ln w="11430"/>
                <a:solidFill>
                  <a:srgbClr val="99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楷体"/>
              </a:rPr>
              <a:t>做</a:t>
            </a:r>
          </a:p>
        </p:txBody>
      </p:sp>
    </p:spTree>
    <p:extLst>
      <p:ext uri="{BB962C8B-B14F-4D97-AF65-F5344CB8AC3E}">
        <p14:creationId xmlns:p14="http://schemas.microsoft.com/office/powerpoint/2010/main" val="2284463022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图片 15361" descr="王3">
            <a:extLst>
              <a:ext uri="{FF2B5EF4-FFF2-40B4-BE49-F238E27FC236}">
                <a16:creationId xmlns:a16="http://schemas.microsoft.com/office/drawing/2014/main" id="{69569C38-DBAA-4EC0-BAAC-1E9BB81F5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文本框 15362">
            <a:extLst>
              <a:ext uri="{FF2B5EF4-FFF2-40B4-BE49-F238E27FC236}">
                <a16:creationId xmlns:a16="http://schemas.microsoft.com/office/drawing/2014/main" id="{1D3E3E7C-0AC0-4751-B811-11F2F79514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600200"/>
            <a:ext cx="6096000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5000"/>
              </a:spcBef>
            </a:pP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形如 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     </a:t>
            </a:r>
            <a:r>
              <a:rPr lang="en-US" altLang="zh-CN" sz="3600" dirty="0" smtClean="0">
                <a:latin typeface="Times New Roman" pitchFamily="49" charset="-122"/>
                <a:ea typeface="楷体" pitchFamily="49" charset="-122"/>
              </a:rPr>
              <a:t>      </a:t>
            </a:r>
            <a:r>
              <a:rPr lang="zh-CN" altLang="zh-CN" sz="3600" dirty="0" smtClean="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为常数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k≠0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） 　　　　　　　　　</a:t>
            </a:r>
            <a:endParaRPr lang="en-US" altLang="zh-CN" sz="3600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55000"/>
              </a:spcBef>
            </a:pP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的函数称为</a:t>
            </a:r>
            <a:r>
              <a:rPr lang="zh-CN" altLang="zh-CN" sz="3600" dirty="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反比例函数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，</a:t>
            </a:r>
            <a:endParaRPr lang="en-US" altLang="zh-CN" sz="3600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55000"/>
              </a:spcBef>
            </a:pP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其中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是自变量，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3600" dirty="0">
                <a:latin typeface="Times New Roman" pitchFamily="49" charset="-122"/>
                <a:ea typeface="楷体" pitchFamily="49" charset="-122"/>
              </a:rPr>
              <a:t>的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函数，</a:t>
            </a:r>
            <a:endParaRPr lang="en-US" altLang="zh-CN" sz="3600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120000"/>
              </a:lnSpc>
              <a:spcBef>
                <a:spcPct val="55000"/>
              </a:spcBef>
            </a:pPr>
            <a:r>
              <a:rPr lang="en-US" altLang="zh-CN" sz="36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zh-CN" altLang="zh-CN" sz="3600" dirty="0">
                <a:latin typeface="Times New Roman" pitchFamily="49" charset="-122"/>
                <a:ea typeface="楷体" pitchFamily="49" charset="-122"/>
              </a:rPr>
              <a:t>是比例系数。</a:t>
            </a:r>
            <a:endParaRPr lang="zh-CN" altLang="zh-CN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 b="0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5364" name="对象 15363">
            <a:extLst>
              <a:ext uri="{FF2B5EF4-FFF2-40B4-BE49-F238E27FC236}">
                <a16:creationId xmlns:a16="http://schemas.microsoft.com/office/drawing/2014/main" id="{343D257F-34FD-4C85-8AD8-74654340258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24400" y="1219200"/>
          <a:ext cx="16002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r:id="rId5" imgW="393529" imgH="393529" progId="Equation.3">
                  <p:embed/>
                </p:oleObj>
              </mc:Choice>
              <mc:Fallback>
                <p:oleObj r:id="rId5" imgW="393529" imgH="393529" progId="Equation.3">
                  <p:embed/>
                  <p:pic>
                    <p:nvPicPr>
                      <p:cNvPr id="15364" name="对象 15363">
                        <a:extLst>
                          <a:ext uri="{FF2B5EF4-FFF2-40B4-BE49-F238E27FC236}">
                            <a16:creationId xmlns:a16="http://schemas.microsoft.com/office/drawing/2014/main" id="{343D257F-34FD-4C85-8AD8-74654340258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1219200"/>
                        <a:ext cx="160020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矩形 15366">
            <a:extLst>
              <a:ext uri="{FF2B5EF4-FFF2-40B4-BE49-F238E27FC236}">
                <a16:creationId xmlns:a16="http://schemas.microsoft.com/office/drawing/2014/main" id="{0EEC8C03-DDEA-4F6F-A3DA-996822BD834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62401" y="685800"/>
            <a:ext cx="4200525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反比例函数的定义：</a:t>
            </a:r>
          </a:p>
        </p:txBody>
      </p:sp>
      <p:sp>
        <p:nvSpPr>
          <p:cNvPr id="15369" name="直接连接符 15368">
            <a:extLst>
              <a:ext uri="{FF2B5EF4-FFF2-40B4-BE49-F238E27FC236}">
                <a16:creationId xmlns:a16="http://schemas.microsoft.com/office/drawing/2014/main" id="{EA3D69D6-E2EC-45F4-A0F7-AFAC82000633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2286000"/>
            <a:ext cx="2819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9674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14337" descr="王3">
            <a:extLst>
              <a:ext uri="{FF2B5EF4-FFF2-40B4-BE49-F238E27FC236}">
                <a16:creationId xmlns:a16="http://schemas.microsoft.com/office/drawing/2014/main" id="{1B0DB397-B2FF-43B8-A940-3F2A7DB6F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矩形 14338">
            <a:extLst>
              <a:ext uri="{FF2B5EF4-FFF2-40B4-BE49-F238E27FC236}">
                <a16:creationId xmlns:a16="http://schemas.microsoft.com/office/drawing/2014/main" id="{819E0477-268D-45B4-8E44-887E8FF16FB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29000" y="685800"/>
            <a:ext cx="57150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反比例函数自变量的取值范围：</a:t>
            </a:r>
          </a:p>
        </p:txBody>
      </p:sp>
      <p:sp>
        <p:nvSpPr>
          <p:cNvPr id="14340" name="文本框 14339">
            <a:extLst>
              <a:ext uri="{FF2B5EF4-FFF2-40B4-BE49-F238E27FC236}">
                <a16:creationId xmlns:a16="http://schemas.microsoft.com/office/drawing/2014/main" id="{EA0B682F-3A94-45AE-8F77-326E6B8D4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676400"/>
            <a:ext cx="67056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反比例</a:t>
            </a:r>
            <a:r>
              <a:rPr lang="zh-CN" altLang="zh-CN" sz="2800" dirty="0">
                <a:latin typeface="Times New Roman" pitchFamily="49" charset="-122"/>
                <a:ea typeface="楷体" pitchFamily="49" charset="-122"/>
              </a:rPr>
              <a:t>函数　　  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 </a:t>
            </a:r>
            <a:r>
              <a:rPr lang="zh-CN" altLang="en-US" sz="2800" dirty="0" smtClean="0">
                <a:latin typeface="Times New Roman" pitchFamily="49" charset="-122"/>
                <a:ea typeface="楷体" pitchFamily="49" charset="-122"/>
              </a:rPr>
              <a:t>    </a:t>
            </a:r>
            <a:r>
              <a:rPr lang="en-US" altLang="zh-CN" sz="2800" dirty="0" smtClean="0">
                <a:latin typeface="Times New Roman" pitchFamily="49" charset="-122"/>
                <a:ea typeface="楷体" pitchFamily="49" charset="-122"/>
              </a:rPr>
              <a:t>(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k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为常数，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k≠</a:t>
            </a:r>
            <a:r>
              <a:rPr lang="zh-CN" altLang="zh-CN" sz="2800" dirty="0">
                <a:latin typeface="Times New Roman" pitchFamily="49" charset="-122"/>
                <a:ea typeface="楷体" pitchFamily="49" charset="-122"/>
              </a:rPr>
              <a:t>０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)</a:t>
            </a:r>
            <a:r>
              <a:rPr lang="zh-CN" altLang="zh-CN" sz="2800" dirty="0">
                <a:latin typeface="Times New Roman" pitchFamily="49" charset="-122"/>
                <a:ea typeface="楷体" pitchFamily="49" charset="-122"/>
              </a:rPr>
              <a:t>中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,</a:t>
            </a:r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r>
              <a:rPr lang="zh-CN" altLang="zh-CN" sz="2800" dirty="0">
                <a:latin typeface="Times New Roman" pitchFamily="49" charset="-122"/>
                <a:ea typeface="楷体" pitchFamily="49" charset="-122"/>
              </a:rPr>
              <a:t>自变量</a:t>
            </a:r>
            <a:r>
              <a:rPr lang="en-US" altLang="zh-CN" sz="2800" dirty="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zh-CN" sz="2800" dirty="0">
                <a:latin typeface="Times New Roman" pitchFamily="49" charset="-122"/>
                <a:ea typeface="楷体" pitchFamily="49" charset="-122"/>
              </a:rPr>
              <a:t>的取值范围是</a:t>
            </a:r>
            <a:r>
              <a:rPr lang="zh-CN" altLang="zh-CN" sz="2800" dirty="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不等于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0</a:t>
            </a:r>
            <a:r>
              <a:rPr lang="zh-CN" altLang="zh-CN" sz="2800" dirty="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的一切实数</a:t>
            </a:r>
            <a:r>
              <a:rPr lang="zh-CN" altLang="en-US" sz="2800" dirty="0">
                <a:latin typeface="Times New Roman" pitchFamily="49" charset="-122"/>
                <a:ea typeface="楷体" pitchFamily="49" charset="-122"/>
              </a:rPr>
              <a:t>。</a:t>
            </a:r>
          </a:p>
        </p:txBody>
      </p:sp>
      <p:graphicFrame>
        <p:nvGraphicFramePr>
          <p:cNvPr id="14341" name="对象 14340">
            <a:extLst>
              <a:ext uri="{FF2B5EF4-FFF2-40B4-BE49-F238E27FC236}">
                <a16:creationId xmlns:a16="http://schemas.microsoft.com/office/drawing/2014/main" id="{232EE906-24E0-4EEE-A301-9230FC6965B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81600" y="1447800"/>
          <a:ext cx="12065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4" r:id="rId5" imgW="393529" imgH="393529" progId="Equation.3">
                  <p:embed/>
                </p:oleObj>
              </mc:Choice>
              <mc:Fallback>
                <p:oleObj r:id="rId5" imgW="393529" imgH="393529" progId="Equation.3">
                  <p:embed/>
                  <p:pic>
                    <p:nvPicPr>
                      <p:cNvPr id="14341" name="对象 14340">
                        <a:extLst>
                          <a:ext uri="{FF2B5EF4-FFF2-40B4-BE49-F238E27FC236}">
                            <a16:creationId xmlns:a16="http://schemas.microsoft.com/office/drawing/2014/main" id="{232EE906-24E0-4EEE-A301-9230FC6965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1447800"/>
                        <a:ext cx="12065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文本框 14342">
            <a:extLst>
              <a:ext uri="{FF2B5EF4-FFF2-40B4-BE49-F238E27FC236}">
                <a16:creationId xmlns:a16="http://schemas.microsoft.com/office/drawing/2014/main" id="{4A9746DD-C574-4583-A9CC-7DF370DB2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3505200"/>
            <a:ext cx="6629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注意：在实际问题中，自变量的取值范围要</a:t>
            </a:r>
            <a:r>
              <a:rPr lang="zh-CN" altLang="en-US" sz="2800">
                <a:solidFill>
                  <a:srgbClr val="FF0000"/>
                </a:solidFill>
                <a:latin typeface="Times New Roman" pitchFamily="49" charset="-122"/>
                <a:ea typeface="楷体" pitchFamily="49" charset="-122"/>
              </a:rPr>
              <a:t>使实际问题有意义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。</a:t>
            </a:r>
            <a:endParaRPr lang="zh-CN" altLang="en-US" b="0"/>
          </a:p>
        </p:txBody>
      </p:sp>
      <p:sp>
        <p:nvSpPr>
          <p:cNvPr id="14347" name="椭圆形标注 14346">
            <a:extLst>
              <a:ext uri="{FF2B5EF4-FFF2-40B4-BE49-F238E27FC236}">
                <a16:creationId xmlns:a16="http://schemas.microsoft.com/office/drawing/2014/main" id="{FDA837EF-0C3B-4EE2-AACB-F7795CD02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4648200"/>
            <a:ext cx="5638800" cy="1143000"/>
          </a:xfrm>
          <a:prstGeom prst="wedgeEllipseCallout">
            <a:avLst>
              <a:gd name="adj1" fmla="val -59713"/>
              <a:gd name="adj2" fmla="val 78333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/>
          </a:p>
        </p:txBody>
      </p:sp>
      <p:sp>
        <p:nvSpPr>
          <p:cNvPr id="14346" name="文本框 14345">
            <a:extLst>
              <a:ext uri="{FF2B5EF4-FFF2-40B4-BE49-F238E27FC236}">
                <a16:creationId xmlns:a16="http://schemas.microsoft.com/office/drawing/2014/main" id="{08CEFACE-78E1-42A9-ABB1-8039447E7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4953001"/>
            <a:ext cx="5410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∵ k≠</a:t>
            </a:r>
            <a:r>
              <a:rPr lang="zh-CN" altLang="zh-CN" sz="2800">
                <a:latin typeface="Times New Roman" pitchFamily="49" charset="-122"/>
                <a:ea typeface="楷体" pitchFamily="49" charset="-122"/>
              </a:rPr>
              <a:t>０, 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x≠</a:t>
            </a:r>
            <a:r>
              <a:rPr lang="zh-CN" altLang="zh-CN" sz="2800">
                <a:latin typeface="Times New Roman" pitchFamily="49" charset="-122"/>
                <a:ea typeface="楷体" pitchFamily="49" charset="-122"/>
              </a:rPr>
              <a:t>０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 ∴ y≠</a:t>
            </a:r>
            <a:r>
              <a:rPr lang="zh-CN" altLang="zh-CN" sz="2800">
                <a:latin typeface="Times New Roman" pitchFamily="49" charset="-122"/>
                <a:ea typeface="楷体" pitchFamily="49" charset="-122"/>
              </a:rPr>
              <a:t>０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6700492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3" grpId="0"/>
      <p:bldP spid="14347" grpId="0" animBg="1"/>
      <p:bldP spid="143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1" name="图片 13313" descr="王3">
            <a:extLst>
              <a:ext uri="{FF2B5EF4-FFF2-40B4-BE49-F238E27FC236}">
                <a16:creationId xmlns:a16="http://schemas.microsoft.com/office/drawing/2014/main" id="{322F0925-3A32-4FB7-8AC7-BD3E23DD5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2" name="文本框 13315">
            <a:extLst>
              <a:ext uri="{FF2B5EF4-FFF2-40B4-BE49-F238E27FC236}">
                <a16:creationId xmlns:a16="http://schemas.microsoft.com/office/drawing/2014/main" id="{1C664BD8-3916-409C-A948-628A5155E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143000"/>
            <a:ext cx="71628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>
                <a:latin typeface="Times New Roman" pitchFamily="49" charset="-122"/>
                <a:ea typeface="楷体" pitchFamily="49" charset="-122"/>
              </a:rPr>
              <a:t>例</a:t>
            </a:r>
            <a:r>
              <a:rPr lang="en-US" altLang="zh-CN" sz="2600">
                <a:latin typeface="Times New Roman" pitchFamily="49" charset="-122"/>
                <a:ea typeface="楷体" pitchFamily="49" charset="-122"/>
              </a:rPr>
              <a:t>1</a:t>
            </a:r>
            <a:r>
              <a:rPr lang="zh-CN" altLang="en-US" sz="2600">
                <a:latin typeface="Times New Roman" pitchFamily="49" charset="-122"/>
                <a:ea typeface="楷体" pitchFamily="49" charset="-122"/>
              </a:rPr>
              <a:t>：</a:t>
            </a:r>
            <a:r>
              <a:rPr lang="zh-CN" altLang="zh-CN" sz="2600">
                <a:latin typeface="Times New Roman" pitchFamily="49" charset="-122"/>
                <a:ea typeface="楷体" pitchFamily="49" charset="-122"/>
              </a:rPr>
              <a:t>下列哪个等式中的</a:t>
            </a:r>
            <a:r>
              <a:rPr lang="en-US" altLang="zh-CN" sz="26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zh-CN" sz="260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6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zh-CN" sz="2600">
                <a:latin typeface="Times New Roman" pitchFamily="49" charset="-122"/>
                <a:ea typeface="楷体" pitchFamily="49" charset="-122"/>
              </a:rPr>
              <a:t>的反比例函数？</a:t>
            </a:r>
          </a:p>
        </p:txBody>
      </p:sp>
      <p:graphicFrame>
        <p:nvGraphicFramePr>
          <p:cNvPr id="4098" name="对象 13316">
            <a:extLst>
              <a:ext uri="{FF2B5EF4-FFF2-40B4-BE49-F238E27FC236}">
                <a16:creationId xmlns:a16="http://schemas.microsoft.com/office/drawing/2014/main" id="{67780CCF-4E28-4E1D-A4BF-5CC5F604211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62600" y="1905000"/>
          <a:ext cx="1366838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8" r:id="rId5" imgW="598198" imgH="394556" progId="Equation.3">
                  <p:embed/>
                </p:oleObj>
              </mc:Choice>
              <mc:Fallback>
                <p:oleObj r:id="rId5" imgW="598198" imgH="394556" progId="Equation.3">
                  <p:embed/>
                  <p:pic>
                    <p:nvPicPr>
                      <p:cNvPr id="4098" name="对象 13316">
                        <a:extLst>
                          <a:ext uri="{FF2B5EF4-FFF2-40B4-BE49-F238E27FC236}">
                            <a16:creationId xmlns:a16="http://schemas.microsoft.com/office/drawing/2014/main" id="{67780CCF-4E28-4E1D-A4BF-5CC5F604211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1905000"/>
                        <a:ext cx="1366838" cy="90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对象 13317">
            <a:extLst>
              <a:ext uri="{FF2B5EF4-FFF2-40B4-BE49-F238E27FC236}">
                <a16:creationId xmlns:a16="http://schemas.microsoft.com/office/drawing/2014/main" id="{9A476B22-5C31-49E8-903C-67890E897A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10000" y="2057400"/>
          <a:ext cx="1041400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r:id="rId7" imgW="446438" imgH="204086" progId="Equation.3">
                  <p:embed/>
                </p:oleObj>
              </mc:Choice>
              <mc:Fallback>
                <p:oleObj r:id="rId7" imgW="446438" imgH="204086" progId="Equation.3">
                  <p:embed/>
                  <p:pic>
                    <p:nvPicPr>
                      <p:cNvPr id="4099" name="对象 13317">
                        <a:extLst>
                          <a:ext uri="{FF2B5EF4-FFF2-40B4-BE49-F238E27FC236}">
                            <a16:creationId xmlns:a16="http://schemas.microsoft.com/office/drawing/2014/main" id="{9A476B22-5C31-49E8-903C-67890E897A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2057400"/>
                        <a:ext cx="1041400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对象 13318">
            <a:extLst>
              <a:ext uri="{FF2B5EF4-FFF2-40B4-BE49-F238E27FC236}">
                <a16:creationId xmlns:a16="http://schemas.microsoft.com/office/drawing/2014/main" id="{5542A518-29F9-4A69-93BE-308591E956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67400" y="2819400"/>
          <a:ext cx="935038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r:id="rId9" imgW="395589" imgH="395589" progId="Equation.3">
                  <p:embed/>
                </p:oleObj>
              </mc:Choice>
              <mc:Fallback>
                <p:oleObj r:id="rId9" imgW="395589" imgH="395589" progId="Equation.3">
                  <p:embed/>
                  <p:pic>
                    <p:nvPicPr>
                      <p:cNvPr id="4100" name="对象 13318">
                        <a:extLst>
                          <a:ext uri="{FF2B5EF4-FFF2-40B4-BE49-F238E27FC236}">
                            <a16:creationId xmlns:a16="http://schemas.microsoft.com/office/drawing/2014/main" id="{5542A518-29F9-4A69-93BE-308591E956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2819400"/>
                        <a:ext cx="935038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对象 13319">
            <a:extLst>
              <a:ext uri="{FF2B5EF4-FFF2-40B4-BE49-F238E27FC236}">
                <a16:creationId xmlns:a16="http://schemas.microsoft.com/office/drawing/2014/main" id="{81E7C460-A053-459B-AC16-7844D6A443D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96200" y="4038601"/>
          <a:ext cx="1309688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r:id="rId11" imgW="508883" imgH="203553" progId="Equation.3">
                  <p:embed/>
                </p:oleObj>
              </mc:Choice>
              <mc:Fallback>
                <p:oleObj r:id="rId11" imgW="508883" imgH="203553" progId="Equation.3">
                  <p:embed/>
                  <p:pic>
                    <p:nvPicPr>
                      <p:cNvPr id="4101" name="对象 13319">
                        <a:extLst>
                          <a:ext uri="{FF2B5EF4-FFF2-40B4-BE49-F238E27FC236}">
                            <a16:creationId xmlns:a16="http://schemas.microsoft.com/office/drawing/2014/main" id="{81E7C460-A053-459B-AC16-7844D6A443D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4038601"/>
                        <a:ext cx="1309688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对象 13320">
            <a:extLst>
              <a:ext uri="{FF2B5EF4-FFF2-40B4-BE49-F238E27FC236}">
                <a16:creationId xmlns:a16="http://schemas.microsoft.com/office/drawing/2014/main" id="{FF310E6D-2C7F-4F47-9D08-3FB81BB1A37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33800" y="4038600"/>
          <a:ext cx="1366838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r:id="rId13" imgW="547288" imgH="229097" progId="Equation.3">
                  <p:embed/>
                </p:oleObj>
              </mc:Choice>
              <mc:Fallback>
                <p:oleObj r:id="rId13" imgW="547288" imgH="229097" progId="Equation.3">
                  <p:embed/>
                  <p:pic>
                    <p:nvPicPr>
                      <p:cNvPr id="4102" name="对象 13320">
                        <a:extLst>
                          <a:ext uri="{FF2B5EF4-FFF2-40B4-BE49-F238E27FC236}">
                            <a16:creationId xmlns:a16="http://schemas.microsoft.com/office/drawing/2014/main" id="{FF310E6D-2C7F-4F47-9D08-3FB81BB1A37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4038600"/>
                        <a:ext cx="1366838" cy="573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对象 13321">
            <a:extLst>
              <a:ext uri="{FF2B5EF4-FFF2-40B4-BE49-F238E27FC236}">
                <a16:creationId xmlns:a16="http://schemas.microsoft.com/office/drawing/2014/main" id="{BB1153D4-2976-4A46-83E5-3E0C8274E7B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91200" y="3810000"/>
          <a:ext cx="97155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r:id="rId15" imgW="395589" imgH="395589" progId="Equation.3">
                  <p:embed/>
                </p:oleObj>
              </mc:Choice>
              <mc:Fallback>
                <p:oleObj r:id="rId15" imgW="395589" imgH="395589" progId="Equation.3">
                  <p:embed/>
                  <p:pic>
                    <p:nvPicPr>
                      <p:cNvPr id="4103" name="对象 13321">
                        <a:extLst>
                          <a:ext uri="{FF2B5EF4-FFF2-40B4-BE49-F238E27FC236}">
                            <a16:creationId xmlns:a16="http://schemas.microsoft.com/office/drawing/2014/main" id="{BB1153D4-2976-4A46-83E5-3E0C8274E7B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3810000"/>
                        <a:ext cx="971550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5" name="椭圆 13324">
            <a:extLst>
              <a:ext uri="{FF2B5EF4-FFF2-40B4-BE49-F238E27FC236}">
                <a16:creationId xmlns:a16="http://schemas.microsoft.com/office/drawing/2014/main" id="{2B925BDE-3118-4C39-80AC-746897D17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1" y="1828800"/>
            <a:ext cx="1584325" cy="10795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26" name="椭圆 13325">
            <a:extLst>
              <a:ext uri="{FF2B5EF4-FFF2-40B4-BE49-F238E27FC236}">
                <a16:creationId xmlns:a16="http://schemas.microsoft.com/office/drawing/2014/main" id="{0C4F9E5F-4851-41C6-8BEA-13AFFDF3B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1" y="1828800"/>
            <a:ext cx="1584325" cy="10795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27" name="椭圆 13326">
            <a:extLst>
              <a:ext uri="{FF2B5EF4-FFF2-40B4-BE49-F238E27FC236}">
                <a16:creationId xmlns:a16="http://schemas.microsoft.com/office/drawing/2014/main" id="{1D3E8A81-D888-45E7-B6CE-BA5C6849E4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1" y="3810000"/>
            <a:ext cx="1584325" cy="10795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116" name="矩形 13327">
            <a:extLst>
              <a:ext uri="{FF2B5EF4-FFF2-40B4-BE49-F238E27FC236}">
                <a16:creationId xmlns:a16="http://schemas.microsoft.com/office/drawing/2014/main" id="{619AA6BB-C309-45A9-BCBD-9D95B5B987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24200" y="533400"/>
            <a:ext cx="19050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找一找</a:t>
            </a:r>
          </a:p>
        </p:txBody>
      </p:sp>
      <p:grpSp>
        <p:nvGrpSpPr>
          <p:cNvPr id="2" name="组合 13352">
            <a:extLst>
              <a:ext uri="{FF2B5EF4-FFF2-40B4-BE49-F238E27FC236}">
                <a16:creationId xmlns:a16="http://schemas.microsoft.com/office/drawing/2014/main" id="{66D0FA8D-B550-4F5F-BC96-16D4B2E61EC8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4562476"/>
            <a:ext cx="7391400" cy="1627188"/>
            <a:chOff x="672" y="2874"/>
            <a:chExt cx="4656" cy="1025"/>
          </a:xfrm>
        </p:grpSpPr>
        <p:sp>
          <p:nvSpPr>
            <p:cNvPr id="4123" name="文本框 13328">
              <a:extLst>
                <a:ext uri="{FF2B5EF4-FFF2-40B4-BE49-F238E27FC236}">
                  <a16:creationId xmlns:a16="http://schemas.microsoft.com/office/drawing/2014/main" id="{1A2EC5CC-3912-498D-B5C5-794CC0F454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" y="3168"/>
              <a:ext cx="4656" cy="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>
                  <a:latin typeface="楷体_GB2312" pitchFamily="49" charset="-122"/>
                  <a:ea typeface="楷体_GB2312" pitchFamily="49" charset="-122"/>
                </a:rPr>
                <a:t>能改写成        </a:t>
              </a:r>
              <a:r>
                <a:rPr lang="zh-CN" altLang="en-US" sz="28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（</a:t>
              </a:r>
              <a:r>
                <a:rPr lang="en-US" altLang="zh-CN" sz="28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k</a:t>
              </a:r>
              <a:r>
                <a:rPr lang="zh-CN" altLang="en-US" sz="28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为常数，</a:t>
              </a:r>
              <a:r>
                <a:rPr lang="en-US" altLang="zh-CN" sz="28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k≠0</a:t>
              </a:r>
              <a:r>
                <a:rPr lang="zh-CN" altLang="zh-CN" sz="28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）</a:t>
              </a:r>
              <a:r>
                <a:rPr lang="zh-CN" altLang="en-US" sz="2800">
                  <a:latin typeface="楷体_GB2312" pitchFamily="49" charset="-122"/>
                  <a:ea typeface="楷体_GB2312" pitchFamily="49" charset="-122"/>
                </a:rPr>
                <a:t>的形式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>
                  <a:latin typeface="楷体_GB2312" pitchFamily="49" charset="-122"/>
                  <a:ea typeface="楷体_GB2312" pitchFamily="49" charset="-122"/>
                </a:rPr>
                <a:t>的函数就是反比例函数。</a:t>
              </a:r>
            </a:p>
          </p:txBody>
        </p:sp>
        <p:graphicFrame>
          <p:nvGraphicFramePr>
            <p:cNvPr id="4110" name="对象 13329">
              <a:extLst>
                <a:ext uri="{FF2B5EF4-FFF2-40B4-BE49-F238E27FC236}">
                  <a16:creationId xmlns:a16="http://schemas.microsoft.com/office/drawing/2014/main" id="{EDA1375E-FD59-4412-A14F-A83B186AE56A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33809319"/>
                </p:ext>
              </p:extLst>
            </p:nvPr>
          </p:nvGraphicFramePr>
          <p:xfrm>
            <a:off x="1640" y="2874"/>
            <a:ext cx="977" cy="7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584" r:id="rId17" imgW="393529" imgH="393529" progId="Equation.3">
                    <p:embed/>
                  </p:oleObj>
                </mc:Choice>
                <mc:Fallback>
                  <p:oleObj r:id="rId17" imgW="393529" imgH="393529" progId="Equation.3">
                    <p:embed/>
                    <p:pic>
                      <p:nvPicPr>
                        <p:cNvPr id="4110" name="对象 13329">
                          <a:extLst>
                            <a:ext uri="{FF2B5EF4-FFF2-40B4-BE49-F238E27FC236}">
                              <a16:creationId xmlns:a16="http://schemas.microsoft.com/office/drawing/2014/main" id="{EDA1375E-FD59-4412-A14F-A83B186AE56A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0" y="2874"/>
                          <a:ext cx="977" cy="7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104" name="对象 13346">
            <a:extLst>
              <a:ext uri="{FF2B5EF4-FFF2-40B4-BE49-F238E27FC236}">
                <a16:creationId xmlns:a16="http://schemas.microsoft.com/office/drawing/2014/main" id="{8E9A8B84-6BBE-47EB-A433-56007D45A523}"/>
              </a:ext>
            </a:extLst>
          </p:cNvPr>
          <p:cNvGraphicFramePr>
            <a:graphicFrameLocks/>
          </p:cNvGraphicFramePr>
          <p:nvPr/>
        </p:nvGraphicFramePr>
        <p:xfrm>
          <a:off x="7772400" y="1905000"/>
          <a:ext cx="1143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r:id="rId19" imgW="457002" imgH="393529" progId="Equation.3">
                  <p:embed/>
                </p:oleObj>
              </mc:Choice>
              <mc:Fallback>
                <p:oleObj r:id="rId19" imgW="457002" imgH="393529" progId="Equation.3">
                  <p:embed/>
                  <p:pic>
                    <p:nvPicPr>
                      <p:cNvPr id="4104" name="对象 13346">
                        <a:extLst>
                          <a:ext uri="{FF2B5EF4-FFF2-40B4-BE49-F238E27FC236}">
                            <a16:creationId xmlns:a16="http://schemas.microsoft.com/office/drawing/2014/main" id="{8E9A8B84-6BBE-47EB-A433-56007D45A52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1905000"/>
                        <a:ext cx="1143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对象 13348">
            <a:extLst>
              <a:ext uri="{FF2B5EF4-FFF2-40B4-BE49-F238E27FC236}">
                <a16:creationId xmlns:a16="http://schemas.microsoft.com/office/drawing/2014/main" id="{D5296699-1EBC-4A6F-93A2-D2E2E8E94F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72400" y="2895600"/>
          <a:ext cx="11430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r:id="rId21" imgW="393529" imgH="393529" progId="Equation.3">
                  <p:embed/>
                </p:oleObj>
              </mc:Choice>
              <mc:Fallback>
                <p:oleObj r:id="rId21" imgW="393529" imgH="393529" progId="Equation.3">
                  <p:embed/>
                  <p:pic>
                    <p:nvPicPr>
                      <p:cNvPr id="4105" name="对象 13348">
                        <a:extLst>
                          <a:ext uri="{FF2B5EF4-FFF2-40B4-BE49-F238E27FC236}">
                            <a16:creationId xmlns:a16="http://schemas.microsoft.com/office/drawing/2014/main" id="{D5296699-1EBC-4A6F-93A2-D2E2E8E94F4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2400" y="2895600"/>
                        <a:ext cx="11430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50" name="椭圆 13349">
            <a:extLst>
              <a:ext uri="{FF2B5EF4-FFF2-40B4-BE49-F238E27FC236}">
                <a16:creationId xmlns:a16="http://schemas.microsoft.com/office/drawing/2014/main" id="{D789B415-89C0-4F5A-9CC8-81D984191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1" y="3810000"/>
            <a:ext cx="1584325" cy="10795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4106" name="对象 13351">
            <a:extLst>
              <a:ext uri="{FF2B5EF4-FFF2-40B4-BE49-F238E27FC236}">
                <a16:creationId xmlns:a16="http://schemas.microsoft.com/office/drawing/2014/main" id="{0B184A39-BC0B-4F75-A6D3-E8796C3325E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67126" y="2765426"/>
          <a:ext cx="1520825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r:id="rId23" imgW="609336" imgH="393529" progId="Equation.3">
                  <p:embed/>
                </p:oleObj>
              </mc:Choice>
              <mc:Fallback>
                <p:oleObj r:id="rId23" imgW="609336" imgH="393529" progId="Equation.3">
                  <p:embed/>
                  <p:pic>
                    <p:nvPicPr>
                      <p:cNvPr id="4106" name="对象 13351">
                        <a:extLst>
                          <a:ext uri="{FF2B5EF4-FFF2-40B4-BE49-F238E27FC236}">
                            <a16:creationId xmlns:a16="http://schemas.microsoft.com/office/drawing/2014/main" id="{0B184A39-BC0B-4F75-A6D3-E8796C3325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7126" y="2765426"/>
                        <a:ext cx="1520825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55" name="椭圆形标注 13354">
            <a:extLst>
              <a:ext uri="{FF2B5EF4-FFF2-40B4-BE49-F238E27FC236}">
                <a16:creationId xmlns:a16="http://schemas.microsoft.com/office/drawing/2014/main" id="{720E52FC-360B-4037-A1CD-D4DAF1E79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447800"/>
            <a:ext cx="6553200" cy="2286000"/>
          </a:xfrm>
          <a:prstGeom prst="wedgeEllipseCallout">
            <a:avLst>
              <a:gd name="adj1" fmla="val -49250"/>
              <a:gd name="adj2" fmla="val -69653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/>
          </a:p>
        </p:txBody>
      </p:sp>
      <p:sp>
        <p:nvSpPr>
          <p:cNvPr id="13356" name="文本框 13355">
            <a:extLst>
              <a:ext uri="{FF2B5EF4-FFF2-40B4-BE49-F238E27FC236}">
                <a16:creationId xmlns:a16="http://schemas.microsoft.com/office/drawing/2014/main" id="{C2BEF604-ED44-4050-87B8-FB335349D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1828800"/>
            <a:ext cx="487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itchFamily="49" charset="-122"/>
              </a:rPr>
              <a:t>反比例函数的三种不同表现形式：</a:t>
            </a:r>
          </a:p>
        </p:txBody>
      </p:sp>
      <p:graphicFrame>
        <p:nvGraphicFramePr>
          <p:cNvPr id="13357" name="对象 13356">
            <a:extLst>
              <a:ext uri="{FF2B5EF4-FFF2-40B4-BE49-F238E27FC236}">
                <a16:creationId xmlns:a16="http://schemas.microsoft.com/office/drawing/2014/main" id="{E36F6E30-46E1-49AC-A79E-EDDE7086BDFD}"/>
              </a:ext>
            </a:extLst>
          </p:cNvPr>
          <p:cNvGraphicFramePr>
            <a:graphicFrameLocks/>
          </p:cNvGraphicFramePr>
          <p:nvPr/>
        </p:nvGraphicFramePr>
        <p:xfrm>
          <a:off x="3657600" y="2209800"/>
          <a:ext cx="12192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r:id="rId25" imgW="393529" imgH="393529" progId="Equation.3">
                  <p:embed/>
                </p:oleObj>
              </mc:Choice>
              <mc:Fallback>
                <p:oleObj r:id="rId25" imgW="393529" imgH="393529" progId="Equation.3">
                  <p:embed/>
                  <p:pic>
                    <p:nvPicPr>
                      <p:cNvPr id="13357" name="对象 13356">
                        <a:extLst>
                          <a:ext uri="{FF2B5EF4-FFF2-40B4-BE49-F238E27FC236}">
                            <a16:creationId xmlns:a16="http://schemas.microsoft.com/office/drawing/2014/main" id="{E36F6E30-46E1-49AC-A79E-EDDE7086BDF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209800"/>
                        <a:ext cx="12192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58" name="对象 13357">
            <a:extLst>
              <a:ext uri="{FF2B5EF4-FFF2-40B4-BE49-F238E27FC236}">
                <a16:creationId xmlns:a16="http://schemas.microsoft.com/office/drawing/2014/main" id="{92D06A58-F314-453E-A240-3E543EAC4163}"/>
              </a:ext>
            </a:extLst>
          </p:cNvPr>
          <p:cNvGraphicFramePr>
            <a:graphicFrameLocks/>
          </p:cNvGraphicFramePr>
          <p:nvPr/>
        </p:nvGraphicFramePr>
        <p:xfrm>
          <a:off x="7315201" y="2438400"/>
          <a:ext cx="120491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r:id="rId27" imgW="431425" imgH="203024" progId="Equation.3">
                  <p:embed/>
                </p:oleObj>
              </mc:Choice>
              <mc:Fallback>
                <p:oleObj r:id="rId27" imgW="431425" imgH="203024" progId="Equation.3">
                  <p:embed/>
                  <p:pic>
                    <p:nvPicPr>
                      <p:cNvPr id="13358" name="对象 13357">
                        <a:extLst>
                          <a:ext uri="{FF2B5EF4-FFF2-40B4-BE49-F238E27FC236}">
                            <a16:creationId xmlns:a16="http://schemas.microsoft.com/office/drawing/2014/main" id="{92D06A58-F314-453E-A240-3E543EAC416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1" y="2438400"/>
                        <a:ext cx="1204913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59" name="对象 13358">
            <a:extLst>
              <a:ext uri="{FF2B5EF4-FFF2-40B4-BE49-F238E27FC236}">
                <a16:creationId xmlns:a16="http://schemas.microsoft.com/office/drawing/2014/main" id="{5033247F-F7EF-4BE0-BD7D-B4E15656C1B3}"/>
              </a:ext>
            </a:extLst>
          </p:cNvPr>
          <p:cNvGraphicFramePr>
            <a:graphicFrameLocks/>
          </p:cNvGraphicFramePr>
          <p:nvPr/>
        </p:nvGraphicFramePr>
        <p:xfrm>
          <a:off x="5410200" y="2362201"/>
          <a:ext cx="1398588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r:id="rId29" imgW="520474" imgH="228501" progId="Equation.3">
                  <p:embed/>
                </p:oleObj>
              </mc:Choice>
              <mc:Fallback>
                <p:oleObj r:id="rId29" imgW="520474" imgH="228501" progId="Equation.3">
                  <p:embed/>
                  <p:pic>
                    <p:nvPicPr>
                      <p:cNvPr id="13359" name="对象 13358">
                        <a:extLst>
                          <a:ext uri="{FF2B5EF4-FFF2-40B4-BE49-F238E27FC236}">
                            <a16:creationId xmlns:a16="http://schemas.microsoft.com/office/drawing/2014/main" id="{5033247F-F7EF-4BE0-BD7D-B4E15656C1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2362201"/>
                        <a:ext cx="1398588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60" name="矩形 13359">
            <a:extLst>
              <a:ext uri="{FF2B5EF4-FFF2-40B4-BE49-F238E27FC236}">
                <a16:creationId xmlns:a16="http://schemas.microsoft.com/office/drawing/2014/main" id="{BA2B2A9B-D356-4C50-B9EB-78DCF9DA1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3048000"/>
            <a:ext cx="320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k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为常数，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k≠0</a:t>
            </a:r>
            <a:r>
              <a:rPr lang="zh-CN" altLang="zh-CN" sz="2400">
                <a:latin typeface="Times New Roman" pitchFamily="49" charset="-122"/>
                <a:ea typeface="楷体" pitchFamily="49" charset="-122"/>
              </a:rPr>
              <a:t>）</a:t>
            </a:r>
            <a:endParaRPr lang="zh-CN" altLang="en-US" sz="24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22" name="动作按钮: 前进或下一项 13361">
            <a:hlinkClick r:id="rId31" action="ppaction://hlinksldjump" highlightClick="1"/>
            <a:extLst>
              <a:ext uri="{FF2B5EF4-FFF2-40B4-BE49-F238E27FC236}">
                <a16:creationId xmlns:a16="http://schemas.microsoft.com/office/drawing/2014/main" id="{376BB4CD-FA67-473E-8282-92AD04DFD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63801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5" grpId="0" animBg="1"/>
      <p:bldP spid="13356" grpId="0"/>
      <p:bldP spid="133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图片 55297" descr="王3">
            <a:extLst>
              <a:ext uri="{FF2B5EF4-FFF2-40B4-BE49-F238E27FC236}">
                <a16:creationId xmlns:a16="http://schemas.microsoft.com/office/drawing/2014/main" id="{734AD686-EB14-47A7-A136-1C744554A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文本框 55298">
            <a:extLst>
              <a:ext uri="{FF2B5EF4-FFF2-40B4-BE49-F238E27FC236}">
                <a16:creationId xmlns:a16="http://schemas.microsoft.com/office/drawing/2014/main" id="{DB9B1881-24E5-427B-B444-0D048CC94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914400"/>
            <a:ext cx="7391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下列函数中哪些是反比例函数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?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哪些是一次函数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?</a:t>
            </a:r>
            <a:r>
              <a:rPr lang="en-US" altLang="zh-CN" sz="3200" u="sng">
                <a:latin typeface="Times New Roman"/>
                <a:ea typeface="楷体"/>
              </a:rPr>
              <a:t> </a:t>
            </a:r>
          </a:p>
        </p:txBody>
      </p:sp>
      <p:sp>
        <p:nvSpPr>
          <p:cNvPr id="5128" name="矩形 55299">
            <a:extLst>
              <a:ext uri="{FF2B5EF4-FFF2-40B4-BE49-F238E27FC236}">
                <a16:creationId xmlns:a16="http://schemas.microsoft.com/office/drawing/2014/main" id="{6E8ED1DD-F04E-4B3C-8990-4F4C244268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0" y="381000"/>
            <a:ext cx="19050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比一比</a:t>
            </a:r>
          </a:p>
        </p:txBody>
      </p:sp>
      <p:sp>
        <p:nvSpPr>
          <p:cNvPr id="55301" name="文本框 55300">
            <a:extLst>
              <a:ext uri="{FF2B5EF4-FFF2-40B4-BE49-F238E27FC236}">
                <a16:creationId xmlns:a16="http://schemas.microsoft.com/office/drawing/2014/main" id="{9E0C46D9-7C4F-4718-9F2A-C30171D25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1" y="1676401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y = 3x-1</a:t>
            </a:r>
          </a:p>
        </p:txBody>
      </p:sp>
      <p:sp>
        <p:nvSpPr>
          <p:cNvPr id="55302" name="文本框 55301">
            <a:extLst>
              <a:ext uri="{FF2B5EF4-FFF2-40B4-BE49-F238E27FC236}">
                <a16:creationId xmlns:a16="http://schemas.microsoft.com/office/drawing/2014/main" id="{DB0FE8EE-5C9C-4431-96D2-F603ECDBD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1" y="2362201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10600030101010101" pitchFamily="2" charset="-122"/>
                <a:ea typeface="楷体"/>
              </a:rPr>
              <a:t>y =-2x</a:t>
            </a:r>
            <a:endParaRPr lang="en-US" altLang="zh-CN" sz="2800" baseline="30000">
              <a:latin typeface="宋体" panose="02010600030101010101" pitchFamily="2" charset="-122"/>
            </a:endParaRPr>
          </a:p>
        </p:txBody>
      </p:sp>
      <p:graphicFrame>
        <p:nvGraphicFramePr>
          <p:cNvPr id="55303" name="对象 55302">
            <a:extLst>
              <a:ext uri="{FF2B5EF4-FFF2-40B4-BE49-F238E27FC236}">
                <a16:creationId xmlns:a16="http://schemas.microsoft.com/office/drawing/2014/main" id="{71B20CDC-71C8-41FE-B0B5-6DEAF4A42BA8}"/>
              </a:ext>
            </a:extLst>
          </p:cNvPr>
          <p:cNvGraphicFramePr>
            <a:graphicFrameLocks/>
          </p:cNvGraphicFramePr>
          <p:nvPr/>
        </p:nvGraphicFramePr>
        <p:xfrm>
          <a:off x="6324600" y="2971800"/>
          <a:ext cx="13716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2" r:id="rId5" imgW="1650284" imgH="393529" progId="Equation.3">
                  <p:embed/>
                </p:oleObj>
              </mc:Choice>
              <mc:Fallback>
                <p:oleObj r:id="rId5" imgW="1650284" imgH="393529" progId="Equation.3">
                  <p:embed/>
                  <p:pic>
                    <p:nvPicPr>
                      <p:cNvPr id="55303" name="对象 55302">
                        <a:extLst>
                          <a:ext uri="{FF2B5EF4-FFF2-40B4-BE49-F238E27FC236}">
                            <a16:creationId xmlns:a16="http://schemas.microsoft.com/office/drawing/2014/main" id="{71B20CDC-71C8-41FE-B0B5-6DEAF4A42BA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3447" r="49199" b="-523"/>
                      <a:stretch>
                        <a:fillRect/>
                      </a:stretch>
                    </p:blipFill>
                    <p:spPr bwMode="auto">
                      <a:xfrm>
                        <a:off x="6324600" y="2971800"/>
                        <a:ext cx="13716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组合 55303">
            <a:extLst>
              <a:ext uri="{FF2B5EF4-FFF2-40B4-BE49-F238E27FC236}">
                <a16:creationId xmlns:a16="http://schemas.microsoft.com/office/drawing/2014/main" id="{4D6C141E-8E80-427E-B303-7C72B5819AC0}"/>
              </a:ext>
            </a:extLst>
          </p:cNvPr>
          <p:cNvGrpSpPr>
            <a:grpSpLocks/>
          </p:cNvGrpSpPr>
          <p:nvPr/>
        </p:nvGrpSpPr>
        <p:grpSpPr bwMode="auto">
          <a:xfrm>
            <a:off x="5334001" y="1371601"/>
            <a:ext cx="1368425" cy="925513"/>
            <a:chOff x="1338" y="3203"/>
            <a:chExt cx="862" cy="583"/>
          </a:xfrm>
        </p:grpSpPr>
        <p:sp>
          <p:nvSpPr>
            <p:cNvPr id="5139" name="文本框 55304">
              <a:extLst>
                <a:ext uri="{FF2B5EF4-FFF2-40B4-BE49-F238E27FC236}">
                  <a16:creationId xmlns:a16="http://schemas.microsoft.com/office/drawing/2014/main" id="{75FD8E14-AFBA-4865-9CCA-E48902332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8" y="3341"/>
              <a:ext cx="49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latin typeface="仿宋_GB2312" pitchFamily="49" charset="-122"/>
                  <a:ea typeface="仿宋_GB2312" pitchFamily="49" charset="-122"/>
                </a:rPr>
                <a:t>y =</a:t>
              </a:r>
            </a:p>
          </p:txBody>
        </p:sp>
        <p:sp>
          <p:nvSpPr>
            <p:cNvPr id="5140" name="直接连接符 55305">
              <a:extLst>
                <a:ext uri="{FF2B5EF4-FFF2-40B4-BE49-F238E27FC236}">
                  <a16:creationId xmlns:a16="http://schemas.microsoft.com/office/drawing/2014/main" id="{04C63E1A-4AB5-4AB5-ACD3-F27FCB160F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2" y="3514"/>
              <a:ext cx="337" cy="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1" name="文本框 55306">
              <a:extLst>
                <a:ext uri="{FF2B5EF4-FFF2-40B4-BE49-F238E27FC236}">
                  <a16:creationId xmlns:a16="http://schemas.microsoft.com/office/drawing/2014/main" id="{246B9640-45FC-48B6-B1D2-4D66207947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8" y="3203"/>
              <a:ext cx="38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latin typeface="仿宋_GB2312" pitchFamily="49" charset="-122"/>
                  <a:ea typeface="仿宋_GB2312" pitchFamily="49" charset="-122"/>
                </a:rPr>
                <a:t>1</a:t>
              </a:r>
            </a:p>
          </p:txBody>
        </p:sp>
        <p:sp>
          <p:nvSpPr>
            <p:cNvPr id="5142" name="文本框 55307">
              <a:extLst>
                <a:ext uri="{FF2B5EF4-FFF2-40B4-BE49-F238E27FC236}">
                  <a16:creationId xmlns:a16="http://schemas.microsoft.com/office/drawing/2014/main" id="{B08517B5-74A8-4AC5-ABAB-83EEEAD608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4" y="3459"/>
              <a:ext cx="40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latin typeface="仿宋_GB2312" pitchFamily="49" charset="-122"/>
                  <a:ea typeface="仿宋_GB2312" pitchFamily="49" charset="-122"/>
                </a:rPr>
                <a:t>5x</a:t>
              </a:r>
            </a:p>
          </p:txBody>
        </p:sp>
      </p:grpSp>
      <p:graphicFrame>
        <p:nvGraphicFramePr>
          <p:cNvPr id="55309" name="对象 55308">
            <a:extLst>
              <a:ext uri="{FF2B5EF4-FFF2-40B4-BE49-F238E27FC236}">
                <a16:creationId xmlns:a16="http://schemas.microsoft.com/office/drawing/2014/main" id="{0B49F8A3-4536-41BF-BD59-6E928A86C437}"/>
              </a:ext>
            </a:extLst>
          </p:cNvPr>
          <p:cNvGraphicFramePr>
            <a:graphicFrameLocks/>
          </p:cNvGraphicFramePr>
          <p:nvPr/>
        </p:nvGraphicFramePr>
        <p:xfrm>
          <a:off x="7315200" y="1600200"/>
          <a:ext cx="16002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r:id="rId7" imgW="622030" imgH="228501" progId="Equation.3">
                  <p:embed/>
                </p:oleObj>
              </mc:Choice>
              <mc:Fallback>
                <p:oleObj r:id="rId7" imgW="622030" imgH="228501" progId="Equation.3">
                  <p:embed/>
                  <p:pic>
                    <p:nvPicPr>
                      <p:cNvPr id="55309" name="对象 55308">
                        <a:extLst>
                          <a:ext uri="{FF2B5EF4-FFF2-40B4-BE49-F238E27FC236}">
                            <a16:creationId xmlns:a16="http://schemas.microsoft.com/office/drawing/2014/main" id="{0B49F8A3-4536-41BF-BD59-6E928A86C43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1600200"/>
                        <a:ext cx="16002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10" name="对象 55309">
            <a:extLst>
              <a:ext uri="{FF2B5EF4-FFF2-40B4-BE49-F238E27FC236}">
                <a16:creationId xmlns:a16="http://schemas.microsoft.com/office/drawing/2014/main" id="{578C3882-BF4F-44B9-96EB-87C47B78990C}"/>
              </a:ext>
            </a:extLst>
          </p:cNvPr>
          <p:cNvGraphicFramePr>
            <a:graphicFrameLocks/>
          </p:cNvGraphicFramePr>
          <p:nvPr/>
        </p:nvGraphicFramePr>
        <p:xfrm>
          <a:off x="3581400" y="2362200"/>
          <a:ext cx="1219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r:id="rId9" imgW="418737" imgH="203024" progId="Equation.3">
                  <p:embed/>
                </p:oleObj>
              </mc:Choice>
              <mc:Fallback>
                <p:oleObj r:id="rId9" imgW="418737" imgH="203024" progId="Equation.3">
                  <p:embed/>
                  <p:pic>
                    <p:nvPicPr>
                      <p:cNvPr id="55310" name="对象 55309">
                        <a:extLst>
                          <a:ext uri="{FF2B5EF4-FFF2-40B4-BE49-F238E27FC236}">
                            <a16:creationId xmlns:a16="http://schemas.microsoft.com/office/drawing/2014/main" id="{578C3882-BF4F-44B9-96EB-87C47B78990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2362200"/>
                        <a:ext cx="1219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11" name="对象 55310">
            <a:extLst>
              <a:ext uri="{FF2B5EF4-FFF2-40B4-BE49-F238E27FC236}">
                <a16:creationId xmlns:a16="http://schemas.microsoft.com/office/drawing/2014/main" id="{3047449C-C8C3-4728-AD1A-19D0775D94FE}"/>
              </a:ext>
            </a:extLst>
          </p:cNvPr>
          <p:cNvGraphicFramePr>
            <a:graphicFrameLocks/>
          </p:cNvGraphicFramePr>
          <p:nvPr/>
        </p:nvGraphicFramePr>
        <p:xfrm>
          <a:off x="7239001" y="2133600"/>
          <a:ext cx="155257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r:id="rId11" imgW="393529" imgH="393529" progId="Equation.3">
                  <p:embed/>
                </p:oleObj>
              </mc:Choice>
              <mc:Fallback>
                <p:oleObj r:id="rId11" imgW="393529" imgH="393529" progId="Equation.3">
                  <p:embed/>
                  <p:pic>
                    <p:nvPicPr>
                      <p:cNvPr id="55311" name="对象 55310">
                        <a:extLst>
                          <a:ext uri="{FF2B5EF4-FFF2-40B4-BE49-F238E27FC236}">
                            <a16:creationId xmlns:a16="http://schemas.microsoft.com/office/drawing/2014/main" id="{3047449C-C8C3-4728-AD1A-19D0775D94F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9001" y="2133600"/>
                        <a:ext cx="1552575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12" name="文本框 55311">
            <a:extLst>
              <a:ext uri="{FF2B5EF4-FFF2-40B4-BE49-F238E27FC236}">
                <a16:creationId xmlns:a16="http://schemas.microsoft.com/office/drawing/2014/main" id="{D1A4B3A8-1F2B-4624-90AE-2AE8747B6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1" y="3124201"/>
            <a:ext cx="16557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y =-6x+3</a:t>
            </a:r>
          </a:p>
        </p:txBody>
      </p:sp>
      <p:grpSp>
        <p:nvGrpSpPr>
          <p:cNvPr id="5133" name="组合 55312">
            <a:extLst>
              <a:ext uri="{FF2B5EF4-FFF2-40B4-BE49-F238E27FC236}">
                <a16:creationId xmlns:a16="http://schemas.microsoft.com/office/drawing/2014/main" id="{9C61ECAD-A121-445F-9A5E-7260C7021988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3581400"/>
            <a:ext cx="3200400" cy="2819400"/>
            <a:chOff x="3264" y="2256"/>
            <a:chExt cx="2016" cy="1776"/>
          </a:xfrm>
        </p:grpSpPr>
        <p:pic>
          <p:nvPicPr>
            <p:cNvPr id="5137" name="图片 55313" descr="ri3hqoey[1]">
              <a:extLst>
                <a:ext uri="{FF2B5EF4-FFF2-40B4-BE49-F238E27FC236}">
                  <a16:creationId xmlns:a16="http://schemas.microsoft.com/office/drawing/2014/main" id="{1B62E3C0-08EC-4525-97D2-2AEEB3F300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2256"/>
              <a:ext cx="2016" cy="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8" name="文本框 55314">
              <a:extLst>
                <a:ext uri="{FF2B5EF4-FFF2-40B4-BE49-F238E27FC236}">
                  <a16:creationId xmlns:a16="http://schemas.microsoft.com/office/drawing/2014/main" id="{954BE9AC-1A2D-4156-9490-DE7C162641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0" y="2832"/>
              <a:ext cx="109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/>
                <a:t>一次函数</a:t>
              </a:r>
            </a:p>
          </p:txBody>
        </p:sp>
      </p:grpSp>
      <p:grpSp>
        <p:nvGrpSpPr>
          <p:cNvPr id="5134" name="组合 55315">
            <a:extLst>
              <a:ext uri="{FF2B5EF4-FFF2-40B4-BE49-F238E27FC236}">
                <a16:creationId xmlns:a16="http://schemas.microsoft.com/office/drawing/2014/main" id="{B85CCEA7-3E52-4CC6-BA4B-2EBE3313F731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3581400"/>
            <a:ext cx="3352800" cy="2819400"/>
            <a:chOff x="480" y="2256"/>
            <a:chExt cx="2112" cy="1776"/>
          </a:xfrm>
        </p:grpSpPr>
        <p:pic>
          <p:nvPicPr>
            <p:cNvPr id="5135" name="图片 55316" descr="ri3hqoey[1]">
              <a:extLst>
                <a:ext uri="{FF2B5EF4-FFF2-40B4-BE49-F238E27FC236}">
                  <a16:creationId xmlns:a16="http://schemas.microsoft.com/office/drawing/2014/main" id="{46B40951-E105-4EB6-9263-00A168CE34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2256"/>
              <a:ext cx="2112" cy="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6" name="文本框 55317">
              <a:extLst>
                <a:ext uri="{FF2B5EF4-FFF2-40B4-BE49-F238E27FC236}">
                  <a16:creationId xmlns:a16="http://schemas.microsoft.com/office/drawing/2014/main" id="{B8DD773E-20E7-46C6-A4F6-83C73544FD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832"/>
              <a:ext cx="13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/>
                <a:t>反比例函数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7731059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46788 0.47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3400" y="2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069 L -0.22482 0.510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12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46667 0.5111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33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-0.0375 0.38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9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23455 0.384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1700" y="1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0.04843 0.41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400" y="2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33455 0.2733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6700" y="1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33334 0.2833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6700" y="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2" grpId="0"/>
      <p:bldP spid="553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图片 35841" descr="王3">
            <a:extLst>
              <a:ext uri="{FF2B5EF4-FFF2-40B4-BE49-F238E27FC236}">
                <a16:creationId xmlns:a16="http://schemas.microsoft.com/office/drawing/2014/main" id="{14B9360A-4FAE-477A-939F-FC9AC61EF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矩形 35842">
            <a:extLst>
              <a:ext uri="{FF2B5EF4-FFF2-40B4-BE49-F238E27FC236}">
                <a16:creationId xmlns:a16="http://schemas.microsoft.com/office/drawing/2014/main" id="{DC31A27A-ECE4-4B25-A625-598935218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1447800"/>
            <a:ext cx="6858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例</a:t>
            </a: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2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：当</a:t>
            </a:r>
            <a:r>
              <a:rPr lang="en-US" altLang="zh-CN" sz="2800" i="1">
                <a:latin typeface="Times New Roman" pitchFamily="49" charset="-122"/>
                <a:ea typeface="楷体" pitchFamily="49" charset="-122"/>
              </a:rPr>
              <a:t>m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为何值时，函数</a:t>
            </a:r>
          </a:p>
          <a:p>
            <a:pPr eaLnBrk="1" hangingPunct="1"/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是反比例函数，并求出其函数解析式．</a:t>
            </a:r>
          </a:p>
        </p:txBody>
      </p:sp>
      <p:graphicFrame>
        <p:nvGraphicFramePr>
          <p:cNvPr id="6146" name="对象 35843">
            <a:extLst>
              <a:ext uri="{FF2B5EF4-FFF2-40B4-BE49-F238E27FC236}">
                <a16:creationId xmlns:a16="http://schemas.microsoft.com/office/drawing/2014/main" id="{B96478E8-DD0C-4DF4-9229-F545876C3CCB}"/>
              </a:ext>
            </a:extLst>
          </p:cNvPr>
          <p:cNvGraphicFramePr>
            <a:graphicFrameLocks/>
          </p:cNvGraphicFramePr>
          <p:nvPr/>
        </p:nvGraphicFramePr>
        <p:xfrm>
          <a:off x="7239000" y="1371600"/>
          <a:ext cx="2286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6" r:id="rId5" imgW="977052" imgH="253780" progId="Equation.3">
                  <p:embed/>
                </p:oleObj>
              </mc:Choice>
              <mc:Fallback>
                <p:oleObj r:id="rId5" imgW="977052" imgH="253780" progId="Equation.3">
                  <p:embed/>
                  <p:pic>
                    <p:nvPicPr>
                      <p:cNvPr id="6146" name="对象 35843">
                        <a:extLst>
                          <a:ext uri="{FF2B5EF4-FFF2-40B4-BE49-F238E27FC236}">
                            <a16:creationId xmlns:a16="http://schemas.microsoft.com/office/drawing/2014/main" id="{B96478E8-DD0C-4DF4-9229-F545876C3CC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9000" y="1371600"/>
                        <a:ext cx="2286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5" name="矩形 35844">
            <a:extLst>
              <a:ext uri="{FF2B5EF4-FFF2-40B4-BE49-F238E27FC236}">
                <a16:creationId xmlns:a16="http://schemas.microsoft.com/office/drawing/2014/main" id="{209C153F-0893-43A0-AB56-ADB48AB1A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2590801"/>
            <a:ext cx="2659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 panose="02020603050405020304" pitchFamily="18" charset="0"/>
                <a:ea typeface="楷体"/>
              </a:rPr>
              <a:t>解：根据题意得：</a:t>
            </a:r>
          </a:p>
        </p:txBody>
      </p:sp>
      <p:graphicFrame>
        <p:nvGraphicFramePr>
          <p:cNvPr id="35846" name="对象 35845">
            <a:extLst>
              <a:ext uri="{FF2B5EF4-FFF2-40B4-BE49-F238E27FC236}">
                <a16:creationId xmlns:a16="http://schemas.microsoft.com/office/drawing/2014/main" id="{328B959A-30EA-4302-9130-CD4438D804EF}"/>
              </a:ext>
            </a:extLst>
          </p:cNvPr>
          <p:cNvGraphicFramePr>
            <a:graphicFrameLocks/>
          </p:cNvGraphicFramePr>
          <p:nvPr/>
        </p:nvGraphicFramePr>
        <p:xfrm>
          <a:off x="3505200" y="3200400"/>
          <a:ext cx="2001838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7" r:id="rId7" imgW="812447" imgH="482391" progId="Equation.3">
                  <p:embed/>
                </p:oleObj>
              </mc:Choice>
              <mc:Fallback>
                <p:oleObj r:id="rId7" imgW="812447" imgH="482391" progId="Equation.3">
                  <p:embed/>
                  <p:pic>
                    <p:nvPicPr>
                      <p:cNvPr id="35846" name="对象 35845">
                        <a:extLst>
                          <a:ext uri="{FF2B5EF4-FFF2-40B4-BE49-F238E27FC236}">
                            <a16:creationId xmlns:a16="http://schemas.microsoft.com/office/drawing/2014/main" id="{328B959A-30EA-4302-9130-CD4438D804E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200400"/>
                        <a:ext cx="2001838" cy="1187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7" name="对象 35846">
            <a:extLst>
              <a:ext uri="{FF2B5EF4-FFF2-40B4-BE49-F238E27FC236}">
                <a16:creationId xmlns:a16="http://schemas.microsoft.com/office/drawing/2014/main" id="{996FF638-B568-4162-8576-E237DF561A1E}"/>
              </a:ext>
            </a:extLst>
          </p:cNvPr>
          <p:cNvGraphicFramePr>
            <a:graphicFrameLocks/>
          </p:cNvGraphicFramePr>
          <p:nvPr/>
        </p:nvGraphicFramePr>
        <p:xfrm>
          <a:off x="5715001" y="3200400"/>
          <a:ext cx="1958975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r:id="rId9" imgW="838200" imgH="457200" progId="Equation.3">
                  <p:embed/>
                </p:oleObj>
              </mc:Choice>
              <mc:Fallback>
                <p:oleObj r:id="rId9" imgW="838200" imgH="457200" progId="Equation.3">
                  <p:embed/>
                  <p:pic>
                    <p:nvPicPr>
                      <p:cNvPr id="35847" name="对象 35846">
                        <a:extLst>
                          <a:ext uri="{FF2B5EF4-FFF2-40B4-BE49-F238E27FC236}">
                            <a16:creationId xmlns:a16="http://schemas.microsoft.com/office/drawing/2014/main" id="{996FF638-B568-4162-8576-E237DF561A1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1" y="3200400"/>
                        <a:ext cx="1958975" cy="1068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8" name="对象 35847">
            <a:extLst>
              <a:ext uri="{FF2B5EF4-FFF2-40B4-BE49-F238E27FC236}">
                <a16:creationId xmlns:a16="http://schemas.microsoft.com/office/drawing/2014/main" id="{1BBD7827-1BBE-4358-8599-4D1AE1E24AE1}"/>
              </a:ext>
            </a:extLst>
          </p:cNvPr>
          <p:cNvGraphicFramePr>
            <a:graphicFrameLocks/>
          </p:cNvGraphicFramePr>
          <p:nvPr/>
        </p:nvGraphicFramePr>
        <p:xfrm>
          <a:off x="7924800" y="3352801"/>
          <a:ext cx="1684338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r:id="rId11" imgW="583188" imgH="177492" progId="Equation.3">
                  <p:embed/>
                </p:oleObj>
              </mc:Choice>
              <mc:Fallback>
                <p:oleObj r:id="rId11" imgW="583188" imgH="177492" progId="Equation.3">
                  <p:embed/>
                  <p:pic>
                    <p:nvPicPr>
                      <p:cNvPr id="35848" name="对象 35847">
                        <a:extLst>
                          <a:ext uri="{FF2B5EF4-FFF2-40B4-BE49-F238E27FC236}">
                            <a16:creationId xmlns:a16="http://schemas.microsoft.com/office/drawing/2014/main" id="{1BBD7827-1BBE-4358-8599-4D1AE1E24AE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800" y="3352801"/>
                        <a:ext cx="1684338" cy="51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0" name="对象 35849">
            <a:extLst>
              <a:ext uri="{FF2B5EF4-FFF2-40B4-BE49-F238E27FC236}">
                <a16:creationId xmlns:a16="http://schemas.microsoft.com/office/drawing/2014/main" id="{9A54E939-AB52-4905-9343-43B2853F43E4}"/>
              </a:ext>
            </a:extLst>
          </p:cNvPr>
          <p:cNvGraphicFramePr>
            <a:graphicFrameLocks/>
          </p:cNvGraphicFramePr>
          <p:nvPr/>
        </p:nvGraphicFramePr>
        <p:xfrm>
          <a:off x="3124201" y="4343400"/>
          <a:ext cx="6183313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r:id="rId13" imgW="3008594" imgH="393529" progId="Equation.3">
                  <p:embed/>
                </p:oleObj>
              </mc:Choice>
              <mc:Fallback>
                <p:oleObj r:id="rId13" imgW="3008594" imgH="393529" progId="Equation.3">
                  <p:embed/>
                  <p:pic>
                    <p:nvPicPr>
                      <p:cNvPr id="35850" name="对象 35849">
                        <a:extLst>
                          <a:ext uri="{FF2B5EF4-FFF2-40B4-BE49-F238E27FC236}">
                            <a16:creationId xmlns:a16="http://schemas.microsoft.com/office/drawing/2014/main" id="{9A54E939-AB52-4905-9343-43B2853F43E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1" y="4343400"/>
                        <a:ext cx="6183313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51" name="对象 35850">
            <a:extLst>
              <a:ext uri="{FF2B5EF4-FFF2-40B4-BE49-F238E27FC236}">
                <a16:creationId xmlns:a16="http://schemas.microsoft.com/office/drawing/2014/main" id="{CEE805BD-11AB-44FF-BB4B-226834647732}"/>
              </a:ext>
            </a:extLst>
          </p:cNvPr>
          <p:cNvGraphicFramePr>
            <a:graphicFrameLocks/>
          </p:cNvGraphicFramePr>
          <p:nvPr/>
        </p:nvGraphicFramePr>
        <p:xfrm>
          <a:off x="3200401" y="5181600"/>
          <a:ext cx="59610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r:id="rId15" imgW="2551593" imgH="393529" progId="Equation.3">
                  <p:embed/>
                </p:oleObj>
              </mc:Choice>
              <mc:Fallback>
                <p:oleObj r:id="rId15" imgW="2551593" imgH="393529" progId="Equation.3">
                  <p:embed/>
                  <p:pic>
                    <p:nvPicPr>
                      <p:cNvPr id="35851" name="对象 35850">
                        <a:extLst>
                          <a:ext uri="{FF2B5EF4-FFF2-40B4-BE49-F238E27FC236}">
                            <a16:creationId xmlns:a16="http://schemas.microsoft.com/office/drawing/2014/main" id="{CEE805BD-11AB-44FF-BB4B-22683464773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1" y="5181600"/>
                        <a:ext cx="5961063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5" name="矩形 35854">
            <a:extLst>
              <a:ext uri="{FF2B5EF4-FFF2-40B4-BE49-F238E27FC236}">
                <a16:creationId xmlns:a16="http://schemas.microsoft.com/office/drawing/2014/main" id="{6BF6E785-A057-40D6-ADBA-F3B8C7BB73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401" y="685800"/>
            <a:ext cx="2828925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能力提升</a:t>
            </a:r>
          </a:p>
        </p:txBody>
      </p:sp>
      <p:sp>
        <p:nvSpPr>
          <p:cNvPr id="6156" name="动作按钮: 前进或下一项 35856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68020949-60FD-4959-AD62-3B689927B0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584484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图片 57347" descr="王3">
            <a:extLst>
              <a:ext uri="{FF2B5EF4-FFF2-40B4-BE49-F238E27FC236}">
                <a16:creationId xmlns:a16="http://schemas.microsoft.com/office/drawing/2014/main" id="{9396F933-4044-4F0D-A721-42AB01A83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矩形 57349">
            <a:extLst>
              <a:ext uri="{FF2B5EF4-FFF2-40B4-BE49-F238E27FC236}">
                <a16:creationId xmlns:a16="http://schemas.microsoft.com/office/drawing/2014/main" id="{B1D7841C-C5A2-4C8D-93A8-567220D41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295401"/>
            <a:ext cx="6705600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1.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当</a:t>
            </a: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m_____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n______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时，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               </a:t>
            </a:r>
            <a:r>
              <a:rPr lang="en-US" altLang="zh-CN" sz="3600" dirty="0" smtClean="0">
                <a:latin typeface="Times New Roman" panose="02010600030101010101" pitchFamily="2" charset="-122"/>
                <a:ea typeface="楷体"/>
              </a:rPr>
              <a:t>               </a:t>
            </a:r>
            <a:r>
              <a:rPr lang="zh-CN" altLang="en-US" sz="3600" dirty="0" smtClean="0">
                <a:latin typeface="Times New Roman" panose="02010600030101010101" pitchFamily="2" charset="-122"/>
                <a:ea typeface="楷体"/>
              </a:rPr>
              <a:t>是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反比例函数。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2.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若函数         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是</a:t>
            </a: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关于</a:t>
            </a: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的反比例函数，则</a:t>
            </a:r>
            <a:r>
              <a:rPr lang="en-US" altLang="zh-CN" sz="3600" dirty="0">
                <a:latin typeface="Times New Roman" panose="02010600030101010101" pitchFamily="2" charset="-122"/>
                <a:ea typeface="楷体"/>
              </a:rPr>
              <a:t>m=_____</a:t>
            </a:r>
            <a:r>
              <a:rPr lang="zh-CN" altLang="en-US" sz="3600" dirty="0">
                <a:latin typeface="Times New Roman" panose="02010600030101010101" pitchFamily="2" charset="-122"/>
                <a:ea typeface="楷体"/>
              </a:rPr>
              <a:t>。</a:t>
            </a:r>
          </a:p>
        </p:txBody>
      </p:sp>
      <p:graphicFrame>
        <p:nvGraphicFramePr>
          <p:cNvPr id="7170" name="对象 57350">
            <a:extLst>
              <a:ext uri="{FF2B5EF4-FFF2-40B4-BE49-F238E27FC236}">
                <a16:creationId xmlns:a16="http://schemas.microsoft.com/office/drawing/2014/main" id="{7D1F2273-240D-42D6-9361-BD23D37EC94A}"/>
              </a:ext>
            </a:extLst>
          </p:cNvPr>
          <p:cNvGraphicFramePr>
            <a:graphicFrameLocks/>
          </p:cNvGraphicFramePr>
          <p:nvPr/>
        </p:nvGraphicFramePr>
        <p:xfrm>
          <a:off x="5181600" y="2743200"/>
          <a:ext cx="35814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" r:id="rId5" imgW="1155199" imgH="393529" progId="Equation.3">
                  <p:embed/>
                </p:oleObj>
              </mc:Choice>
              <mc:Fallback>
                <p:oleObj r:id="rId5" imgW="1155199" imgH="393529" progId="Equation.3">
                  <p:embed/>
                  <p:pic>
                    <p:nvPicPr>
                      <p:cNvPr id="7170" name="对象 57350">
                        <a:extLst>
                          <a:ext uri="{FF2B5EF4-FFF2-40B4-BE49-F238E27FC236}">
                            <a16:creationId xmlns:a16="http://schemas.microsoft.com/office/drawing/2014/main" id="{7D1F2273-240D-42D6-9361-BD23D37EC94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2743200"/>
                        <a:ext cx="3581400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2" name="文本框 57351">
            <a:extLst>
              <a:ext uri="{FF2B5EF4-FFF2-40B4-BE49-F238E27FC236}">
                <a16:creationId xmlns:a16="http://schemas.microsoft.com/office/drawing/2014/main" id="{1CF89DE4-74E5-4643-B240-A2950D552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4267201"/>
            <a:ext cx="838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-2</a:t>
            </a:r>
          </a:p>
        </p:txBody>
      </p:sp>
      <p:sp>
        <p:nvSpPr>
          <p:cNvPr id="7175" name="矩形 57352">
            <a:extLst>
              <a:ext uri="{FF2B5EF4-FFF2-40B4-BE49-F238E27FC236}">
                <a16:creationId xmlns:a16="http://schemas.microsoft.com/office/drawing/2014/main" id="{739D71D2-5F80-4486-BDED-7C7EE5789F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401" y="685800"/>
            <a:ext cx="2828925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同步练习</a:t>
            </a:r>
          </a:p>
        </p:txBody>
      </p:sp>
      <p:graphicFrame>
        <p:nvGraphicFramePr>
          <p:cNvPr id="7171" name="对象 57353">
            <a:extLst>
              <a:ext uri="{FF2B5EF4-FFF2-40B4-BE49-F238E27FC236}">
                <a16:creationId xmlns:a16="http://schemas.microsoft.com/office/drawing/2014/main" id="{5488925B-84D7-4CCD-88BD-87004EE223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0656085"/>
              </p:ext>
            </p:extLst>
          </p:nvPr>
        </p:nvGraphicFramePr>
        <p:xfrm>
          <a:off x="3276600" y="1978027"/>
          <a:ext cx="35814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1" r:id="rId7" imgW="952087" imgH="228501" progId="Equation.3">
                  <p:embed/>
                </p:oleObj>
              </mc:Choice>
              <mc:Fallback>
                <p:oleObj r:id="rId7" imgW="952087" imgH="228501" progId="Equation.3">
                  <p:embed/>
                  <p:pic>
                    <p:nvPicPr>
                      <p:cNvPr id="7171" name="对象 57353">
                        <a:extLst>
                          <a:ext uri="{FF2B5EF4-FFF2-40B4-BE49-F238E27FC236}">
                            <a16:creationId xmlns:a16="http://schemas.microsoft.com/office/drawing/2014/main" id="{5488925B-84D7-4CCD-88BD-87004EE2230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1978027"/>
                        <a:ext cx="35814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5" name="文本框 57354">
            <a:extLst>
              <a:ext uri="{FF2B5EF4-FFF2-40B4-BE49-F238E27FC236}">
                <a16:creationId xmlns:a16="http://schemas.microsoft.com/office/drawing/2014/main" id="{46DF2334-0577-4A29-9056-663D00B92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295401"/>
            <a:ext cx="190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≠-5</a:t>
            </a:r>
          </a:p>
        </p:txBody>
      </p:sp>
      <p:sp>
        <p:nvSpPr>
          <p:cNvPr id="57356" name="文本框 57355">
            <a:extLst>
              <a:ext uri="{FF2B5EF4-FFF2-40B4-BE49-F238E27FC236}">
                <a16:creationId xmlns:a16="http://schemas.microsoft.com/office/drawing/2014/main" id="{4812A000-7322-4DF3-91D2-1FFEF7B7BD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1258888"/>
            <a:ext cx="1828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3600">
                <a:solidFill>
                  <a:srgbClr val="FF0000"/>
                </a:solidFill>
                <a:latin typeface="Times New Roman"/>
                <a:ea typeface="楷体"/>
              </a:rPr>
              <a:t>＝</a:t>
            </a:r>
            <a:r>
              <a:rPr lang="en-US" altLang="zh-CN" sz="36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-3</a:t>
            </a:r>
          </a:p>
        </p:txBody>
      </p:sp>
      <p:pic>
        <p:nvPicPr>
          <p:cNvPr id="7178" name="图片 57358" descr="20091249133953778012">
            <a:extLst>
              <a:ext uri="{FF2B5EF4-FFF2-40B4-BE49-F238E27FC236}">
                <a16:creationId xmlns:a16="http://schemas.microsoft.com/office/drawing/2014/main" id="{8AAC73BA-6AEB-4E26-B23A-130B195B5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228601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373354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/>
      <p:bldP spid="57355" grpId="0"/>
      <p:bldP spid="573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图片 32769" descr="王3">
            <a:extLst>
              <a:ext uri="{FF2B5EF4-FFF2-40B4-BE49-F238E27FC236}">
                <a16:creationId xmlns:a16="http://schemas.microsoft.com/office/drawing/2014/main" id="{6794400C-D8DE-4AA7-B247-994D7F1FF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矩形 32771">
            <a:extLst>
              <a:ext uri="{FF2B5EF4-FFF2-40B4-BE49-F238E27FC236}">
                <a16:creationId xmlns:a16="http://schemas.microsoft.com/office/drawing/2014/main" id="{9028B668-604C-4A4A-B4D7-AF4BB6378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914401"/>
            <a:ext cx="6858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/>
                <a:ea typeface="楷体" pitchFamily="49" charset="-122"/>
              </a:rPr>
              <a:t>例</a:t>
            </a:r>
            <a:r>
              <a:rPr lang="en-US" altLang="zh-CN" sz="2400">
                <a:latin typeface="Times New Roman"/>
                <a:ea typeface="楷体" pitchFamily="49" charset="-122"/>
              </a:rPr>
              <a:t>3</a:t>
            </a:r>
            <a:r>
              <a:rPr lang="zh-CN" altLang="en-US" sz="2400">
                <a:latin typeface="Times New Roman"/>
                <a:ea typeface="楷体" pitchFamily="49" charset="-122"/>
              </a:rPr>
              <a:t>：写出下列函数关系式，指出它们各是什么函数，并写出自变量的取值范围。</a:t>
            </a:r>
          </a:p>
        </p:txBody>
      </p:sp>
      <p:sp>
        <p:nvSpPr>
          <p:cNvPr id="8199" name="矩形 32773">
            <a:extLst>
              <a:ext uri="{FF2B5EF4-FFF2-40B4-BE49-F238E27FC236}">
                <a16:creationId xmlns:a16="http://schemas.microsoft.com/office/drawing/2014/main" id="{CC12C745-A601-4D70-9BDF-CD0DEF917F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1752600"/>
            <a:ext cx="6927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ctr" hangingPunct="1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1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）正方形的周长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C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和它的一边的长</a:t>
            </a:r>
            <a:r>
              <a:rPr lang="en-US" altLang="zh-CN" sz="2400" i="1">
                <a:latin typeface="Times New Roman" pitchFamily="49" charset="-122"/>
                <a:ea typeface="楷体" pitchFamily="49" charset="-122"/>
              </a:rPr>
              <a:t>a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之间的关系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32775" name="矩形 32774">
            <a:extLst>
              <a:ext uri="{FF2B5EF4-FFF2-40B4-BE49-F238E27FC236}">
                <a16:creationId xmlns:a16="http://schemas.microsoft.com/office/drawing/2014/main" id="{218F2B3B-108F-426B-A2E7-018986CDC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133601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C=4a</a:t>
            </a:r>
          </a:p>
        </p:txBody>
      </p:sp>
      <p:sp>
        <p:nvSpPr>
          <p:cNvPr id="32776" name="矩形 32775">
            <a:extLst>
              <a:ext uri="{FF2B5EF4-FFF2-40B4-BE49-F238E27FC236}">
                <a16:creationId xmlns:a16="http://schemas.microsoft.com/office/drawing/2014/main" id="{883B7DF3-CB7D-4336-B954-1B2062FA1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2133600"/>
            <a:ext cx="2571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/>
                <a:ea typeface="楷体" pitchFamily="49" charset="-122"/>
              </a:rPr>
              <a:t>正比例函数</a:t>
            </a:r>
          </a:p>
        </p:txBody>
      </p:sp>
      <p:sp>
        <p:nvSpPr>
          <p:cNvPr id="32777" name="矩形 32776">
            <a:extLst>
              <a:ext uri="{FF2B5EF4-FFF2-40B4-BE49-F238E27FC236}">
                <a16:creationId xmlns:a16="http://schemas.microsoft.com/office/drawing/2014/main" id="{CA42B432-C903-4E41-B180-89C9E76D1046}"/>
              </a:ext>
            </a:extLst>
          </p:cNvPr>
          <p:cNvSpPr/>
          <p:nvPr/>
        </p:nvSpPr>
        <p:spPr>
          <a:xfrm>
            <a:off x="3124201" y="2514600"/>
            <a:ext cx="5705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2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）实数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m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与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n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的积为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200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，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m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与</a:t>
            </a:r>
            <a:r>
              <a:rPr lang="en-US" altLang="zh-CN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n</a:t>
            </a: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的关系。</a:t>
            </a:r>
          </a:p>
        </p:txBody>
      </p:sp>
      <p:graphicFrame>
        <p:nvGraphicFramePr>
          <p:cNvPr id="32778" name="对象 32777">
            <a:extLst>
              <a:ext uri="{FF2B5EF4-FFF2-40B4-BE49-F238E27FC236}">
                <a16:creationId xmlns:a16="http://schemas.microsoft.com/office/drawing/2014/main" id="{0C21BE6A-B681-4025-BFEB-1722C36117D7}"/>
              </a:ext>
            </a:extLst>
          </p:cNvPr>
          <p:cNvGraphicFramePr>
            <a:graphicFrameLocks/>
          </p:cNvGraphicFramePr>
          <p:nvPr/>
        </p:nvGraphicFramePr>
        <p:xfrm>
          <a:off x="4191000" y="2895600"/>
          <a:ext cx="1219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" r:id="rId5" imgW="571252" imgH="393529" progId="Equation.3">
                  <p:embed/>
                </p:oleObj>
              </mc:Choice>
              <mc:Fallback>
                <p:oleObj r:id="rId5" imgW="571252" imgH="393529" progId="Equation.3">
                  <p:embed/>
                  <p:pic>
                    <p:nvPicPr>
                      <p:cNvPr id="32778" name="对象 32777">
                        <a:extLst>
                          <a:ext uri="{FF2B5EF4-FFF2-40B4-BE49-F238E27FC236}">
                            <a16:creationId xmlns:a16="http://schemas.microsoft.com/office/drawing/2014/main" id="{0C21BE6A-B681-4025-BFEB-1722C36117D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895600"/>
                        <a:ext cx="1219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9" name="矩形 32778">
            <a:extLst>
              <a:ext uri="{FF2B5EF4-FFF2-40B4-BE49-F238E27FC236}">
                <a16:creationId xmlns:a16="http://schemas.microsoft.com/office/drawing/2014/main" id="{381243CD-0C2A-4300-A3B4-542E4E1BD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2971800"/>
            <a:ext cx="2571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/>
                <a:ea typeface="楷体" pitchFamily="49" charset="-122"/>
              </a:rPr>
              <a:t>反比例函数</a:t>
            </a:r>
          </a:p>
        </p:txBody>
      </p:sp>
      <p:sp>
        <p:nvSpPr>
          <p:cNvPr id="8204" name="文本框 32779">
            <a:extLst>
              <a:ext uri="{FF2B5EF4-FFF2-40B4-BE49-F238E27FC236}">
                <a16:creationId xmlns:a16="http://schemas.microsoft.com/office/drawing/2014/main" id="{3385E285-05D5-4F44-8B41-FB61F675A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3429001"/>
            <a:ext cx="6858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ctr" hangingPunct="1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3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）某企业为资助贫困学生向教育部门捐赠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20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万人民币，平均每位贫困学生获赠款额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（万元）与获赠学生的人数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（人）之间的关系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.</a:t>
            </a:r>
          </a:p>
        </p:txBody>
      </p:sp>
      <p:graphicFrame>
        <p:nvGraphicFramePr>
          <p:cNvPr id="32783" name="内容占位符 32782">
            <a:extLst>
              <a:ext uri="{FF2B5EF4-FFF2-40B4-BE49-F238E27FC236}">
                <a16:creationId xmlns:a16="http://schemas.microsoft.com/office/drawing/2014/main" id="{A9BE7A51-A192-4E12-AA3C-F5992F076C57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0" y="4572000"/>
          <a:ext cx="9096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5" r:id="rId7" imgW="469696" imgH="393529" progId="Equation.3">
                  <p:embed/>
                </p:oleObj>
              </mc:Choice>
              <mc:Fallback>
                <p:oleObj r:id="rId7" imgW="469696" imgH="393529" progId="Equation.3">
                  <p:embed/>
                  <p:pic>
                    <p:nvPicPr>
                      <p:cNvPr id="32783" name="内容占位符 32782">
                        <a:extLst>
                          <a:ext uri="{FF2B5EF4-FFF2-40B4-BE49-F238E27FC236}">
                            <a16:creationId xmlns:a16="http://schemas.microsoft.com/office/drawing/2014/main" id="{A9BE7A51-A192-4E12-AA3C-F5992F076C5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0"/>
                        <a:ext cx="9096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9" name="内容占位符 32788">
            <a:extLst>
              <a:ext uri="{FF2B5EF4-FFF2-40B4-BE49-F238E27FC236}">
                <a16:creationId xmlns:a16="http://schemas.microsoft.com/office/drawing/2014/main" id="{B70C59F8-0CA4-42F2-8754-A23ED642AC68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0" y="5867400"/>
          <a:ext cx="72231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r:id="rId9" imgW="533169" imgH="393529" progId="Equation.3">
                  <p:embed/>
                </p:oleObj>
              </mc:Choice>
              <mc:Fallback>
                <p:oleObj r:id="rId9" imgW="533169" imgH="393529" progId="Equation.3">
                  <p:embed/>
                  <p:pic>
                    <p:nvPicPr>
                      <p:cNvPr id="32789" name="内容占位符 32788">
                        <a:extLst>
                          <a:ext uri="{FF2B5EF4-FFF2-40B4-BE49-F238E27FC236}">
                            <a16:creationId xmlns:a16="http://schemas.microsoft.com/office/drawing/2014/main" id="{B70C59F8-0CA4-42F2-8754-A23ED642AC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867400"/>
                        <a:ext cx="722313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84" name="矩形 32783">
            <a:extLst>
              <a:ext uri="{FF2B5EF4-FFF2-40B4-BE49-F238E27FC236}">
                <a16:creationId xmlns:a16="http://schemas.microsoft.com/office/drawing/2014/main" id="{44227A2E-C439-43E4-9BF9-06D726946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648200"/>
            <a:ext cx="434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/>
                <a:ea typeface="楷体" pitchFamily="49" charset="-122"/>
              </a:rPr>
              <a:t>（</a:t>
            </a:r>
            <a:r>
              <a:rPr lang="en-US" altLang="zh-CN" sz="2400">
                <a:latin typeface="Times New Roman"/>
                <a:ea typeface="楷体" pitchFamily="49" charset="-122"/>
              </a:rPr>
              <a:t>x</a:t>
            </a:r>
            <a:r>
              <a:rPr lang="zh-CN" altLang="en-US" sz="2400">
                <a:latin typeface="Times New Roman"/>
                <a:ea typeface="楷体" pitchFamily="49" charset="-122"/>
              </a:rPr>
              <a:t>为正整数）  反比例函数</a:t>
            </a:r>
          </a:p>
        </p:txBody>
      </p:sp>
      <p:sp>
        <p:nvSpPr>
          <p:cNvPr id="8206" name="文本框 32785">
            <a:extLst>
              <a:ext uri="{FF2B5EF4-FFF2-40B4-BE49-F238E27FC236}">
                <a16:creationId xmlns:a16="http://schemas.microsoft.com/office/drawing/2014/main" id="{E04DC23F-F0AF-4425-ADB6-30EA423B3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5105401"/>
            <a:ext cx="693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4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）王师傅要生产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100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个零件，他的工作效率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P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和工作时间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t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之间的关系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32790" name="矩形 32789">
            <a:extLst>
              <a:ext uri="{FF2B5EF4-FFF2-40B4-BE49-F238E27FC236}">
                <a16:creationId xmlns:a16="http://schemas.microsoft.com/office/drawing/2014/main" id="{6112D0C5-C075-45F3-83F9-4EEE3EE97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5867400"/>
            <a:ext cx="502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t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＞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0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     反比例函数</a:t>
            </a:r>
          </a:p>
        </p:txBody>
      </p:sp>
      <p:sp>
        <p:nvSpPr>
          <p:cNvPr id="8208" name="矩形 32794">
            <a:extLst>
              <a:ext uri="{FF2B5EF4-FFF2-40B4-BE49-F238E27FC236}">
                <a16:creationId xmlns:a16="http://schemas.microsoft.com/office/drawing/2014/main" id="{EDE83FBE-792D-4B2D-90AD-57F67159C3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95600" y="381000"/>
            <a:ext cx="23622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看看谁最快</a:t>
            </a:r>
          </a:p>
        </p:txBody>
      </p:sp>
      <p:sp>
        <p:nvSpPr>
          <p:cNvPr id="32796" name="文本框 32795">
            <a:extLst>
              <a:ext uri="{FF2B5EF4-FFF2-40B4-BE49-F238E27FC236}">
                <a16:creationId xmlns:a16="http://schemas.microsoft.com/office/drawing/2014/main" id="{5F89F629-C256-428C-B481-92DF21C522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2133601"/>
            <a:ext cx="1600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a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＞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0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）</a:t>
            </a:r>
          </a:p>
        </p:txBody>
      </p:sp>
      <p:sp>
        <p:nvSpPr>
          <p:cNvPr id="32797" name="文本框 32796">
            <a:extLst>
              <a:ext uri="{FF2B5EF4-FFF2-40B4-BE49-F238E27FC236}">
                <a16:creationId xmlns:a16="http://schemas.microsoft.com/office/drawing/2014/main" id="{A2DDB871-76B1-4880-AAC8-E7E6C2DB9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2895601"/>
            <a:ext cx="1905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n</a:t>
            </a:r>
            <a:r>
              <a:rPr lang="en-US" altLang="en-US" sz="2400">
                <a:latin typeface="Times New Roman" pitchFamily="49" charset="-122"/>
                <a:ea typeface="楷体" pitchFamily="49" charset="-122"/>
              </a:rPr>
              <a:t>≠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0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592587612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6" grpId="0"/>
      <p:bldP spid="32779" grpId="0"/>
      <p:bldP spid="32784" grpId="0"/>
      <p:bldP spid="32790" grpId="0"/>
      <p:bldP spid="32796" grpId="0"/>
      <p:bldP spid="327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图片 56323" descr="王3">
            <a:extLst>
              <a:ext uri="{FF2B5EF4-FFF2-40B4-BE49-F238E27FC236}">
                <a16:creationId xmlns:a16="http://schemas.microsoft.com/office/drawing/2014/main" id="{B99AB453-0EA8-45F3-94F6-1E674D646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文本框 56324">
            <a:extLst>
              <a:ext uri="{FF2B5EF4-FFF2-40B4-BE49-F238E27FC236}">
                <a16:creationId xmlns:a16="http://schemas.microsoft.com/office/drawing/2014/main" id="{35F6115E-97A6-4BE2-820A-D81389EC5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990600"/>
            <a:ext cx="6477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例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4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：若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的反比例函数，当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x=3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时，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y=-4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   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1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）求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与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的函数关系式。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   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2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）求当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x=-2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时，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的值。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   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3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）当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取何值时，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y=   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？</a:t>
            </a:r>
          </a:p>
        </p:txBody>
      </p:sp>
      <p:graphicFrame>
        <p:nvGraphicFramePr>
          <p:cNvPr id="9218" name="对象 56325">
            <a:extLst>
              <a:ext uri="{FF2B5EF4-FFF2-40B4-BE49-F238E27FC236}">
                <a16:creationId xmlns:a16="http://schemas.microsoft.com/office/drawing/2014/main" id="{8FF7CE9C-D654-4757-8AD3-4E8E1B8BFDD6}"/>
              </a:ext>
            </a:extLst>
          </p:cNvPr>
          <p:cNvGraphicFramePr>
            <a:graphicFrameLocks/>
          </p:cNvGraphicFramePr>
          <p:nvPr/>
        </p:nvGraphicFramePr>
        <p:xfrm>
          <a:off x="6858000" y="2514600"/>
          <a:ext cx="381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8" name="公式" r:id="rId5" imgW="152268" imgH="393359" progId="Equations">
                  <p:embed/>
                </p:oleObj>
              </mc:Choice>
              <mc:Fallback>
                <p:oleObj name="公式" r:id="rId5" imgW="152268" imgH="393359" progId="Equations">
                  <p:embed/>
                  <p:pic>
                    <p:nvPicPr>
                      <p:cNvPr id="9218" name="对象 56325">
                        <a:extLst>
                          <a:ext uri="{FF2B5EF4-FFF2-40B4-BE49-F238E27FC236}">
                            <a16:creationId xmlns:a16="http://schemas.microsoft.com/office/drawing/2014/main" id="{8FF7CE9C-D654-4757-8AD3-4E8E1B8BFDD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2514600"/>
                        <a:ext cx="381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矩形 56329">
            <a:extLst>
              <a:ext uri="{FF2B5EF4-FFF2-40B4-BE49-F238E27FC236}">
                <a16:creationId xmlns:a16="http://schemas.microsoft.com/office/drawing/2014/main" id="{DA204F3D-A778-4CB4-8632-7DFE69ACE1B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95600" y="381000"/>
            <a:ext cx="24384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待定系数法</a:t>
            </a:r>
          </a:p>
        </p:txBody>
      </p:sp>
      <p:sp>
        <p:nvSpPr>
          <p:cNvPr id="29702" name="文本框 56330">
            <a:extLst>
              <a:ext uri="{FF2B5EF4-FFF2-40B4-BE49-F238E27FC236}">
                <a16:creationId xmlns:a16="http://schemas.microsoft.com/office/drawing/2014/main" id="{ED030F59-D317-49E0-9E6F-0908474967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3352800"/>
            <a:ext cx="4495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解</a:t>
            </a:r>
            <a:r>
              <a:rPr lang="zh-CN" altLang="en-US" sz="2400">
                <a:latin typeface="Times New Roman" pitchFamily="49" charset="-122"/>
                <a:ea typeface="楷体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>
                <a:latin typeface="Times New Roman" pitchFamily="49" charset="-122"/>
                <a:ea typeface="楷体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400">
                <a:latin typeface="Times New Roman"/>
                <a:ea typeface="楷体" pitchFamily="49" charset="-122"/>
              </a:rPr>
              <a:t>设反比例函数表达式为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itchFamily="49" charset="-122"/>
              </a:rPr>
              <a:t>把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x=3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，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y=-4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代入上式得：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解得：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k=-12   </a:t>
            </a:r>
            <a:r>
              <a:rPr lang="en-US" altLang="zh-CN" sz="2400">
                <a:latin typeface="Times New Roman"/>
                <a:ea typeface="楷体" pitchFamily="49" charset="-122"/>
              </a:rPr>
              <a:t>∴</a:t>
            </a:r>
            <a:r>
              <a:rPr lang="zh-CN" altLang="en-US" sz="2400">
                <a:latin typeface="Times New Roman"/>
                <a:ea typeface="楷体" pitchFamily="49" charset="-122"/>
              </a:rPr>
              <a:t>表达式为</a:t>
            </a:r>
          </a:p>
        </p:txBody>
      </p:sp>
      <p:graphicFrame>
        <p:nvGraphicFramePr>
          <p:cNvPr id="29703" name="对象 56331">
            <a:extLst>
              <a:ext uri="{FF2B5EF4-FFF2-40B4-BE49-F238E27FC236}">
                <a16:creationId xmlns:a16="http://schemas.microsoft.com/office/drawing/2014/main" id="{D656F1C7-12B7-4542-9E84-7AEBD57EB305}"/>
              </a:ext>
            </a:extLst>
          </p:cNvPr>
          <p:cNvGraphicFramePr>
            <a:graphicFrameLocks/>
          </p:cNvGraphicFramePr>
          <p:nvPr/>
        </p:nvGraphicFramePr>
        <p:xfrm>
          <a:off x="7391400" y="3200400"/>
          <a:ext cx="15303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9" r:id="rId7" imgW="825142" imgH="393529" progId="Equation.3">
                  <p:embed/>
                </p:oleObj>
              </mc:Choice>
              <mc:Fallback>
                <p:oleObj r:id="rId7" imgW="825142" imgH="393529" progId="Equation.3">
                  <p:embed/>
                  <p:pic>
                    <p:nvPicPr>
                      <p:cNvPr id="29703" name="对象 56331">
                        <a:extLst>
                          <a:ext uri="{FF2B5EF4-FFF2-40B4-BE49-F238E27FC236}">
                            <a16:creationId xmlns:a16="http://schemas.microsoft.com/office/drawing/2014/main" id="{D656F1C7-12B7-4542-9E84-7AEBD57EB30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3200400"/>
                        <a:ext cx="153035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4" name="对象 56333">
            <a:extLst>
              <a:ext uri="{FF2B5EF4-FFF2-40B4-BE49-F238E27FC236}">
                <a16:creationId xmlns:a16="http://schemas.microsoft.com/office/drawing/2014/main" id="{9DE6EEDA-A0E6-4412-B6EE-626C9BDD94E4}"/>
              </a:ext>
            </a:extLst>
          </p:cNvPr>
          <p:cNvGraphicFramePr>
            <a:graphicFrameLocks/>
          </p:cNvGraphicFramePr>
          <p:nvPr/>
        </p:nvGraphicFramePr>
        <p:xfrm>
          <a:off x="6629401" y="3810000"/>
          <a:ext cx="91916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r:id="rId9" imgW="495085" imgH="393529" progId="Equation.3">
                  <p:embed/>
                </p:oleObj>
              </mc:Choice>
              <mc:Fallback>
                <p:oleObj r:id="rId9" imgW="495085" imgH="393529" progId="Equation.3">
                  <p:embed/>
                  <p:pic>
                    <p:nvPicPr>
                      <p:cNvPr id="29704" name="对象 56333">
                        <a:extLst>
                          <a:ext uri="{FF2B5EF4-FFF2-40B4-BE49-F238E27FC236}">
                            <a16:creationId xmlns:a16="http://schemas.microsoft.com/office/drawing/2014/main" id="{9DE6EEDA-A0E6-4412-B6EE-626C9BDD94E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1" y="3810000"/>
                        <a:ext cx="919163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5" name="对象 56334">
            <a:extLst>
              <a:ext uri="{FF2B5EF4-FFF2-40B4-BE49-F238E27FC236}">
                <a16:creationId xmlns:a16="http://schemas.microsoft.com/office/drawing/2014/main" id="{69CF11E0-B21B-4CFF-B8E4-70C574752FA1}"/>
              </a:ext>
            </a:extLst>
          </p:cNvPr>
          <p:cNvGraphicFramePr>
            <a:graphicFrameLocks/>
          </p:cNvGraphicFramePr>
          <p:nvPr/>
        </p:nvGraphicFramePr>
        <p:xfrm>
          <a:off x="7086600" y="4343400"/>
          <a:ext cx="10366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r:id="rId11" imgW="558558" imgH="393529" progId="Equation.3">
                  <p:embed/>
                </p:oleObj>
              </mc:Choice>
              <mc:Fallback>
                <p:oleObj r:id="rId11" imgW="558558" imgH="393529" progId="Equation.3">
                  <p:embed/>
                  <p:pic>
                    <p:nvPicPr>
                      <p:cNvPr id="29705" name="对象 56334">
                        <a:extLst>
                          <a:ext uri="{FF2B5EF4-FFF2-40B4-BE49-F238E27FC236}">
                            <a16:creationId xmlns:a16="http://schemas.microsoft.com/office/drawing/2014/main" id="{69CF11E0-B21B-4CFF-B8E4-70C574752FA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4343400"/>
                        <a:ext cx="103663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组合 17">
            <a:extLst>
              <a:ext uri="{FF2B5EF4-FFF2-40B4-BE49-F238E27FC236}">
                <a16:creationId xmlns:a16="http://schemas.microsoft.com/office/drawing/2014/main" id="{330D3376-7F10-43D0-9FA0-5D4BBB930CB5}"/>
              </a:ext>
            </a:extLst>
          </p:cNvPr>
          <p:cNvGrpSpPr>
            <a:grpSpLocks/>
          </p:cNvGrpSpPr>
          <p:nvPr/>
        </p:nvGrpSpPr>
        <p:grpSpPr bwMode="auto">
          <a:xfrm>
            <a:off x="3429000" y="4876800"/>
            <a:ext cx="3741738" cy="685800"/>
            <a:chOff x="1905000" y="4876800"/>
            <a:chExt cx="3741738" cy="685800"/>
          </a:xfrm>
        </p:grpSpPr>
        <p:sp>
          <p:nvSpPr>
            <p:cNvPr id="9234" name="文本框 56335">
              <a:extLst>
                <a:ext uri="{FF2B5EF4-FFF2-40B4-BE49-F238E27FC236}">
                  <a16:creationId xmlns:a16="http://schemas.microsoft.com/office/drawing/2014/main" id="{83E39506-4E53-44D4-B9B0-7B71EA181F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05000" y="4953000"/>
              <a:ext cx="2971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（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）当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x=-2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时，</a:t>
              </a:r>
            </a:p>
          </p:txBody>
        </p:sp>
        <p:graphicFrame>
          <p:nvGraphicFramePr>
            <p:cNvPr id="9224" name="对象 56336">
              <a:extLst>
                <a:ext uri="{FF2B5EF4-FFF2-40B4-BE49-F238E27FC236}">
                  <a16:creationId xmlns:a16="http://schemas.microsoft.com/office/drawing/2014/main" id="{EF93D45F-A72A-4171-831F-55E97AFCB12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114800" y="4876800"/>
            <a:ext cx="1531938" cy="685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02" r:id="rId13" imgW="825142" imgH="393529" progId="Equation.3">
                    <p:embed/>
                  </p:oleObj>
                </mc:Choice>
                <mc:Fallback>
                  <p:oleObj r:id="rId13" imgW="825142" imgH="393529" progId="Equation.3">
                    <p:embed/>
                    <p:pic>
                      <p:nvPicPr>
                        <p:cNvPr id="9224" name="对象 56336">
                          <a:extLst>
                            <a:ext uri="{FF2B5EF4-FFF2-40B4-BE49-F238E27FC236}">
                              <a16:creationId xmlns:a16="http://schemas.microsoft.com/office/drawing/2014/main" id="{EF93D45F-A72A-4171-831F-55E97AFCB12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4800" y="4876800"/>
                          <a:ext cx="1531938" cy="685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组合 19">
            <a:extLst>
              <a:ext uri="{FF2B5EF4-FFF2-40B4-BE49-F238E27FC236}">
                <a16:creationId xmlns:a16="http://schemas.microsoft.com/office/drawing/2014/main" id="{C85ABDA8-C575-4BF4-A010-6ECD137076DC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5562600"/>
            <a:ext cx="5638800" cy="685800"/>
            <a:chOff x="1828872" y="5562526"/>
            <a:chExt cx="5638800" cy="685800"/>
          </a:xfrm>
        </p:grpSpPr>
        <p:graphicFrame>
          <p:nvGraphicFramePr>
            <p:cNvPr id="9222" name="对象 56338">
              <a:extLst>
                <a:ext uri="{FF2B5EF4-FFF2-40B4-BE49-F238E27FC236}">
                  <a16:creationId xmlns:a16="http://schemas.microsoft.com/office/drawing/2014/main" id="{7A545725-AD11-42F3-B5F4-609921661FEE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352820" y="5562544"/>
            <a:ext cx="457200" cy="609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03" r:id="rId15" imgW="152268" imgH="393359" progId="Equation.3">
                    <p:embed/>
                  </p:oleObj>
                </mc:Choice>
                <mc:Fallback>
                  <p:oleObj r:id="rId15" imgW="152268" imgH="393359" progId="Equation.3">
                    <p:embed/>
                    <p:pic>
                      <p:nvPicPr>
                        <p:cNvPr id="9222" name="对象 56338">
                          <a:extLst>
                            <a:ext uri="{FF2B5EF4-FFF2-40B4-BE49-F238E27FC236}">
                              <a16:creationId xmlns:a16="http://schemas.microsoft.com/office/drawing/2014/main" id="{7A545725-AD11-42F3-B5F4-609921661FEE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2820" y="5562544"/>
                          <a:ext cx="457200" cy="609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232" name="组合 18">
              <a:extLst>
                <a:ext uri="{FF2B5EF4-FFF2-40B4-BE49-F238E27FC236}">
                  <a16:creationId xmlns:a16="http://schemas.microsoft.com/office/drawing/2014/main" id="{BD08EB1F-C0E2-4722-8FCD-F9540D7B66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872" y="5562526"/>
              <a:ext cx="5638800" cy="685800"/>
              <a:chOff x="1828872" y="5638740"/>
              <a:chExt cx="5638800" cy="685800"/>
            </a:xfrm>
          </p:grpSpPr>
          <p:sp>
            <p:nvSpPr>
              <p:cNvPr id="9233" name="文本框 56337">
                <a:extLst>
                  <a:ext uri="{FF2B5EF4-FFF2-40B4-BE49-F238E27FC236}">
                    <a16:creationId xmlns:a16="http://schemas.microsoft.com/office/drawing/2014/main" id="{67303415-2ACD-446D-B2D0-142018D365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8872" y="5714956"/>
                <a:ext cx="56388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>
                    <a:latin typeface="楷体_GB2312" pitchFamily="49" charset="-122"/>
                    <a:ea typeface="楷体_GB2312" pitchFamily="49" charset="-122"/>
                  </a:rPr>
                  <a:t>（</a:t>
                </a:r>
                <a:r>
                  <a:rPr lang="en-US" altLang="zh-CN" sz="2400">
                    <a:latin typeface="楷体_GB2312" pitchFamily="49" charset="-122"/>
                    <a:ea typeface="楷体_GB2312" pitchFamily="49" charset="-122"/>
                  </a:rPr>
                  <a:t>3</a:t>
                </a:r>
                <a:r>
                  <a:rPr lang="zh-CN" altLang="en-US" sz="2400">
                    <a:latin typeface="楷体_GB2312" pitchFamily="49" charset="-122"/>
                    <a:ea typeface="楷体_GB2312" pitchFamily="49" charset="-122"/>
                  </a:rPr>
                  <a:t>）当</a:t>
                </a:r>
                <a:r>
                  <a:rPr lang="en-US" altLang="zh-CN" sz="2400">
                    <a:latin typeface="楷体_GB2312" pitchFamily="49" charset="-122"/>
                    <a:ea typeface="楷体_GB2312" pitchFamily="49" charset="-122"/>
                  </a:rPr>
                  <a:t>y=   </a:t>
                </a:r>
                <a:r>
                  <a:rPr lang="zh-CN" altLang="en-US" sz="2400">
                    <a:latin typeface="楷体_GB2312" pitchFamily="49" charset="-122"/>
                    <a:ea typeface="楷体_GB2312" pitchFamily="49" charset="-122"/>
                  </a:rPr>
                  <a:t>时，       </a:t>
                </a:r>
                <a:r>
                  <a:rPr lang="zh-CN" altLang="zh-CN" sz="2400">
                    <a:latin typeface="楷体_GB2312" pitchFamily="49" charset="-122"/>
                    <a:ea typeface="楷体_GB2312" pitchFamily="49" charset="-122"/>
                  </a:rPr>
                  <a:t>∴</a:t>
                </a:r>
                <a:r>
                  <a:rPr lang="zh-CN" altLang="en-US" sz="2400">
                    <a:latin typeface="楷体_GB2312" pitchFamily="49" charset="-122"/>
                    <a:ea typeface="楷体_GB2312" pitchFamily="49" charset="-122"/>
                  </a:rPr>
                  <a:t> </a:t>
                </a:r>
                <a:r>
                  <a:rPr lang="en-US" altLang="zh-CN" sz="2400">
                    <a:latin typeface="楷体_GB2312" pitchFamily="49" charset="-122"/>
                    <a:ea typeface="楷体_GB2312" pitchFamily="49" charset="-122"/>
                  </a:rPr>
                  <a:t>x=-9       </a:t>
                </a:r>
              </a:p>
            </p:txBody>
          </p:sp>
          <p:graphicFrame>
            <p:nvGraphicFramePr>
              <p:cNvPr id="9223" name="对象 56339">
                <a:extLst>
                  <a:ext uri="{FF2B5EF4-FFF2-40B4-BE49-F238E27FC236}">
                    <a16:creationId xmlns:a16="http://schemas.microsoft.com/office/drawing/2014/main" id="{28C6C20B-15EC-4629-9225-142A2EE53A86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4191070" y="5638740"/>
              <a:ext cx="1143000" cy="685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9704" r:id="rId16" imgW="571252" imgH="393529" progId="Equation.3">
                      <p:embed/>
                    </p:oleObj>
                  </mc:Choice>
                  <mc:Fallback>
                    <p:oleObj r:id="rId16" imgW="571252" imgH="393529" progId="Equation.3">
                      <p:embed/>
                      <p:pic>
                        <p:nvPicPr>
                          <p:cNvPr id="9223" name="对象 56339">
                            <a:extLst>
                              <a:ext uri="{FF2B5EF4-FFF2-40B4-BE49-F238E27FC236}">
                                <a16:creationId xmlns:a16="http://schemas.microsoft.com/office/drawing/2014/main" id="{28C6C20B-15EC-4629-9225-142A2EE53A86}"/>
                              </a:ext>
                            </a:extLst>
                          </p:cNvPr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1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91070" y="5638740"/>
                            <a:ext cx="1143000" cy="6858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9231" name="动作按钮: 前进或下一项 56343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B5FB09C0-25E9-4CD8-8492-A0B09CAD8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738533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7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97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图片 31745" descr="王3">
            <a:extLst>
              <a:ext uri="{FF2B5EF4-FFF2-40B4-BE49-F238E27FC236}">
                <a16:creationId xmlns:a16="http://schemas.microsoft.com/office/drawing/2014/main" id="{4164C545-2B85-4BD3-A161-186A1CCDA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文本框 31746">
            <a:extLst>
              <a:ext uri="{FF2B5EF4-FFF2-40B4-BE49-F238E27FC236}">
                <a16:creationId xmlns:a16="http://schemas.microsoft.com/office/drawing/2014/main" id="{46645915-12B6-46C1-8A95-C2C514B7E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1066800"/>
            <a:ext cx="670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是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的反比例函数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,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下表给出了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x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与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y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的一些值：</a:t>
            </a:r>
          </a:p>
        </p:txBody>
      </p:sp>
      <p:graphicFrame>
        <p:nvGraphicFramePr>
          <p:cNvPr id="31811" name="表格 31810">
            <a:extLst>
              <a:ext uri="{FF2B5EF4-FFF2-40B4-BE49-F238E27FC236}">
                <a16:creationId xmlns:a16="http://schemas.microsoft.com/office/drawing/2014/main" id="{C7B33055-B022-48D2-93A7-1748DB118335}"/>
              </a:ext>
            </a:extLst>
          </p:cNvPr>
          <p:cNvGraphicFramePr/>
          <p:nvPr/>
        </p:nvGraphicFramePr>
        <p:xfrm>
          <a:off x="4114800" y="1676400"/>
          <a:ext cx="4724400" cy="1143000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 pitchFamily="49" charset="-122"/>
                          <a:ea typeface="楷体" pitchFamily="49" charset="-122"/>
                        </a:rPr>
                        <a:t>X</a:t>
                      </a:r>
                      <a:endParaRPr lang="zh-CN" altLang="en-US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/>
                          <a:ea typeface="楷体"/>
                        </a:rPr>
                        <a:t>-1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/>
                          <a:ea typeface="楷体"/>
                        </a:rPr>
                        <a:t>-2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/>
                          <a:ea typeface="楷体"/>
                        </a:rPr>
                        <a:t>4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latin typeface="Times New Roman" pitchFamily="49" charset="-122"/>
                          <a:ea typeface="楷体" pitchFamily="49" charset="-122"/>
                        </a:rPr>
                        <a:t>y</a:t>
                      </a:r>
                      <a:endParaRPr lang="zh-CN" altLang="en-US" b="1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/>
                          <a:ea typeface="楷体"/>
                        </a:rPr>
                        <a:t>3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latin typeface="Times New Roman"/>
                          <a:ea typeface="楷体"/>
                        </a:rPr>
                        <a:t>1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69" name="矩形 31789">
            <a:extLst>
              <a:ext uri="{FF2B5EF4-FFF2-40B4-BE49-F238E27FC236}">
                <a16:creationId xmlns:a16="http://schemas.microsoft.com/office/drawing/2014/main" id="{0EB27964-A07C-433C-91C0-CE95DB36F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048000"/>
            <a:ext cx="563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itchFamily="49" charset="-122"/>
              </a:rPr>
              <a:t>（１）写出这个反比例函数的表达式</a:t>
            </a:r>
            <a:r>
              <a:rPr lang="en-US" altLang="zh-CN" sz="2400">
                <a:latin typeface="Times New Roman"/>
                <a:ea typeface="楷体" pitchFamily="49" charset="-122"/>
              </a:rPr>
              <a:t>.</a:t>
            </a:r>
          </a:p>
        </p:txBody>
      </p:sp>
      <p:sp>
        <p:nvSpPr>
          <p:cNvPr id="10270" name="矩形 31790">
            <a:extLst>
              <a:ext uri="{FF2B5EF4-FFF2-40B4-BE49-F238E27FC236}">
                <a16:creationId xmlns:a16="http://schemas.microsoft.com/office/drawing/2014/main" id="{6FC85451-8310-444A-BEA6-F152C16D2D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505200"/>
            <a:ext cx="487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itchFamily="49" charset="-122"/>
              </a:rPr>
              <a:t>（２）根据函数表达式完成上表</a:t>
            </a:r>
            <a:r>
              <a:rPr lang="en-US" altLang="zh-CN" sz="2400">
                <a:latin typeface="Times New Roman"/>
                <a:ea typeface="楷体" pitchFamily="49" charset="-122"/>
              </a:rPr>
              <a:t>.</a:t>
            </a:r>
          </a:p>
        </p:txBody>
      </p:sp>
      <p:sp>
        <p:nvSpPr>
          <p:cNvPr id="10271" name="矩形 31799">
            <a:extLst>
              <a:ext uri="{FF2B5EF4-FFF2-40B4-BE49-F238E27FC236}">
                <a16:creationId xmlns:a16="http://schemas.microsoft.com/office/drawing/2014/main" id="{F10EF969-1C17-4E9A-8600-97455E7A7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8800" y="3657601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grpSp>
        <p:nvGrpSpPr>
          <p:cNvPr id="2" name="组合 31812">
            <a:extLst>
              <a:ext uri="{FF2B5EF4-FFF2-40B4-BE49-F238E27FC236}">
                <a16:creationId xmlns:a16="http://schemas.microsoft.com/office/drawing/2014/main" id="{4311C9C1-2C2C-4E56-84D3-CA992388C2BC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3962400"/>
            <a:ext cx="5943600" cy="2133600"/>
            <a:chOff x="1152" y="2496"/>
            <a:chExt cx="3744" cy="1344"/>
          </a:xfrm>
        </p:grpSpPr>
        <p:sp>
          <p:nvSpPr>
            <p:cNvPr id="10278" name="矩形 31797">
              <a:extLst>
                <a:ext uri="{FF2B5EF4-FFF2-40B4-BE49-F238E27FC236}">
                  <a16:creationId xmlns:a16="http://schemas.microsoft.com/office/drawing/2014/main" id="{D5A8164B-6DDC-4247-951F-BDFAE1AF7B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2" y="2544"/>
              <a:ext cx="3744" cy="1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解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: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设反比例函数的表达式为      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(k≠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０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)</a:t>
              </a:r>
            </a:p>
            <a:p>
              <a:pPr eaLnBrk="1" hangingPunct="1"/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　</a:t>
              </a:r>
            </a:p>
            <a:p>
              <a:pPr eaLnBrk="1" hangingPunct="1"/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   把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x=-2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，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y=3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代入上式得：</a:t>
              </a:r>
            </a:p>
            <a:p>
              <a:pPr eaLnBrk="1" hangingPunct="1"/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　     </a:t>
              </a:r>
            </a:p>
            <a:p>
              <a:pPr eaLnBrk="1" hangingPunct="1"/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解得：</a:t>
              </a:r>
              <a:r>
                <a:rPr lang="en-US" altLang="zh-CN" sz="2400">
                  <a:latin typeface="楷体_GB2312" pitchFamily="49" charset="-122"/>
                  <a:ea typeface="楷体_GB2312" pitchFamily="49" charset="-122"/>
                </a:rPr>
                <a:t>k=-6  ∴</a:t>
              </a:r>
              <a:r>
                <a:rPr lang="zh-CN" altLang="en-US" sz="2400">
                  <a:latin typeface="楷体_GB2312" pitchFamily="49" charset="-122"/>
                  <a:ea typeface="楷体_GB2312" pitchFamily="49" charset="-122"/>
                </a:rPr>
                <a:t>表达式为</a:t>
              </a:r>
            </a:p>
          </p:txBody>
        </p:sp>
        <p:graphicFrame>
          <p:nvGraphicFramePr>
            <p:cNvPr id="10244" name="对象 31798">
              <a:extLst>
                <a:ext uri="{FF2B5EF4-FFF2-40B4-BE49-F238E27FC236}">
                  <a16:creationId xmlns:a16="http://schemas.microsoft.com/office/drawing/2014/main" id="{425CE2DD-7352-41A2-B5A4-F1881080F872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648" y="2928"/>
            <a:ext cx="642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22" r:id="rId5" imgW="482391" imgH="393529" progId="Equation.3">
                    <p:embed/>
                  </p:oleObj>
                </mc:Choice>
                <mc:Fallback>
                  <p:oleObj r:id="rId5" imgW="482391" imgH="393529" progId="Equation.3">
                    <p:embed/>
                    <p:pic>
                      <p:nvPicPr>
                        <p:cNvPr id="10244" name="对象 31798">
                          <a:extLst>
                            <a:ext uri="{FF2B5EF4-FFF2-40B4-BE49-F238E27FC236}">
                              <a16:creationId xmlns:a16="http://schemas.microsoft.com/office/drawing/2014/main" id="{425CE2DD-7352-41A2-B5A4-F1881080F872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2928"/>
                          <a:ext cx="642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5" name="对象 31800">
              <a:extLst>
                <a:ext uri="{FF2B5EF4-FFF2-40B4-BE49-F238E27FC236}">
                  <a16:creationId xmlns:a16="http://schemas.microsoft.com/office/drawing/2014/main" id="{854A80ED-F4A9-4086-B5A2-8E3D3FF61A01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360" y="3408"/>
            <a:ext cx="659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23" r:id="rId7" imgW="495085" imgH="393529" progId="Equation.3">
                    <p:embed/>
                  </p:oleObj>
                </mc:Choice>
                <mc:Fallback>
                  <p:oleObj r:id="rId7" imgW="495085" imgH="393529" progId="Equation.3">
                    <p:embed/>
                    <p:pic>
                      <p:nvPicPr>
                        <p:cNvPr id="10245" name="对象 31800">
                          <a:extLst>
                            <a:ext uri="{FF2B5EF4-FFF2-40B4-BE49-F238E27FC236}">
                              <a16:creationId xmlns:a16="http://schemas.microsoft.com/office/drawing/2014/main" id="{854A80ED-F4A9-4086-B5A2-8E3D3FF61A01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3408"/>
                          <a:ext cx="659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6" name="对象 31801">
              <a:extLst>
                <a:ext uri="{FF2B5EF4-FFF2-40B4-BE49-F238E27FC236}">
                  <a16:creationId xmlns:a16="http://schemas.microsoft.com/office/drawing/2014/main" id="{3DCBD2BC-97DF-4C42-9432-E9BC9474ADC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648" y="2496"/>
            <a:ext cx="524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24" r:id="rId9" imgW="393529" imgH="393529" progId="Equation.3">
                    <p:embed/>
                  </p:oleObj>
                </mc:Choice>
                <mc:Fallback>
                  <p:oleObj r:id="rId9" imgW="393529" imgH="393529" progId="Equation.3">
                    <p:embed/>
                    <p:pic>
                      <p:nvPicPr>
                        <p:cNvPr id="10246" name="对象 31801">
                          <a:extLst>
                            <a:ext uri="{FF2B5EF4-FFF2-40B4-BE49-F238E27FC236}">
                              <a16:creationId xmlns:a16="http://schemas.microsoft.com/office/drawing/2014/main" id="{3DCBD2BC-97DF-4C42-9432-E9BC9474ADCF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2496"/>
                          <a:ext cx="524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1806" name="文本框 31805">
            <a:extLst>
              <a:ext uri="{FF2B5EF4-FFF2-40B4-BE49-F238E27FC236}">
                <a16:creationId xmlns:a16="http://schemas.microsoft.com/office/drawing/2014/main" id="{760E4495-B030-4C8B-8F71-2857BCA45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286001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6</a:t>
            </a:r>
          </a:p>
        </p:txBody>
      </p:sp>
      <p:sp>
        <p:nvSpPr>
          <p:cNvPr id="31808" name="文本框 31807">
            <a:extLst>
              <a:ext uri="{FF2B5EF4-FFF2-40B4-BE49-F238E27FC236}">
                <a16:creationId xmlns:a16="http://schemas.microsoft.com/office/drawing/2014/main" id="{666C5E82-AD50-401B-87E1-A78859454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1676401"/>
            <a:ext cx="60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/>
                <a:ea typeface="楷体" pitchFamily="49" charset="-122"/>
              </a:rPr>
              <a:t>-6</a:t>
            </a:r>
          </a:p>
        </p:txBody>
      </p:sp>
      <p:graphicFrame>
        <p:nvGraphicFramePr>
          <p:cNvPr id="31812" name="对象 31811">
            <a:extLst>
              <a:ext uri="{FF2B5EF4-FFF2-40B4-BE49-F238E27FC236}">
                <a16:creationId xmlns:a16="http://schemas.microsoft.com/office/drawing/2014/main" id="{5EE83D5E-32EF-4C99-9318-A4046F75A724}"/>
              </a:ext>
            </a:extLst>
          </p:cNvPr>
          <p:cNvGraphicFramePr>
            <a:graphicFrameLocks/>
          </p:cNvGraphicFramePr>
          <p:nvPr/>
        </p:nvGraphicFramePr>
        <p:xfrm>
          <a:off x="8077200" y="2209800"/>
          <a:ext cx="5334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r:id="rId11" imgW="253780" imgH="393359" progId="Equation.3">
                  <p:embed/>
                </p:oleObj>
              </mc:Choice>
              <mc:Fallback>
                <p:oleObj r:id="rId11" imgW="253780" imgH="393359" progId="Equation.3">
                  <p:embed/>
                  <p:pic>
                    <p:nvPicPr>
                      <p:cNvPr id="31812" name="对象 31811">
                        <a:extLst>
                          <a:ext uri="{FF2B5EF4-FFF2-40B4-BE49-F238E27FC236}">
                            <a16:creationId xmlns:a16="http://schemas.microsoft.com/office/drawing/2014/main" id="{5EE83D5E-32EF-4C99-9318-A4046F75A72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7200" y="2209800"/>
                        <a:ext cx="5334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5" name="矩形 31813">
            <a:extLst>
              <a:ext uri="{FF2B5EF4-FFF2-40B4-BE49-F238E27FC236}">
                <a16:creationId xmlns:a16="http://schemas.microsoft.com/office/drawing/2014/main" id="{AE2B736B-9AED-4F4B-A62E-D361CAAA42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90801" y="381000"/>
            <a:ext cx="2828925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小试牛刀</a:t>
            </a:r>
          </a:p>
        </p:txBody>
      </p:sp>
      <p:sp>
        <p:nvSpPr>
          <p:cNvPr id="10276" name="动作按钮: 前进或下一项 31814">
            <a:hlinkClick r:id="rId13" action="ppaction://hlinksldjump" highlightClick="1"/>
            <a:extLst>
              <a:ext uri="{FF2B5EF4-FFF2-40B4-BE49-F238E27FC236}">
                <a16:creationId xmlns:a16="http://schemas.microsoft.com/office/drawing/2014/main" id="{14AAA413-5363-4B59-935D-E53C1A563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2200" y="6096000"/>
            <a:ext cx="381000" cy="2286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0277" name="图片 31815" descr="20091249133953778012">
            <a:extLst>
              <a:ext uri="{FF2B5EF4-FFF2-40B4-BE49-F238E27FC236}">
                <a16:creationId xmlns:a16="http://schemas.microsoft.com/office/drawing/2014/main" id="{C02D8665-85CA-4C0F-9A6F-BEF60414D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228601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91421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06" grpId="0"/>
      <p:bldP spid="318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59395" descr="王3">
            <a:extLst>
              <a:ext uri="{FF2B5EF4-FFF2-40B4-BE49-F238E27FC236}">
                <a16:creationId xmlns:a16="http://schemas.microsoft.com/office/drawing/2014/main" id="{19714AC1-B10E-4BB4-B06E-792F7A1B6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文本框 59396">
            <a:extLst>
              <a:ext uri="{FF2B5EF4-FFF2-40B4-BE49-F238E27FC236}">
                <a16:creationId xmlns:a16="http://schemas.microsoft.com/office/drawing/2014/main" id="{7079FB02-3192-428C-B457-84585C70A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990600"/>
            <a:ext cx="6400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   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人的视觉机能受运动速度的影响很大，行驶中的司机在驾驶室内观察前方物体时是动态的，车速增加，视野变窄。当车速为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50km/h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时，视野为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80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度。如果视野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f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（度）是车速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v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km/h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）的反比例函数，求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f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与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v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之间的关系式，并计算当车速为</a:t>
            </a:r>
            <a:r>
              <a:rPr lang="en-US" altLang="zh-CN" sz="2400">
                <a:latin typeface="Times New Roman" pitchFamily="49" charset="-122"/>
                <a:ea typeface="楷体" pitchFamily="49" charset="-122"/>
              </a:rPr>
              <a:t>100km/h</a:t>
            </a:r>
            <a:r>
              <a:rPr lang="zh-CN" altLang="en-US" sz="2400">
                <a:latin typeface="Times New Roman" pitchFamily="49" charset="-122"/>
                <a:ea typeface="楷体" pitchFamily="49" charset="-122"/>
              </a:rPr>
              <a:t>时视野的度数。</a:t>
            </a:r>
          </a:p>
        </p:txBody>
      </p:sp>
      <p:sp>
        <p:nvSpPr>
          <p:cNvPr id="33796" name="矩形 59405">
            <a:extLst>
              <a:ext uri="{FF2B5EF4-FFF2-40B4-BE49-F238E27FC236}">
                <a16:creationId xmlns:a16="http://schemas.microsoft.com/office/drawing/2014/main" id="{56180FA1-1B0D-48E5-A04A-D3974C0A06D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95600" y="381000"/>
            <a:ext cx="2667000" cy="609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学以致用</a:t>
            </a:r>
          </a:p>
        </p:txBody>
      </p:sp>
    </p:spTree>
    <p:extLst>
      <p:ext uri="{BB962C8B-B14F-4D97-AF65-F5344CB8AC3E}">
        <p14:creationId xmlns:p14="http://schemas.microsoft.com/office/powerpoint/2010/main" val="708597895"/>
      </p:ext>
    </p:extLst>
  </p:cSld>
  <p:clrMapOvr>
    <a:masterClrMapping/>
  </p:clrMapOvr>
  <p:transition>
    <p:checke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47107" descr="xsmb864(1)">
            <a:extLst>
              <a:ext uri="{FF2B5EF4-FFF2-40B4-BE49-F238E27FC236}">
                <a16:creationId xmlns:a16="http://schemas.microsoft.com/office/drawing/2014/main" id="{AC6E64FF-1DF1-4DE9-A843-835EF69F9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矩形 47109">
            <a:extLst>
              <a:ext uri="{FF2B5EF4-FFF2-40B4-BE49-F238E27FC236}">
                <a16:creationId xmlns:a16="http://schemas.microsoft.com/office/drawing/2014/main" id="{CF1CB840-6D70-459F-B214-2EA87E05C1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5400000">
            <a:off x="1143000" y="2971800"/>
            <a:ext cx="3657600" cy="1066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fromWordArt="1">
            <a:prstTxWarp prst="textWave4">
              <a:avLst>
                <a:gd name="adj1" fmla="val 0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3600" kern="10">
                <a:gradFill rotWithShape="1">
                  <a:gsLst>
                    <a:gs pos="0">
                      <a:srgbClr val="FF00FF"/>
                    </a:gs>
                    <a:gs pos="50000">
                      <a:srgbClr val="9900CC"/>
                    </a:gs>
                    <a:gs pos="100000">
                      <a:srgbClr val="FF00FF"/>
                    </a:gs>
                  </a:gsLst>
                  <a:lin ang="5400000" scaled="1"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小结</a:t>
            </a:r>
          </a:p>
        </p:txBody>
      </p:sp>
      <p:sp>
        <p:nvSpPr>
          <p:cNvPr id="47111" name="文本框 47110">
            <a:extLst>
              <a:ext uri="{FF2B5EF4-FFF2-40B4-BE49-F238E27FC236}">
                <a16:creationId xmlns:a16="http://schemas.microsoft.com/office/drawing/2014/main" id="{0E70E38E-87DF-4982-B742-9E5390039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1524001"/>
            <a:ext cx="4038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1.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反比例函数的定义</a:t>
            </a:r>
          </a:p>
        </p:txBody>
      </p:sp>
      <p:sp>
        <p:nvSpPr>
          <p:cNvPr id="47113" name="矩形 47112">
            <a:extLst>
              <a:ext uri="{FF2B5EF4-FFF2-40B4-BE49-F238E27FC236}">
                <a16:creationId xmlns:a16="http://schemas.microsoft.com/office/drawing/2014/main" id="{0BB57E16-E351-41E9-9C7C-9675FDF0F4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4343400"/>
            <a:ext cx="3810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4.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用待定系数法求反比例函数的解析式</a:t>
            </a:r>
          </a:p>
        </p:txBody>
      </p:sp>
      <p:sp>
        <p:nvSpPr>
          <p:cNvPr id="47115" name="文本框 47114">
            <a:extLst>
              <a:ext uri="{FF2B5EF4-FFF2-40B4-BE49-F238E27FC236}">
                <a16:creationId xmlns:a16="http://schemas.microsoft.com/office/drawing/2014/main" id="{BE03C247-6BB2-414C-88C6-A8EF709AB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2209800"/>
            <a:ext cx="4038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2.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反比例函数自变量的取值范围</a:t>
            </a:r>
          </a:p>
        </p:txBody>
      </p:sp>
      <p:sp>
        <p:nvSpPr>
          <p:cNvPr id="47116" name="文本框 47115">
            <a:extLst>
              <a:ext uri="{FF2B5EF4-FFF2-40B4-BE49-F238E27FC236}">
                <a16:creationId xmlns:a16="http://schemas.microsoft.com/office/drawing/2014/main" id="{3B67789B-CF48-4679-82CA-860E2E1A0F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3276600"/>
            <a:ext cx="4038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itchFamily="49" charset="-122"/>
                <a:ea typeface="楷体" pitchFamily="49" charset="-122"/>
              </a:rPr>
              <a:t>3.</a:t>
            </a:r>
            <a:r>
              <a:rPr lang="zh-CN" altLang="en-US" sz="2800">
                <a:latin typeface="Times New Roman" pitchFamily="49" charset="-122"/>
                <a:ea typeface="楷体" pitchFamily="49" charset="-122"/>
              </a:rPr>
              <a:t>反比例函数的三种不同表现形式</a:t>
            </a:r>
          </a:p>
        </p:txBody>
      </p:sp>
      <p:sp>
        <p:nvSpPr>
          <p:cNvPr id="34824" name="动作按钮: 结束 47116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F738E062-7041-452D-BBFE-394EFD818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58400" y="6324600"/>
            <a:ext cx="381000" cy="2286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61151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  <p:bldP spid="47113" grpId="0"/>
      <p:bldP spid="47115" grpId="0"/>
      <p:bldP spid="471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5" name="图片 58369" descr="王3">
            <a:extLst>
              <a:ext uri="{FF2B5EF4-FFF2-40B4-BE49-F238E27FC236}">
                <a16:creationId xmlns:a16="http://schemas.microsoft.com/office/drawing/2014/main" id="{08D175A8-A5C4-4703-8542-0B3F27583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组合 58382">
            <a:extLst>
              <a:ext uri="{FF2B5EF4-FFF2-40B4-BE49-F238E27FC236}">
                <a16:creationId xmlns:a16="http://schemas.microsoft.com/office/drawing/2014/main" id="{A78DCB58-E5AB-4F32-A327-1FE41EB10DB8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1219201"/>
            <a:ext cx="6096000" cy="2271713"/>
            <a:chOff x="1200" y="960"/>
            <a:chExt cx="3840" cy="1431"/>
          </a:xfrm>
        </p:grpSpPr>
        <p:sp>
          <p:nvSpPr>
            <p:cNvPr id="11284" name="文本框 58372">
              <a:extLst>
                <a:ext uri="{FF2B5EF4-FFF2-40B4-BE49-F238E27FC236}">
                  <a16:creationId xmlns:a16="http://schemas.microsoft.com/office/drawing/2014/main" id="{F33B63BF-0432-41DB-9F78-FC0CAEE8F7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960"/>
              <a:ext cx="3840" cy="1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200">
                  <a:latin typeface="宋体" panose="02010600030101010101" pitchFamily="2" charset="-122"/>
                </a:rPr>
                <a:t>1.</a:t>
              </a:r>
              <a:r>
                <a:rPr lang="zh-CN" altLang="en-US" sz="2200">
                  <a:latin typeface="宋体" panose="02010600030101010101" pitchFamily="2" charset="-122"/>
                </a:rPr>
                <a:t>下列函数中，</a:t>
              </a:r>
              <a:r>
                <a:rPr lang="en-US" altLang="zh-CN" sz="2200">
                  <a:latin typeface="宋体" panose="02010600030101010101" pitchFamily="2" charset="-122"/>
                </a:rPr>
                <a:t>y</a:t>
              </a:r>
              <a:r>
                <a:rPr lang="zh-CN" altLang="en-US" sz="2200">
                  <a:latin typeface="宋体" panose="02010600030101010101" pitchFamily="2" charset="-122"/>
                </a:rPr>
                <a:t>是</a:t>
              </a:r>
              <a:r>
                <a:rPr lang="en-US" altLang="zh-CN" sz="2200">
                  <a:latin typeface="宋体" panose="02010600030101010101" pitchFamily="2" charset="-122"/>
                </a:rPr>
                <a:t>x</a:t>
              </a:r>
              <a:r>
                <a:rPr lang="zh-CN" altLang="en-US" sz="2200">
                  <a:latin typeface="宋体" panose="02010600030101010101" pitchFamily="2" charset="-122"/>
                </a:rPr>
                <a:t>的反比例函数的有：</a:t>
              </a:r>
              <a:r>
                <a:rPr lang="en-US" altLang="zh-CN" sz="2200">
                  <a:latin typeface="宋体" panose="02010600030101010101" pitchFamily="2" charset="-122"/>
                </a:rPr>
                <a:t>__________</a:t>
              </a:r>
              <a:r>
                <a:rPr lang="zh-CN" altLang="en-US" sz="2200">
                  <a:latin typeface="宋体" panose="02010600030101010101" pitchFamily="2" charset="-122"/>
                </a:rPr>
                <a:t>。（填写序号）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zh-CN" sz="2200">
                  <a:latin typeface="宋体" panose="02010600030101010101" pitchFamily="2" charset="-122"/>
                </a:rPr>
                <a:t>①            ②           ③        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zh-CN" sz="2200">
                  <a:latin typeface="宋体" panose="02010600030101010101" pitchFamily="2" charset="-122"/>
                </a:rPr>
                <a:t>④            ⑤           ⑥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zh-CN" sz="2200">
                <a:latin typeface="宋体" panose="02010600030101010101" pitchFamily="2" charset="-122"/>
              </a:endParaRPr>
            </a:p>
          </p:txBody>
        </p:sp>
        <p:graphicFrame>
          <p:nvGraphicFramePr>
            <p:cNvPr id="11269" name="对象 58373">
              <a:extLst>
                <a:ext uri="{FF2B5EF4-FFF2-40B4-BE49-F238E27FC236}">
                  <a16:creationId xmlns:a16="http://schemas.microsoft.com/office/drawing/2014/main" id="{664A958B-9427-40EE-AE5F-F014BB4E82F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488" y="1392"/>
            <a:ext cx="624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46" r:id="rId5" imgW="507780" imgH="431613" progId="Equation.3">
                    <p:embed/>
                  </p:oleObj>
                </mc:Choice>
                <mc:Fallback>
                  <p:oleObj r:id="rId5" imgW="507780" imgH="431613" progId="Equation.3">
                    <p:embed/>
                    <p:pic>
                      <p:nvPicPr>
                        <p:cNvPr id="11269" name="对象 58373">
                          <a:extLst>
                            <a:ext uri="{FF2B5EF4-FFF2-40B4-BE49-F238E27FC236}">
                              <a16:creationId xmlns:a16="http://schemas.microsoft.com/office/drawing/2014/main" id="{664A958B-9427-40EE-AE5F-F014BB4E82FF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1392"/>
                          <a:ext cx="624" cy="4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0" name="对象 58374">
              <a:extLst>
                <a:ext uri="{FF2B5EF4-FFF2-40B4-BE49-F238E27FC236}">
                  <a16:creationId xmlns:a16="http://schemas.microsoft.com/office/drawing/2014/main" id="{662C7B31-4AE6-4C87-B336-2C4D354C3AA3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736" y="1392"/>
            <a:ext cx="576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47" r:id="rId7" imgW="393529" imgH="393529" progId="Equation.3">
                    <p:embed/>
                  </p:oleObj>
                </mc:Choice>
                <mc:Fallback>
                  <p:oleObj r:id="rId7" imgW="393529" imgH="393529" progId="Equation.3">
                    <p:embed/>
                    <p:pic>
                      <p:nvPicPr>
                        <p:cNvPr id="11270" name="对象 58374">
                          <a:extLst>
                            <a:ext uri="{FF2B5EF4-FFF2-40B4-BE49-F238E27FC236}">
                              <a16:creationId xmlns:a16="http://schemas.microsoft.com/office/drawing/2014/main" id="{662C7B31-4AE6-4C87-B336-2C4D354C3AA3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36" y="1392"/>
                          <a:ext cx="576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1" name="对象 58375">
              <a:extLst>
                <a:ext uri="{FF2B5EF4-FFF2-40B4-BE49-F238E27FC236}">
                  <a16:creationId xmlns:a16="http://schemas.microsoft.com/office/drawing/2014/main" id="{ADE5793E-AFF7-4312-B652-934376369A9A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801" y="1793"/>
            <a:ext cx="446" cy="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48" r:id="rId9" imgW="393529" imgH="393529" progId="Equation.3">
                    <p:embed/>
                  </p:oleObj>
                </mc:Choice>
                <mc:Fallback>
                  <p:oleObj r:id="rId9" imgW="393529" imgH="393529" progId="Equation.3">
                    <p:embed/>
                    <p:pic>
                      <p:nvPicPr>
                        <p:cNvPr id="11271" name="对象 58375">
                          <a:extLst>
                            <a:ext uri="{FF2B5EF4-FFF2-40B4-BE49-F238E27FC236}">
                              <a16:creationId xmlns:a16="http://schemas.microsoft.com/office/drawing/2014/main" id="{ADE5793E-AFF7-4312-B652-934376369A9A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01" y="1793"/>
                          <a:ext cx="446" cy="3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2" name="对象 58376">
              <a:extLst>
                <a:ext uri="{FF2B5EF4-FFF2-40B4-BE49-F238E27FC236}">
                  <a16:creationId xmlns:a16="http://schemas.microsoft.com/office/drawing/2014/main" id="{D8D6525A-C1CB-448F-8163-A45071B5D9A5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936" y="1824"/>
            <a:ext cx="528" cy="2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49" r:id="rId11" imgW="393359" imgH="203024" progId="Equation.3">
                    <p:embed/>
                  </p:oleObj>
                </mc:Choice>
                <mc:Fallback>
                  <p:oleObj r:id="rId11" imgW="393359" imgH="203024" progId="Equation.3">
                    <p:embed/>
                    <p:pic>
                      <p:nvPicPr>
                        <p:cNvPr id="11272" name="对象 58376">
                          <a:extLst>
                            <a:ext uri="{FF2B5EF4-FFF2-40B4-BE49-F238E27FC236}">
                              <a16:creationId xmlns:a16="http://schemas.microsoft.com/office/drawing/2014/main" id="{D8D6525A-C1CB-448F-8163-A45071B5D9A5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1824"/>
                          <a:ext cx="528" cy="2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3" name="对象 58377">
              <a:extLst>
                <a:ext uri="{FF2B5EF4-FFF2-40B4-BE49-F238E27FC236}">
                  <a16:creationId xmlns:a16="http://schemas.microsoft.com/office/drawing/2014/main" id="{8A1A1D62-E572-4F24-9EB0-255E12BAB72E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488" y="1776"/>
            <a:ext cx="816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50" r:id="rId13" imgW="698197" imgH="393529" progId="Equation.3">
                    <p:embed/>
                  </p:oleObj>
                </mc:Choice>
                <mc:Fallback>
                  <p:oleObj r:id="rId13" imgW="698197" imgH="393529" progId="Equation.3">
                    <p:embed/>
                    <p:pic>
                      <p:nvPicPr>
                        <p:cNvPr id="11273" name="对象 58377">
                          <a:extLst>
                            <a:ext uri="{FF2B5EF4-FFF2-40B4-BE49-F238E27FC236}">
                              <a16:creationId xmlns:a16="http://schemas.microsoft.com/office/drawing/2014/main" id="{8A1A1D62-E572-4F24-9EB0-255E12BAB72E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1776"/>
                          <a:ext cx="816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74" name="对象 58378">
              <a:extLst>
                <a:ext uri="{FF2B5EF4-FFF2-40B4-BE49-F238E27FC236}">
                  <a16:creationId xmlns:a16="http://schemas.microsoft.com/office/drawing/2014/main" id="{334884D1-75F8-4B5B-9AA8-A6662051FA2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3888" y="1440"/>
            <a:ext cx="624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51" r:id="rId15" imgW="571252" imgH="393529" progId="Equation.3">
                    <p:embed/>
                  </p:oleObj>
                </mc:Choice>
                <mc:Fallback>
                  <p:oleObj r:id="rId15" imgW="571252" imgH="393529" progId="Equation.3">
                    <p:embed/>
                    <p:pic>
                      <p:nvPicPr>
                        <p:cNvPr id="11274" name="对象 58378">
                          <a:extLst>
                            <a:ext uri="{FF2B5EF4-FFF2-40B4-BE49-F238E27FC236}">
                              <a16:creationId xmlns:a16="http://schemas.microsoft.com/office/drawing/2014/main" id="{334884D1-75F8-4B5B-9AA8-A6662051FA2F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1440"/>
                          <a:ext cx="624" cy="3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8380" name="文本框 58379">
            <a:extLst>
              <a:ext uri="{FF2B5EF4-FFF2-40B4-BE49-F238E27FC236}">
                <a16:creationId xmlns:a16="http://schemas.microsoft.com/office/drawing/2014/main" id="{CBCE1C93-51CB-4EC4-A875-709870266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524001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>
                <a:solidFill>
                  <a:srgbClr val="FF0000"/>
                </a:solidFill>
                <a:latin typeface="Times New Roman"/>
                <a:ea typeface="楷体"/>
              </a:rPr>
              <a:t>①⑥</a:t>
            </a:r>
          </a:p>
        </p:txBody>
      </p:sp>
      <p:sp>
        <p:nvSpPr>
          <p:cNvPr id="11278" name="文本框 58380">
            <a:extLst>
              <a:ext uri="{FF2B5EF4-FFF2-40B4-BE49-F238E27FC236}">
                <a16:creationId xmlns:a16="http://schemas.microsoft.com/office/drawing/2014/main" id="{BE5B00B8-63AB-4B90-9594-C687560BE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3124201"/>
            <a:ext cx="63246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2.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反比例函数        </a:t>
            </a:r>
            <a:r>
              <a:rPr lang="zh-CN" altLang="en-US" sz="2200" dirty="0" smtClean="0">
                <a:latin typeface="Times New Roman" panose="02010600030101010101" pitchFamily="2" charset="-122"/>
                <a:ea typeface="楷体"/>
              </a:rPr>
              <a:t>         中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k=_____.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3.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甲、乙两地相距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100km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，一辆汽车从甲地开往乙地，则汽车到达乙地所需时间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h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）与汽车平均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速度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km/h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）之间的函数关系式为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_________,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由函数解析式可知，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是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的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_________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函数，若汽车的最高限速为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160km/h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，则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200" dirty="0">
                <a:latin typeface="Times New Roman" panose="02010600030101010101" pitchFamily="2" charset="-122"/>
                <a:ea typeface="楷体"/>
              </a:rPr>
              <a:t>的取值范围是</a:t>
            </a:r>
            <a:r>
              <a:rPr lang="en-US" altLang="zh-CN" sz="2200" dirty="0">
                <a:latin typeface="Times New Roman" panose="02010600030101010101" pitchFamily="2" charset="-122"/>
                <a:ea typeface="楷体"/>
              </a:rPr>
              <a:t>____________.</a:t>
            </a:r>
          </a:p>
        </p:txBody>
      </p:sp>
      <p:graphicFrame>
        <p:nvGraphicFramePr>
          <p:cNvPr id="11266" name="对象 58381">
            <a:extLst>
              <a:ext uri="{FF2B5EF4-FFF2-40B4-BE49-F238E27FC236}">
                <a16:creationId xmlns:a16="http://schemas.microsoft.com/office/drawing/2014/main" id="{5347DD9A-9736-4279-A7BF-42FD411ACD6D}"/>
              </a:ext>
            </a:extLst>
          </p:cNvPr>
          <p:cNvGraphicFramePr>
            <a:graphicFrameLocks/>
          </p:cNvGraphicFramePr>
          <p:nvPr/>
        </p:nvGraphicFramePr>
        <p:xfrm>
          <a:off x="5105400" y="3048000"/>
          <a:ext cx="990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2" r:id="rId17" imgW="571252" imgH="393529" progId="Equation.3">
                  <p:embed/>
                </p:oleObj>
              </mc:Choice>
              <mc:Fallback>
                <p:oleObj r:id="rId17" imgW="571252" imgH="393529" progId="Equation.3">
                  <p:embed/>
                  <p:pic>
                    <p:nvPicPr>
                      <p:cNvPr id="11266" name="对象 58381">
                        <a:extLst>
                          <a:ext uri="{FF2B5EF4-FFF2-40B4-BE49-F238E27FC236}">
                            <a16:creationId xmlns:a16="http://schemas.microsoft.com/office/drawing/2014/main" id="{5347DD9A-9736-4279-A7BF-42FD411ACD6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3048000"/>
                        <a:ext cx="9906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84" name="对象 58383">
            <a:extLst>
              <a:ext uri="{FF2B5EF4-FFF2-40B4-BE49-F238E27FC236}">
                <a16:creationId xmlns:a16="http://schemas.microsoft.com/office/drawing/2014/main" id="{3970C847-0435-4DEB-A24F-3433F3F537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3093046"/>
              </p:ext>
            </p:extLst>
          </p:nvPr>
        </p:nvGraphicFramePr>
        <p:xfrm>
          <a:off x="7924800" y="4267200"/>
          <a:ext cx="9032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r:id="rId19" imgW="520474" imgH="393529" progId="Equation.3">
                  <p:embed/>
                </p:oleObj>
              </mc:Choice>
              <mc:Fallback>
                <p:oleObj r:id="rId19" imgW="520474" imgH="393529" progId="Equation.3">
                  <p:embed/>
                  <p:pic>
                    <p:nvPicPr>
                      <p:cNvPr id="58384" name="对象 58383">
                        <a:extLst>
                          <a:ext uri="{FF2B5EF4-FFF2-40B4-BE49-F238E27FC236}">
                            <a16:creationId xmlns:a16="http://schemas.microsoft.com/office/drawing/2014/main" id="{3970C847-0435-4DEB-A24F-3433F3F5371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800" y="4267200"/>
                        <a:ext cx="903288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85" name="文本框 58384">
            <a:extLst>
              <a:ext uri="{FF2B5EF4-FFF2-40B4-BE49-F238E27FC236}">
                <a16:creationId xmlns:a16="http://schemas.microsoft.com/office/drawing/2014/main" id="{9D94A43A-A144-4626-8BD0-A5BE4C18F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800600"/>
            <a:ext cx="12954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/>
                <a:ea typeface="楷体"/>
              </a:rPr>
              <a:t>反比例</a:t>
            </a:r>
          </a:p>
        </p:txBody>
      </p:sp>
      <p:sp>
        <p:nvSpPr>
          <p:cNvPr id="58387" name="文本框 58386">
            <a:extLst>
              <a:ext uri="{FF2B5EF4-FFF2-40B4-BE49-F238E27FC236}">
                <a16:creationId xmlns:a16="http://schemas.microsoft.com/office/drawing/2014/main" id="{262D0351-0C05-44C9-B382-67E2276D6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410200"/>
            <a:ext cx="22098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2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0</a:t>
            </a:r>
            <a:r>
              <a:rPr lang="zh-CN" altLang="en-US" sz="22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＜</a:t>
            </a:r>
            <a:r>
              <a:rPr lang="en-US" altLang="zh-CN" sz="22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x≤160</a:t>
            </a:r>
          </a:p>
        </p:txBody>
      </p:sp>
      <p:sp>
        <p:nvSpPr>
          <p:cNvPr id="11281" name="动作按钮: 结束 58387">
            <a:hlinkClick r:id="rId21" action="ppaction://hlinksldjump" highlightClick="1"/>
            <a:extLst>
              <a:ext uri="{FF2B5EF4-FFF2-40B4-BE49-F238E27FC236}">
                <a16:creationId xmlns:a16="http://schemas.microsoft.com/office/drawing/2014/main" id="{A54E7A61-022F-45BC-91A9-EC620188C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6096000"/>
            <a:ext cx="381000" cy="2286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1282" name="矩形 58388">
            <a:extLst>
              <a:ext uri="{FF2B5EF4-FFF2-40B4-BE49-F238E27FC236}">
                <a16:creationId xmlns:a16="http://schemas.microsoft.com/office/drawing/2014/main" id="{04DF4FE0-5D5C-4FA9-9C0A-E9D03CAADD8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0" y="609600"/>
            <a:ext cx="20574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练一练</a:t>
            </a:r>
          </a:p>
        </p:txBody>
      </p:sp>
      <p:graphicFrame>
        <p:nvGraphicFramePr>
          <p:cNvPr id="58391" name="对象 58390">
            <a:extLst>
              <a:ext uri="{FF2B5EF4-FFF2-40B4-BE49-F238E27FC236}">
                <a16:creationId xmlns:a16="http://schemas.microsoft.com/office/drawing/2014/main" id="{9EAFB6CF-05E7-4809-A5A4-2D6F68971B64}"/>
              </a:ext>
            </a:extLst>
          </p:cNvPr>
          <p:cNvGraphicFramePr>
            <a:graphicFrameLocks/>
          </p:cNvGraphicFramePr>
          <p:nvPr/>
        </p:nvGraphicFramePr>
        <p:xfrm>
          <a:off x="7086600" y="2895600"/>
          <a:ext cx="4397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r:id="rId22" imgW="253780" imgH="393359" progId="Equation.3">
                  <p:embed/>
                </p:oleObj>
              </mc:Choice>
              <mc:Fallback>
                <p:oleObj r:id="rId22" imgW="253780" imgH="393359" progId="Equation.3">
                  <p:embed/>
                  <p:pic>
                    <p:nvPicPr>
                      <p:cNvPr id="58391" name="对象 58390">
                        <a:extLst>
                          <a:ext uri="{FF2B5EF4-FFF2-40B4-BE49-F238E27FC236}">
                            <a16:creationId xmlns:a16="http://schemas.microsoft.com/office/drawing/2014/main" id="{9EAFB6CF-05E7-4809-A5A4-2D6F68971B6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2895600"/>
                        <a:ext cx="4397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83" name="图片 58391" descr="20091249133953778012">
            <a:extLst>
              <a:ext uri="{FF2B5EF4-FFF2-40B4-BE49-F238E27FC236}">
                <a16:creationId xmlns:a16="http://schemas.microsoft.com/office/drawing/2014/main" id="{95C54A33-ABCB-424B-8C5C-8DB48FA6C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228601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92588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8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0" grpId="0"/>
      <p:bldP spid="58385" grpId="0"/>
      <p:bldP spid="583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图片 33793" descr="王3">
            <a:extLst>
              <a:ext uri="{FF2B5EF4-FFF2-40B4-BE49-F238E27FC236}">
                <a16:creationId xmlns:a16="http://schemas.microsoft.com/office/drawing/2014/main" id="{F278460B-E907-4ECC-B5BD-13E6457A8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290" name="对象 33795">
            <a:extLst>
              <a:ext uri="{FF2B5EF4-FFF2-40B4-BE49-F238E27FC236}">
                <a16:creationId xmlns:a16="http://schemas.microsoft.com/office/drawing/2014/main" id="{08304AD5-6BFB-4756-8AEC-3FBEA8CABC79}"/>
              </a:ext>
            </a:extLst>
          </p:cNvPr>
          <p:cNvGraphicFramePr>
            <a:graphicFrameLocks/>
          </p:cNvGraphicFramePr>
          <p:nvPr/>
        </p:nvGraphicFramePr>
        <p:xfrm>
          <a:off x="4648200" y="1371601"/>
          <a:ext cx="20193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0" r:id="rId5" imgW="1028254" imgH="253890" progId="Equation.3">
                  <p:embed/>
                </p:oleObj>
              </mc:Choice>
              <mc:Fallback>
                <p:oleObj r:id="rId5" imgW="1028254" imgH="253890" progId="Equation.3">
                  <p:embed/>
                  <p:pic>
                    <p:nvPicPr>
                      <p:cNvPr id="12290" name="对象 33795">
                        <a:extLst>
                          <a:ext uri="{FF2B5EF4-FFF2-40B4-BE49-F238E27FC236}">
                            <a16:creationId xmlns:a16="http://schemas.microsoft.com/office/drawing/2014/main" id="{08304AD5-6BFB-4756-8AEC-3FBEA8CABC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371601"/>
                        <a:ext cx="2019300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矩形 33796">
            <a:extLst>
              <a:ext uri="{FF2B5EF4-FFF2-40B4-BE49-F238E27FC236}">
                <a16:creationId xmlns:a16="http://schemas.microsoft.com/office/drawing/2014/main" id="{1C8911E6-513F-4BF3-8CCC-B5268F6B2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346231"/>
            <a:ext cx="64008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4.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若函数              是反比例函数，则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m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的取值是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_________.</a:t>
            </a:r>
            <a:r>
              <a:rPr lang="en-US" altLang="zh-CN" sz="2400" u="sng">
                <a:latin typeface="Times New Roman" panose="02010600030101010101" pitchFamily="2" charset="-122"/>
                <a:ea typeface="楷体"/>
              </a:rPr>
              <a:t>          </a:t>
            </a:r>
            <a:endParaRPr lang="en-US" altLang="zh-CN" sz="2400">
              <a:latin typeface="宋体" panose="02010600030101010101" pitchFamily="2" charset="-122"/>
            </a:endParaRPr>
          </a:p>
          <a:p>
            <a:endParaRPr lang="en-US" altLang="zh-CN" sz="2400">
              <a:latin typeface="宋体" panose="02010600030101010101" pitchFamily="2" charset="-122"/>
            </a:endParaRPr>
          </a:p>
          <a:p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5.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三角形的面积为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4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，一条边长为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，这条边</a:t>
            </a:r>
          </a:p>
          <a:p>
            <a:endParaRPr lang="zh-CN" altLang="en-US" sz="2400">
              <a:latin typeface="宋体" panose="02010600030101010101" pitchFamily="2" charset="-122"/>
            </a:endParaRPr>
          </a:p>
          <a:p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上的高为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，则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的函数关系式为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_______.</a:t>
            </a:r>
            <a:r>
              <a:rPr lang="en-US" altLang="zh-CN" sz="2400" u="sng">
                <a:latin typeface="Times New Roman" panose="02010600030101010101" pitchFamily="2" charset="-122"/>
                <a:ea typeface="楷体"/>
              </a:rPr>
              <a:t>      </a:t>
            </a:r>
            <a:endParaRPr lang="en-US" altLang="zh-CN" sz="2400">
              <a:latin typeface="宋体" panose="02010600030101010101" pitchFamily="2" charset="-122"/>
            </a:endParaRPr>
          </a:p>
          <a:p>
            <a:endParaRPr lang="en-US" altLang="zh-CN" sz="2400">
              <a:latin typeface="宋体" panose="02010600030101010101" pitchFamily="2" charset="-122"/>
            </a:endParaRPr>
          </a:p>
          <a:p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6.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已知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成反比例，且当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＝－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时，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＝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3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</a:p>
          <a:p>
            <a:endParaRPr lang="zh-CN" altLang="en-US" sz="2400">
              <a:latin typeface="宋体" panose="02010600030101010101" pitchFamily="2" charset="-122"/>
            </a:endParaRPr>
          </a:p>
          <a:p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则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与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之间的函数关系式是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，当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＝－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3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时，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y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＝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_______.</a:t>
            </a:r>
            <a:r>
              <a:rPr lang="en-US" altLang="zh-CN" sz="2400" u="sng">
                <a:latin typeface="Times New Roman" panose="02010600030101010101" pitchFamily="2" charset="-122"/>
                <a:ea typeface="楷体"/>
              </a:rPr>
              <a:t>        </a:t>
            </a:r>
            <a:endParaRPr lang="en-US" altLang="zh-CN" sz="2400">
              <a:latin typeface="宋体" panose="02010600030101010101" pitchFamily="2" charset="-122"/>
            </a:endParaRPr>
          </a:p>
          <a:p>
            <a:endParaRPr lang="en-US" altLang="zh-CN" sz="2400"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295" name="矩形 33799">
            <a:extLst>
              <a:ext uri="{FF2B5EF4-FFF2-40B4-BE49-F238E27FC236}">
                <a16:creationId xmlns:a16="http://schemas.microsoft.com/office/drawing/2014/main" id="{C1395C57-FFD5-4F1E-B5A9-7D58B02D1A5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0" y="609600"/>
            <a:ext cx="20574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练一练</a:t>
            </a:r>
          </a:p>
        </p:txBody>
      </p:sp>
      <p:sp>
        <p:nvSpPr>
          <p:cNvPr id="33801" name="文本框 33800">
            <a:extLst>
              <a:ext uri="{FF2B5EF4-FFF2-40B4-BE49-F238E27FC236}">
                <a16:creationId xmlns:a16="http://schemas.microsoft.com/office/drawing/2014/main" id="{E9CE0778-609C-4A58-B3F0-4326CD89EC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7526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3</a:t>
            </a:r>
          </a:p>
        </p:txBody>
      </p:sp>
      <p:graphicFrame>
        <p:nvGraphicFramePr>
          <p:cNvPr id="33802" name="对象 33801">
            <a:extLst>
              <a:ext uri="{FF2B5EF4-FFF2-40B4-BE49-F238E27FC236}">
                <a16:creationId xmlns:a16="http://schemas.microsoft.com/office/drawing/2014/main" id="{DC55D752-A735-477D-950D-BBB1ACC4F662}"/>
              </a:ext>
            </a:extLst>
          </p:cNvPr>
          <p:cNvGraphicFramePr>
            <a:graphicFrameLocks/>
          </p:cNvGraphicFramePr>
          <p:nvPr/>
        </p:nvGraphicFramePr>
        <p:xfrm>
          <a:off x="8229601" y="2895600"/>
          <a:ext cx="8985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1" r:id="rId7" imgW="393529" imgH="393529" progId="Equation.3">
                  <p:embed/>
                </p:oleObj>
              </mc:Choice>
              <mc:Fallback>
                <p:oleObj r:id="rId7" imgW="393529" imgH="393529" progId="Equation.3">
                  <p:embed/>
                  <p:pic>
                    <p:nvPicPr>
                      <p:cNvPr id="33802" name="对象 33801">
                        <a:extLst>
                          <a:ext uri="{FF2B5EF4-FFF2-40B4-BE49-F238E27FC236}">
                            <a16:creationId xmlns:a16="http://schemas.microsoft.com/office/drawing/2014/main" id="{DC55D752-A735-477D-950D-BBB1ACC4F66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9601" y="2895600"/>
                        <a:ext cx="89852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4" name="对象 33803">
            <a:extLst>
              <a:ext uri="{FF2B5EF4-FFF2-40B4-BE49-F238E27FC236}">
                <a16:creationId xmlns:a16="http://schemas.microsoft.com/office/drawing/2014/main" id="{33B97E35-7BC1-4657-B8A6-B3FCAE7C5BCB}"/>
              </a:ext>
            </a:extLst>
          </p:cNvPr>
          <p:cNvGraphicFramePr>
            <a:graphicFrameLocks/>
          </p:cNvGraphicFramePr>
          <p:nvPr/>
        </p:nvGraphicFramePr>
        <p:xfrm>
          <a:off x="7162800" y="4343400"/>
          <a:ext cx="92075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r:id="rId9" imgW="495085" imgH="393529" progId="Equation.3">
                  <p:embed/>
                </p:oleObj>
              </mc:Choice>
              <mc:Fallback>
                <p:oleObj r:id="rId9" imgW="495085" imgH="393529" progId="Equation.3">
                  <p:embed/>
                  <p:pic>
                    <p:nvPicPr>
                      <p:cNvPr id="33804" name="对象 33803">
                        <a:extLst>
                          <a:ext uri="{FF2B5EF4-FFF2-40B4-BE49-F238E27FC236}">
                            <a16:creationId xmlns:a16="http://schemas.microsoft.com/office/drawing/2014/main" id="{33B97E35-7BC1-4657-B8A6-B3FCAE7C5BC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4343400"/>
                        <a:ext cx="920750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5" name="文本框 33804">
            <a:extLst>
              <a:ext uri="{FF2B5EF4-FFF2-40B4-BE49-F238E27FC236}">
                <a16:creationId xmlns:a16="http://schemas.microsoft.com/office/drawing/2014/main" id="{C9A7D567-017F-4DA3-B087-E5B5D4978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0292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2</a:t>
            </a:r>
          </a:p>
        </p:txBody>
      </p:sp>
      <p:sp>
        <p:nvSpPr>
          <p:cNvPr id="12298" name="动作按钮: 结束 33806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1826D7E7-6BBE-4BC8-9666-8A794F532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0" y="6096000"/>
            <a:ext cx="381000" cy="2286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12299" name="图片 33807" descr="20091249133953778012">
            <a:extLst>
              <a:ext uri="{FF2B5EF4-FFF2-40B4-BE49-F238E27FC236}">
                <a16:creationId xmlns:a16="http://schemas.microsoft.com/office/drawing/2014/main" id="{2AC631F2-B946-4625-A424-72C6DA7B3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228601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45383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/>
      <p:bldP spid="3380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图片 60419" descr="王3">
            <a:extLst>
              <a:ext uri="{FF2B5EF4-FFF2-40B4-BE49-F238E27FC236}">
                <a16:creationId xmlns:a16="http://schemas.microsoft.com/office/drawing/2014/main" id="{33F852E3-A59C-4C76-BE05-B846101DD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文本框 60421">
            <a:extLst>
              <a:ext uri="{FF2B5EF4-FFF2-40B4-BE49-F238E27FC236}">
                <a16:creationId xmlns:a16="http://schemas.microsoft.com/office/drawing/2014/main" id="{576A99C4-37F1-45DE-ABAF-078FBB772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447800"/>
            <a:ext cx="57912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7.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已知点（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5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）在反比例函数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的图象上，则下列各点也在该反比例函数图象上的是（   ）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A.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-5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    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B.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-5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-2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C.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-3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4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    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D.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4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-3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40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8.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若反比例函数         的图象经过点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A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m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，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-2m</a:t>
            </a:r>
            <a:r>
              <a:rPr lang="zh-CN" altLang="en-US" sz="2400">
                <a:latin typeface="Times New Roman" panose="02010600030101010101" pitchFamily="2" charset="-122"/>
                <a:ea typeface="楷体"/>
              </a:rPr>
              <a:t>），则</a:t>
            </a:r>
            <a:r>
              <a:rPr lang="en-US" altLang="zh-CN" sz="2400">
                <a:latin typeface="Times New Roman" panose="02010600030101010101" pitchFamily="2" charset="-122"/>
                <a:ea typeface="楷体"/>
              </a:rPr>
              <a:t>m=_______.</a:t>
            </a:r>
          </a:p>
        </p:txBody>
      </p:sp>
      <p:sp>
        <p:nvSpPr>
          <p:cNvPr id="13319" name="矩形 60422">
            <a:extLst>
              <a:ext uri="{FF2B5EF4-FFF2-40B4-BE49-F238E27FC236}">
                <a16:creationId xmlns:a16="http://schemas.microsoft.com/office/drawing/2014/main" id="{B9B0A22B-B80C-462B-AEBB-5293A2CFF7F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48000" y="609600"/>
            <a:ext cx="20574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Times New Roman" panose="02010600030101010101" pitchFamily="2" charset="-122"/>
                <a:ea typeface="楷体"/>
              </a:rPr>
              <a:t>练一练</a:t>
            </a:r>
          </a:p>
        </p:txBody>
      </p:sp>
      <p:graphicFrame>
        <p:nvGraphicFramePr>
          <p:cNvPr id="13314" name="对象 60423">
            <a:extLst>
              <a:ext uri="{FF2B5EF4-FFF2-40B4-BE49-F238E27FC236}">
                <a16:creationId xmlns:a16="http://schemas.microsoft.com/office/drawing/2014/main" id="{3AC0862E-01BD-4C14-A807-331FB18A735E}"/>
              </a:ext>
            </a:extLst>
          </p:cNvPr>
          <p:cNvGraphicFramePr>
            <a:graphicFrameLocks/>
          </p:cNvGraphicFramePr>
          <p:nvPr/>
        </p:nvGraphicFramePr>
        <p:xfrm>
          <a:off x="8001000" y="1219200"/>
          <a:ext cx="106680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4" r:id="rId5" imgW="393529" imgH="393529" progId="Equation.3">
                  <p:embed/>
                </p:oleObj>
              </mc:Choice>
              <mc:Fallback>
                <p:oleObj r:id="rId5" imgW="393529" imgH="393529" progId="Equation.3">
                  <p:embed/>
                  <p:pic>
                    <p:nvPicPr>
                      <p:cNvPr id="13314" name="对象 60423">
                        <a:extLst>
                          <a:ext uri="{FF2B5EF4-FFF2-40B4-BE49-F238E27FC236}">
                            <a16:creationId xmlns:a16="http://schemas.microsoft.com/office/drawing/2014/main" id="{3AC0862E-01BD-4C14-A807-331FB18A735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0" y="1219200"/>
                        <a:ext cx="1066800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对象 60424">
            <a:extLst>
              <a:ext uri="{FF2B5EF4-FFF2-40B4-BE49-F238E27FC236}">
                <a16:creationId xmlns:a16="http://schemas.microsoft.com/office/drawing/2014/main" id="{C9EEE59C-BC9D-4137-8D59-FD74956B49AB}"/>
              </a:ext>
            </a:extLst>
          </p:cNvPr>
          <p:cNvGraphicFramePr>
            <a:graphicFrameLocks/>
          </p:cNvGraphicFramePr>
          <p:nvPr/>
        </p:nvGraphicFramePr>
        <p:xfrm>
          <a:off x="5943600" y="4267200"/>
          <a:ext cx="1341438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5" r:id="rId7" imgW="495085" imgH="393529" progId="Equation.3">
                  <p:embed/>
                </p:oleObj>
              </mc:Choice>
              <mc:Fallback>
                <p:oleObj r:id="rId7" imgW="495085" imgH="393529" progId="Equation.3">
                  <p:embed/>
                  <p:pic>
                    <p:nvPicPr>
                      <p:cNvPr id="13315" name="对象 60424">
                        <a:extLst>
                          <a:ext uri="{FF2B5EF4-FFF2-40B4-BE49-F238E27FC236}">
                            <a16:creationId xmlns:a16="http://schemas.microsoft.com/office/drawing/2014/main" id="{C9EEE59C-BC9D-4137-8D59-FD74956B49A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4267200"/>
                        <a:ext cx="1341438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6" name="文本框 60425">
            <a:extLst>
              <a:ext uri="{FF2B5EF4-FFF2-40B4-BE49-F238E27FC236}">
                <a16:creationId xmlns:a16="http://schemas.microsoft.com/office/drawing/2014/main" id="{1C8D9E14-636E-4F2B-A244-03948B6C7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0068" y="2340936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B</a:t>
            </a:r>
          </a:p>
        </p:txBody>
      </p:sp>
      <p:graphicFrame>
        <p:nvGraphicFramePr>
          <p:cNvPr id="60427" name="对象 60426">
            <a:extLst>
              <a:ext uri="{FF2B5EF4-FFF2-40B4-BE49-F238E27FC236}">
                <a16:creationId xmlns:a16="http://schemas.microsoft.com/office/drawing/2014/main" id="{870FB1B8-ED7D-4065-A8AC-710AC25CAC3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9360239"/>
              </p:ext>
            </p:extLst>
          </p:nvPr>
        </p:nvGraphicFramePr>
        <p:xfrm>
          <a:off x="6744586" y="5030972"/>
          <a:ext cx="70485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r:id="rId9" imgW="342751" imgH="228501" progId="Equation.3">
                  <p:embed/>
                </p:oleObj>
              </mc:Choice>
              <mc:Fallback>
                <p:oleObj r:id="rId9" imgW="342751" imgH="228501" progId="Equation.3">
                  <p:embed/>
                  <p:pic>
                    <p:nvPicPr>
                      <p:cNvPr id="60427" name="对象 60426">
                        <a:extLst>
                          <a:ext uri="{FF2B5EF4-FFF2-40B4-BE49-F238E27FC236}">
                            <a16:creationId xmlns:a16="http://schemas.microsoft.com/office/drawing/2014/main" id="{870FB1B8-ED7D-4065-A8AC-710AC25CAC3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4586" y="5030972"/>
                        <a:ext cx="70485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21" name="图片 60427" descr="20091249133953778012">
            <a:extLst>
              <a:ext uri="{FF2B5EF4-FFF2-40B4-BE49-F238E27FC236}">
                <a16:creationId xmlns:a16="http://schemas.microsoft.com/office/drawing/2014/main" id="{B6C32323-B55D-4E2C-863A-60BE76172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228601"/>
            <a:ext cx="10001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42205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3.xml><?xml version="1.0" encoding="utf-8"?>
<a:theme xmlns:a="http://schemas.openxmlformats.org/drawingml/2006/main" name="1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1414</Words>
  <Application>Microsoft Office PowerPoint</Application>
  <PresentationFormat>宽屏</PresentationFormat>
  <Paragraphs>164</Paragraphs>
  <Slides>21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6" baseType="lpstr">
      <vt:lpstr>等线</vt:lpstr>
      <vt:lpstr>仿宋_GB2312</vt:lpstr>
      <vt:lpstr>楷体</vt:lpstr>
      <vt:lpstr>楷体_GB2312</vt:lpstr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数学</vt:lpstr>
      <vt:lpstr>1_数学</vt:lpstr>
      <vt:lpstr>Equation.3</vt:lpstr>
      <vt:lpstr>公式</vt:lpstr>
      <vt:lpstr>反比例函数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系统天地官网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2021-06-09T13:14:53Z</dcterms:created>
  <dcterms:modified xsi:type="dcterms:W3CDTF">2021-06-09T13:29:44Z</dcterms:modified>
</cp:coreProperties>
</file>