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8" r:id="rId2"/>
    <p:sldMasterId id="2147483692" r:id="rId3"/>
    <p:sldMasterId id="2147483696" r:id="rId4"/>
  </p:sldMasterIdLst>
  <p:notesMasterIdLst>
    <p:notesMasterId r:id="rId22"/>
  </p:notesMasterIdLst>
  <p:sldIdLst>
    <p:sldId id="327" r:id="rId5"/>
    <p:sldId id="328" r:id="rId6"/>
    <p:sldId id="329" r:id="rId7"/>
    <p:sldId id="330" r:id="rId8"/>
    <p:sldId id="331" r:id="rId9"/>
    <p:sldId id="332" r:id="rId10"/>
    <p:sldId id="333" r:id="rId11"/>
    <p:sldId id="334" r:id="rId12"/>
    <p:sldId id="335" r:id="rId13"/>
    <p:sldId id="336" r:id="rId14"/>
    <p:sldId id="337" r:id="rId15"/>
    <p:sldId id="338" r:id="rId16"/>
    <p:sldId id="339" r:id="rId17"/>
    <p:sldId id="340" r:id="rId18"/>
    <p:sldId id="341" r:id="rId19"/>
    <p:sldId id="342" r:id="rId20"/>
    <p:sldId id="343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82" y="1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4" Type="http://schemas.openxmlformats.org/officeDocument/2006/relationships/image" Target="../media/image2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3A9E3B-0859-4B38-B0AE-59B498F07A3F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61C5DB-0AFF-4B59-8C44-EACA7300C3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81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>
            <a:extLst>
              <a:ext uri="{FF2B5EF4-FFF2-40B4-BE49-F238E27FC236}">
                <a16:creationId xmlns:a16="http://schemas.microsoft.com/office/drawing/2014/main" id="{BBCD513A-19B1-429C-B8AD-B93889EA61B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备注占位符 2">
            <a:extLst>
              <a:ext uri="{FF2B5EF4-FFF2-40B4-BE49-F238E27FC236}">
                <a16:creationId xmlns:a16="http://schemas.microsoft.com/office/drawing/2014/main" id="{2706498E-AC13-4911-A2B6-D332A29333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/>
          </a:p>
        </p:txBody>
      </p:sp>
      <p:sp>
        <p:nvSpPr>
          <p:cNvPr id="21508" name="灯片编号占位符 3">
            <a:extLst>
              <a:ext uri="{FF2B5EF4-FFF2-40B4-BE49-F238E27FC236}">
                <a16:creationId xmlns:a16="http://schemas.microsoft.com/office/drawing/2014/main" id="{5383F91D-55D8-4F22-ADD3-F07697327E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94014918-B6B2-43B9-B836-6D0060575F2E}" type="slidenum">
              <a:rPr lang="en-US" altLang="zh-CN"/>
              <a:pPr eaLnBrk="1" hangingPunct="1"/>
              <a:t>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51724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5699994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0835702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853577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3277079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873538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3612283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9019516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3969966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7690583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1620594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1802152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816810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9395793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48878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 smtClean="0"/>
              <a:t>单击以编辑母版副标题样式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329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541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7601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5116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9413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4739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0561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6961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0505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764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8001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52206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8"/>
            <a:ext cx="10972800" cy="5851525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dirty="0">
                <a:cs typeface="+mn-ea"/>
              </a:defRPr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23456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尾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67"/>
            <a:ext cx="12192000" cy="6858000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09A90EC-098F-44DA-BD6C-0FED5DEB2100}" type="datetime1">
              <a:rPr lang="zh-CN" altLang="en-US" smtClean="0"/>
              <a:pPr>
                <a:defRPr/>
              </a:pPr>
              <a:t>2021/6/9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65A1AAC-36E0-4561-A106-D24B5EDF3198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 hasCustomPrompt="1"/>
          </p:nvPr>
        </p:nvSpPr>
        <p:spPr>
          <a:xfrm>
            <a:off x="2907419" y="2667020"/>
            <a:ext cx="6908800" cy="1676400"/>
          </a:xfrm>
        </p:spPr>
        <p:txBody>
          <a:bodyPr/>
          <a:lstStyle>
            <a:lvl1pPr>
              <a:defRPr sz="4400"/>
            </a:lvl1pPr>
          </a:lstStyle>
          <a:p>
            <a:pPr lvl="0"/>
            <a:r>
              <a:rPr lang="zh-CN" altLang="en-US" dirty="0"/>
              <a:t>谢    谢</a:t>
            </a:r>
          </a:p>
        </p:txBody>
      </p:sp>
    </p:spTree>
    <p:extLst>
      <p:ext uri="{BB962C8B-B14F-4D97-AF65-F5344CB8AC3E}">
        <p14:creationId xmlns:p14="http://schemas.microsoft.com/office/powerpoint/2010/main" val="7523801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尾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67"/>
            <a:ext cx="12192000" cy="6858000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599EC069-3DCB-44B9-9146-4968627FFC56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7" name="内容占位符 6"/>
          <p:cNvSpPr>
            <a:spLocks noGrp="1"/>
          </p:cNvSpPr>
          <p:nvPr>
            <p:ph sz="quarter" idx="13" hasCustomPrompt="1"/>
          </p:nvPr>
        </p:nvSpPr>
        <p:spPr>
          <a:xfrm>
            <a:off x="2907419" y="2667020"/>
            <a:ext cx="6908800" cy="1676400"/>
          </a:xfrm>
        </p:spPr>
        <p:txBody>
          <a:bodyPr/>
          <a:lstStyle>
            <a:lvl1pPr>
              <a:defRPr sz="4400"/>
            </a:lvl1pPr>
          </a:lstStyle>
          <a:p>
            <a:pPr lvl="0"/>
            <a:r>
              <a:rPr lang="zh-CN" altLang="en-US" dirty="0"/>
              <a:t>谢    谢</a:t>
            </a:r>
          </a:p>
        </p:txBody>
      </p:sp>
    </p:spTree>
    <p:extLst>
      <p:ext uri="{BB962C8B-B14F-4D97-AF65-F5344CB8AC3E}">
        <p14:creationId xmlns:p14="http://schemas.microsoft.com/office/powerpoint/2010/main" val="26036005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67"/>
            <a:ext cx="12192000" cy="6858000"/>
          </a:xfrm>
          <a:prstGeom prst="rect">
            <a:avLst/>
          </a:prstGeom>
        </p:spPr>
      </p:pic>
      <p:sp>
        <p:nvSpPr>
          <p:cNvPr id="23" name="标题 22"/>
          <p:cNvSpPr>
            <a:spLocks noGrp="1"/>
          </p:cNvSpPr>
          <p:nvPr>
            <p:ph type="title" hasCustomPrompt="1"/>
          </p:nvPr>
        </p:nvSpPr>
        <p:spPr>
          <a:xfrm>
            <a:off x="1065614" y="2757593"/>
            <a:ext cx="10060772" cy="132588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dirty="0"/>
              <a:t>标题</a:t>
            </a:r>
          </a:p>
        </p:txBody>
      </p:sp>
    </p:spTree>
    <p:extLst>
      <p:ext uri="{BB962C8B-B14F-4D97-AF65-F5344CB8AC3E}">
        <p14:creationId xmlns:p14="http://schemas.microsoft.com/office/powerpoint/2010/main" val="16628184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8578705"/>
      </p:ext>
    </p:extLst>
  </p:cSld>
  <p:clrMapOvr>
    <a:masterClrMapping/>
  </p:clrMapOvr>
  <p:transition>
    <p:checker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尾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67"/>
            <a:ext cx="12192000" cy="6858000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599EC069-3DCB-44B9-9146-4968627FFC56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7" name="内容占位符 6"/>
          <p:cNvSpPr>
            <a:spLocks noGrp="1"/>
          </p:cNvSpPr>
          <p:nvPr>
            <p:ph sz="quarter" idx="13" hasCustomPrompt="1"/>
          </p:nvPr>
        </p:nvSpPr>
        <p:spPr>
          <a:xfrm>
            <a:off x="2907419" y="2667020"/>
            <a:ext cx="6908800" cy="1676400"/>
          </a:xfrm>
        </p:spPr>
        <p:txBody>
          <a:bodyPr/>
          <a:lstStyle>
            <a:lvl1pPr>
              <a:defRPr sz="4400"/>
            </a:lvl1pPr>
          </a:lstStyle>
          <a:p>
            <a:pPr lvl="0"/>
            <a:r>
              <a:rPr lang="zh-CN" altLang="en-US" dirty="0"/>
              <a:t>谢    谢</a:t>
            </a:r>
          </a:p>
        </p:txBody>
      </p:sp>
    </p:spTree>
    <p:extLst>
      <p:ext uri="{BB962C8B-B14F-4D97-AF65-F5344CB8AC3E}">
        <p14:creationId xmlns:p14="http://schemas.microsoft.com/office/powerpoint/2010/main" val="2024779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.png"/><Relationship Id="rId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7757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4476751" y="1821180"/>
            <a:ext cx="3238500" cy="132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大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63535" y="3381376"/>
            <a:ext cx="3064933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小</a:t>
            </a:r>
          </a:p>
        </p:txBody>
      </p:sp>
    </p:spTree>
    <p:extLst>
      <p:ext uri="{BB962C8B-B14F-4D97-AF65-F5344CB8AC3E}">
        <p14:creationId xmlns:p14="http://schemas.microsoft.com/office/powerpoint/2010/main" val="3672606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ransition>
    <p:checker dir="vert"/>
  </p:transition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j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5pPr>
      <a:lvl6pPr marL="411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82296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23444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64592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algn="ctr" rtl="0" eaLnBrk="1" fontAlgn="base" hangingPunct="1">
        <a:lnSpc>
          <a:spcPct val="90000"/>
        </a:lnSpc>
        <a:spcBef>
          <a:spcPts val="900"/>
        </a:spcBef>
        <a:spcAft>
          <a:spcPct val="0"/>
        </a:spcAft>
        <a:buFont typeface="Arial" panose="020B0604020202020204" pitchFamily="34" charset="0"/>
        <a:defRPr sz="28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1pPr>
      <a:lvl2pPr marL="61722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4476751" y="1821180"/>
            <a:ext cx="3238500" cy="132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大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63535" y="3381376"/>
            <a:ext cx="3064933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小</a:t>
            </a:r>
          </a:p>
        </p:txBody>
      </p:sp>
    </p:spTree>
    <p:extLst>
      <p:ext uri="{BB962C8B-B14F-4D97-AF65-F5344CB8AC3E}">
        <p14:creationId xmlns:p14="http://schemas.microsoft.com/office/powerpoint/2010/main" val="1656811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p:transition>
    <p:checker dir="vert"/>
  </p:transition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j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5pPr>
      <a:lvl6pPr marL="411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82296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23444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64592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algn="ctr" rtl="0" eaLnBrk="1" fontAlgn="base" hangingPunct="1">
        <a:lnSpc>
          <a:spcPct val="90000"/>
        </a:lnSpc>
        <a:spcBef>
          <a:spcPts val="900"/>
        </a:spcBef>
        <a:spcAft>
          <a:spcPct val="0"/>
        </a:spcAft>
        <a:buFont typeface="Arial" panose="020B0604020202020204" pitchFamily="34" charset="0"/>
        <a:defRPr sz="28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1pPr>
      <a:lvl2pPr marL="61722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4476751" y="1821180"/>
            <a:ext cx="3238500" cy="132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大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63535" y="3381376"/>
            <a:ext cx="3064933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小</a:t>
            </a:r>
          </a:p>
        </p:txBody>
      </p:sp>
    </p:spTree>
    <p:extLst>
      <p:ext uri="{BB962C8B-B14F-4D97-AF65-F5344CB8AC3E}">
        <p14:creationId xmlns:p14="http://schemas.microsoft.com/office/powerpoint/2010/main" val="2568242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</p:sldLayoutIdLst>
  <p:transition>
    <p:checker dir="vert"/>
  </p:transition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j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5pPr>
      <a:lvl6pPr marL="411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82296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23444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64592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algn="ctr" rtl="0" eaLnBrk="1" fontAlgn="base" hangingPunct="1">
        <a:lnSpc>
          <a:spcPct val="90000"/>
        </a:lnSpc>
        <a:spcBef>
          <a:spcPts val="900"/>
        </a:spcBef>
        <a:spcAft>
          <a:spcPct val="0"/>
        </a:spcAft>
        <a:buFont typeface="Arial" panose="020B0604020202020204" pitchFamily="34" charset="0"/>
        <a:defRPr sz="28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1pPr>
      <a:lvl2pPr marL="61722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8.emf"/><Relationship Id="rId4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10.wmf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9.wmf"/><Relationship Id="rId4" Type="http://schemas.openxmlformats.org/officeDocument/2006/relationships/oleObject" Target="../embeddings/oleObject5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7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13" Type="http://schemas.openxmlformats.org/officeDocument/2006/relationships/image" Target="../media/image16.emf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13.wmf"/><Relationship Id="rId12" Type="http://schemas.openxmlformats.org/officeDocument/2006/relationships/oleObject" Target="../embeddings/oleObject12.bin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9.bin"/><Relationship Id="rId11" Type="http://schemas.openxmlformats.org/officeDocument/2006/relationships/image" Target="../media/image15.emf"/><Relationship Id="rId5" Type="http://schemas.openxmlformats.org/officeDocument/2006/relationships/image" Target="../media/image12.wmf"/><Relationship Id="rId15" Type="http://schemas.openxmlformats.org/officeDocument/2006/relationships/image" Target="../media/image17.emf"/><Relationship Id="rId10" Type="http://schemas.openxmlformats.org/officeDocument/2006/relationships/oleObject" Target="../embeddings/oleObject11.bin"/><Relationship Id="rId4" Type="http://schemas.openxmlformats.org/officeDocument/2006/relationships/oleObject" Target="../embeddings/oleObject8.bin"/><Relationship Id="rId9" Type="http://schemas.openxmlformats.org/officeDocument/2006/relationships/image" Target="../media/image14.wmf"/><Relationship Id="rId14" Type="http://schemas.openxmlformats.org/officeDocument/2006/relationships/oleObject" Target="../embeddings/oleObject13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18.wmf"/><Relationship Id="rId4" Type="http://schemas.openxmlformats.org/officeDocument/2006/relationships/oleObject" Target="../embeddings/oleObject14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5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7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22.wmf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9.bin"/><Relationship Id="rId11" Type="http://schemas.openxmlformats.org/officeDocument/2006/relationships/image" Target="../media/image23.wmf"/><Relationship Id="rId5" Type="http://schemas.openxmlformats.org/officeDocument/2006/relationships/image" Target="../media/image21.wmf"/><Relationship Id="rId10" Type="http://schemas.openxmlformats.org/officeDocument/2006/relationships/oleObject" Target="../embeddings/oleObject21.bin"/><Relationship Id="rId4" Type="http://schemas.openxmlformats.org/officeDocument/2006/relationships/oleObject" Target="../embeddings/oleObject18.bin"/><Relationship Id="rId9" Type="http://schemas.openxmlformats.org/officeDocument/2006/relationships/image" Target="../media/image14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706859D-1434-44E6-A9E8-3B9B55CBE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分式</a:t>
            </a:r>
          </a:p>
        </p:txBody>
      </p:sp>
    </p:spTree>
    <p:extLst>
      <p:ext uri="{BB962C8B-B14F-4D97-AF65-F5344CB8AC3E}">
        <p14:creationId xmlns:p14="http://schemas.microsoft.com/office/powerpoint/2010/main" val="2124576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WordArt 4">
            <a:extLst>
              <a:ext uri="{FF2B5EF4-FFF2-40B4-BE49-F238E27FC236}">
                <a16:creationId xmlns:a16="http://schemas.microsoft.com/office/drawing/2014/main" id="{4FCBB5B5-7F12-49B0-8DD6-D16836912B3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76400" y="152400"/>
            <a:ext cx="21336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ea typeface="楷体"/>
              </a:rPr>
              <a:t>创设情景</a:t>
            </a:r>
            <a:r>
              <a:rPr lang="en-US" altLang="zh-CN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ea typeface="楷体"/>
              </a:rPr>
              <a:t>:</a:t>
            </a:r>
            <a:endParaRPr lang="zh-CN" altLang="en-US" sz="3600" b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/>
              <a:ea typeface="宋体"/>
            </a:endParaRPr>
          </a:p>
        </p:txBody>
      </p:sp>
      <p:sp>
        <p:nvSpPr>
          <p:cNvPr id="1028" name="Text Box 5">
            <a:extLst>
              <a:ext uri="{FF2B5EF4-FFF2-40B4-BE49-F238E27FC236}">
                <a16:creationId xmlns:a16="http://schemas.microsoft.com/office/drawing/2014/main" id="{451EC52D-985B-4543-8B69-C9C6D7C6F0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1" y="914400"/>
            <a:ext cx="8486775" cy="570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latin typeface="Times New Roman"/>
                <a:ea typeface="楷体"/>
              </a:rPr>
              <a:t>请你来填一填</a:t>
            </a:r>
            <a:r>
              <a:rPr lang="en-US" altLang="zh-CN" sz="3200" b="1">
                <a:latin typeface="Times New Roman"/>
                <a:ea typeface="楷体"/>
              </a:rPr>
              <a:t>:</a:t>
            </a:r>
          </a:p>
          <a:p>
            <a:pPr eaLnBrk="1" hangingPunct="1"/>
            <a:r>
              <a:rPr lang="en-US" altLang="zh-CN" sz="2800" b="1">
                <a:latin typeface="Times New Roman"/>
                <a:ea typeface="楷体"/>
              </a:rPr>
              <a:t>(1)</a:t>
            </a:r>
            <a:r>
              <a:rPr lang="zh-CN" altLang="en-US" sz="2800" b="1">
                <a:latin typeface="Times New Roman"/>
                <a:ea typeface="楷体"/>
              </a:rPr>
              <a:t>面积为</a:t>
            </a:r>
            <a:r>
              <a:rPr lang="en-US" altLang="zh-CN" sz="2800" b="1">
                <a:latin typeface="Times New Roman"/>
                <a:ea typeface="楷体"/>
              </a:rPr>
              <a:t>2</a:t>
            </a:r>
            <a:r>
              <a:rPr lang="zh-CN" altLang="en-US" sz="2800" b="1">
                <a:latin typeface="Times New Roman"/>
                <a:ea typeface="楷体"/>
              </a:rPr>
              <a:t>平方米的长方形一边长</a:t>
            </a:r>
            <a:r>
              <a:rPr lang="en-US" altLang="zh-CN" sz="2800" b="1">
                <a:latin typeface="Times New Roman"/>
                <a:ea typeface="楷体"/>
              </a:rPr>
              <a:t>3</a:t>
            </a:r>
            <a:r>
              <a:rPr lang="zh-CN" altLang="en-US" sz="2800" b="1">
                <a:latin typeface="Times New Roman"/>
                <a:ea typeface="楷体"/>
              </a:rPr>
              <a:t>米</a:t>
            </a:r>
            <a:r>
              <a:rPr lang="en-US" altLang="zh-CN" sz="2800" b="1">
                <a:latin typeface="Times New Roman"/>
                <a:ea typeface="楷体"/>
              </a:rPr>
              <a:t>,</a:t>
            </a:r>
            <a:r>
              <a:rPr lang="zh-CN" altLang="en-US" sz="2800" b="1">
                <a:latin typeface="Times New Roman"/>
                <a:ea typeface="楷体"/>
              </a:rPr>
              <a:t>则它的另一</a:t>
            </a:r>
          </a:p>
          <a:p>
            <a:pPr eaLnBrk="1" hangingPunct="1"/>
            <a:endParaRPr lang="zh-CN" altLang="en-US" sz="2800" b="1"/>
          </a:p>
          <a:p>
            <a:pPr eaLnBrk="1" hangingPunct="1"/>
            <a:r>
              <a:rPr lang="zh-CN" altLang="en-US" sz="2800" b="1">
                <a:latin typeface="Times New Roman"/>
                <a:ea typeface="楷体"/>
              </a:rPr>
              <a:t> 边长为</a:t>
            </a:r>
            <a:r>
              <a:rPr lang="en-US" altLang="zh-CN" sz="2800" b="1">
                <a:latin typeface="Times New Roman"/>
                <a:ea typeface="楷体"/>
              </a:rPr>
              <a:t>_______</a:t>
            </a:r>
            <a:r>
              <a:rPr lang="zh-CN" altLang="en-US" sz="2800" b="1">
                <a:latin typeface="Times New Roman"/>
                <a:ea typeface="楷体"/>
              </a:rPr>
              <a:t>米</a:t>
            </a:r>
            <a:r>
              <a:rPr lang="en-US" altLang="zh-CN" sz="2800" b="1">
                <a:latin typeface="Times New Roman"/>
                <a:ea typeface="楷体"/>
              </a:rPr>
              <a:t>;</a:t>
            </a:r>
          </a:p>
          <a:p>
            <a:pPr eaLnBrk="1" hangingPunct="1"/>
            <a:r>
              <a:rPr lang="en-US" altLang="zh-CN" sz="2800" b="1">
                <a:latin typeface="Times New Roman"/>
                <a:ea typeface="楷体"/>
              </a:rPr>
              <a:t>(2)</a:t>
            </a:r>
            <a:r>
              <a:rPr lang="zh-CN" altLang="en-US" sz="2800" b="1">
                <a:latin typeface="Times New Roman"/>
                <a:ea typeface="楷体"/>
              </a:rPr>
              <a:t>面积为</a:t>
            </a:r>
            <a:r>
              <a:rPr lang="en-US" altLang="zh-CN" sz="2800" b="1">
                <a:latin typeface="Times New Roman"/>
                <a:ea typeface="楷体"/>
              </a:rPr>
              <a:t>S</a:t>
            </a:r>
            <a:r>
              <a:rPr lang="zh-CN" altLang="en-US" sz="2800" b="1">
                <a:latin typeface="Times New Roman"/>
                <a:ea typeface="楷体"/>
              </a:rPr>
              <a:t>平方米的长方形一边长</a:t>
            </a:r>
            <a:r>
              <a:rPr lang="en-US" altLang="zh-CN" sz="2800" b="1">
                <a:latin typeface="Times New Roman"/>
                <a:ea typeface="楷体"/>
              </a:rPr>
              <a:t>a</a:t>
            </a:r>
            <a:r>
              <a:rPr lang="zh-CN" altLang="en-US" sz="2800" b="1">
                <a:latin typeface="Times New Roman"/>
                <a:ea typeface="楷体"/>
              </a:rPr>
              <a:t>米</a:t>
            </a:r>
            <a:r>
              <a:rPr lang="en-US" altLang="zh-CN" sz="2800" b="1">
                <a:latin typeface="Times New Roman"/>
                <a:ea typeface="楷体"/>
              </a:rPr>
              <a:t>,</a:t>
            </a:r>
            <a:r>
              <a:rPr lang="zh-CN" altLang="en-US" sz="2800" b="1">
                <a:latin typeface="Times New Roman"/>
                <a:ea typeface="楷体"/>
              </a:rPr>
              <a:t>则它的另一</a:t>
            </a:r>
          </a:p>
          <a:p>
            <a:pPr eaLnBrk="1" hangingPunct="1"/>
            <a:endParaRPr lang="zh-CN" altLang="en-US" sz="2800" b="1"/>
          </a:p>
          <a:p>
            <a:pPr eaLnBrk="1" hangingPunct="1"/>
            <a:r>
              <a:rPr lang="zh-CN" altLang="en-US" sz="2800" b="1">
                <a:latin typeface="Times New Roman"/>
                <a:ea typeface="楷体"/>
              </a:rPr>
              <a:t> 边长为</a:t>
            </a:r>
            <a:r>
              <a:rPr lang="en-US" altLang="zh-CN" sz="2800" b="1">
                <a:latin typeface="Times New Roman"/>
                <a:ea typeface="楷体"/>
              </a:rPr>
              <a:t>_______</a:t>
            </a:r>
            <a:r>
              <a:rPr lang="zh-CN" altLang="en-US" sz="2800" b="1">
                <a:latin typeface="Times New Roman"/>
                <a:ea typeface="楷体"/>
              </a:rPr>
              <a:t>米</a:t>
            </a:r>
            <a:r>
              <a:rPr lang="en-US" altLang="zh-CN" sz="2800" b="1">
                <a:latin typeface="Times New Roman"/>
                <a:ea typeface="楷体"/>
              </a:rPr>
              <a:t>;</a:t>
            </a:r>
          </a:p>
          <a:p>
            <a:pPr eaLnBrk="1" hangingPunct="1"/>
            <a:r>
              <a:rPr lang="en-US" altLang="zh-CN" sz="2800" b="1">
                <a:latin typeface="Times New Roman"/>
                <a:ea typeface="楷体"/>
              </a:rPr>
              <a:t>(3)</a:t>
            </a:r>
            <a:r>
              <a:rPr lang="zh-CN" altLang="en-US" sz="2800" b="1">
                <a:latin typeface="Times New Roman" panose="02010600030101010101" pitchFamily="2" charset="-122"/>
                <a:ea typeface="楷体"/>
              </a:rPr>
              <a:t>已知正方形的周长是  </a:t>
            </a:r>
            <a:r>
              <a:rPr lang="en-US" altLang="zh-CN" sz="2800" b="1">
                <a:latin typeface="Times New Roman" panose="02010600030101010101" pitchFamily="2" charset="-122"/>
                <a:ea typeface="楷体"/>
              </a:rPr>
              <a:t>cm</a:t>
            </a:r>
            <a:r>
              <a:rPr lang="zh-CN" altLang="en-US" sz="2800" b="1">
                <a:latin typeface="Times New Roman" panose="02010600030101010101" pitchFamily="2" charset="-122"/>
                <a:ea typeface="楷体"/>
              </a:rPr>
              <a:t>，则一边的长是</a:t>
            </a:r>
            <a:r>
              <a:rPr lang="en-US" altLang="zh-CN" sz="2800" b="1">
                <a:latin typeface="Times New Roman" panose="02010600030101010101" pitchFamily="2" charset="-122"/>
                <a:ea typeface="楷体"/>
              </a:rPr>
              <a:t>____cm</a:t>
            </a:r>
            <a:r>
              <a:rPr lang="zh-CN" altLang="en-US" sz="2800" b="1">
                <a:latin typeface="Times New Roman" panose="02010600030101010101" pitchFamily="2" charset="-122"/>
                <a:ea typeface="楷体"/>
              </a:rPr>
              <a:t>，</a:t>
            </a:r>
          </a:p>
          <a:p>
            <a:pPr eaLnBrk="1" hangingPunct="1"/>
            <a:endParaRPr lang="zh-CN" altLang="en-US" sz="2800" b="1">
              <a:latin typeface="宋体" panose="02010600030101010101" pitchFamily="2" charset="-122"/>
            </a:endParaRPr>
          </a:p>
          <a:p>
            <a:pPr eaLnBrk="1" hangingPunct="1"/>
            <a:r>
              <a:rPr lang="zh-CN" altLang="en-US" sz="2800" b="1">
                <a:latin typeface="Times New Roman" panose="02010600030101010101" pitchFamily="2" charset="-122"/>
                <a:ea typeface="楷体"/>
              </a:rPr>
              <a:t>面积是</a:t>
            </a:r>
            <a:r>
              <a:rPr lang="en-US" altLang="zh-CN" sz="2800" b="1">
                <a:latin typeface="Times New Roman"/>
                <a:ea typeface="楷体"/>
              </a:rPr>
              <a:t>_______</a:t>
            </a:r>
            <a:r>
              <a:rPr lang="en-US" altLang="zh-CN" sz="2800" b="1">
                <a:latin typeface="Times New Roman" panose="02010600030101010101" pitchFamily="2" charset="-122"/>
                <a:ea typeface="楷体"/>
              </a:rPr>
              <a:t>cm</a:t>
            </a:r>
            <a:r>
              <a:rPr lang="en-US" altLang="zh-CN" sz="2800" b="1" baseline="30000">
                <a:latin typeface="Times New Roman" panose="02010600030101010101" pitchFamily="2" charset="-122"/>
                <a:ea typeface="楷体"/>
              </a:rPr>
              <a:t>2</a:t>
            </a:r>
            <a:r>
              <a:rPr lang="zh-CN" altLang="en-US" sz="2800" b="1">
                <a:latin typeface="Times New Roman" panose="02010600030101010101" pitchFamily="2" charset="-122"/>
                <a:ea typeface="楷体"/>
              </a:rPr>
              <a:t>；</a:t>
            </a:r>
            <a:endParaRPr lang="zh-CN" altLang="en-US" sz="2800" b="1"/>
          </a:p>
          <a:p>
            <a:pPr eaLnBrk="1" hangingPunct="1"/>
            <a:r>
              <a:rPr lang="en-US" altLang="zh-CN" sz="2800" b="1">
                <a:latin typeface="Times New Roman"/>
                <a:ea typeface="楷体"/>
              </a:rPr>
              <a:t>(4)</a:t>
            </a:r>
            <a:r>
              <a:rPr lang="zh-CN" altLang="en-US" sz="2800" b="1">
                <a:latin typeface="Times New Roman"/>
                <a:ea typeface="楷体"/>
              </a:rPr>
              <a:t>一箱苹果售价</a:t>
            </a:r>
            <a:r>
              <a:rPr lang="en-US" altLang="zh-CN" sz="2800" b="1">
                <a:latin typeface="Times New Roman"/>
                <a:ea typeface="楷体"/>
              </a:rPr>
              <a:t>P</a:t>
            </a:r>
            <a:r>
              <a:rPr lang="zh-CN" altLang="en-US" sz="2800" b="1">
                <a:latin typeface="Times New Roman"/>
                <a:ea typeface="楷体"/>
              </a:rPr>
              <a:t>元</a:t>
            </a:r>
            <a:r>
              <a:rPr lang="en-US" altLang="zh-CN" sz="2800" b="1">
                <a:latin typeface="Times New Roman"/>
                <a:ea typeface="楷体"/>
              </a:rPr>
              <a:t>,</a:t>
            </a:r>
            <a:r>
              <a:rPr lang="zh-CN" altLang="en-US" sz="2800" b="1">
                <a:latin typeface="Times New Roman"/>
                <a:ea typeface="楷体"/>
              </a:rPr>
              <a:t>总重</a:t>
            </a:r>
            <a:r>
              <a:rPr lang="en-US" altLang="zh-CN" sz="2800" b="1">
                <a:latin typeface="Times New Roman"/>
                <a:ea typeface="楷体"/>
              </a:rPr>
              <a:t>m</a:t>
            </a:r>
            <a:r>
              <a:rPr lang="zh-CN" altLang="en-US" sz="2800" b="1">
                <a:latin typeface="Times New Roman"/>
                <a:ea typeface="楷体"/>
              </a:rPr>
              <a:t>千克</a:t>
            </a:r>
            <a:r>
              <a:rPr lang="en-US" altLang="zh-CN" sz="2800" b="1">
                <a:latin typeface="Times New Roman"/>
                <a:ea typeface="楷体"/>
              </a:rPr>
              <a:t>,</a:t>
            </a:r>
            <a:r>
              <a:rPr lang="zh-CN" altLang="en-US" sz="2800" b="1">
                <a:latin typeface="Times New Roman"/>
                <a:ea typeface="楷体"/>
              </a:rPr>
              <a:t>箱重</a:t>
            </a:r>
            <a:r>
              <a:rPr lang="en-US" altLang="zh-CN" sz="2800" b="1">
                <a:latin typeface="Times New Roman"/>
                <a:ea typeface="楷体"/>
              </a:rPr>
              <a:t>n</a:t>
            </a:r>
            <a:r>
              <a:rPr lang="zh-CN" altLang="en-US" sz="2800" b="1">
                <a:latin typeface="Times New Roman"/>
                <a:ea typeface="楷体"/>
              </a:rPr>
              <a:t>千克</a:t>
            </a:r>
            <a:r>
              <a:rPr lang="en-US" altLang="zh-CN" sz="2800" b="1">
                <a:latin typeface="Times New Roman"/>
                <a:ea typeface="楷体"/>
              </a:rPr>
              <a:t>,</a:t>
            </a:r>
            <a:r>
              <a:rPr lang="zh-CN" altLang="en-US" sz="2800" b="1">
                <a:latin typeface="Times New Roman"/>
                <a:ea typeface="楷体"/>
              </a:rPr>
              <a:t>则每</a:t>
            </a:r>
          </a:p>
          <a:p>
            <a:pPr eaLnBrk="1" hangingPunct="1"/>
            <a:endParaRPr lang="zh-CN" altLang="en-US" sz="2800" b="1"/>
          </a:p>
          <a:p>
            <a:pPr eaLnBrk="1" hangingPunct="1"/>
            <a:r>
              <a:rPr lang="zh-CN" altLang="en-US" sz="2800" b="1">
                <a:latin typeface="Times New Roman"/>
                <a:ea typeface="楷体"/>
              </a:rPr>
              <a:t> 千克苹果的售价是</a:t>
            </a:r>
            <a:r>
              <a:rPr lang="en-US" altLang="zh-CN" sz="2800" b="1">
                <a:latin typeface="Times New Roman"/>
                <a:ea typeface="楷体"/>
              </a:rPr>
              <a:t>______</a:t>
            </a:r>
            <a:r>
              <a:rPr lang="zh-CN" altLang="en-US" sz="2800" b="1">
                <a:latin typeface="Times New Roman"/>
                <a:ea typeface="楷体"/>
              </a:rPr>
              <a:t>元</a:t>
            </a:r>
            <a:r>
              <a:rPr lang="en-US" altLang="zh-CN" sz="2800" b="1">
                <a:latin typeface="Times New Roman"/>
                <a:ea typeface="楷体"/>
              </a:rPr>
              <a:t>.</a:t>
            </a:r>
          </a:p>
        </p:txBody>
      </p:sp>
      <p:sp>
        <p:nvSpPr>
          <p:cNvPr id="1029" name="Rectangle 9">
            <a:extLst>
              <a:ext uri="{FF2B5EF4-FFF2-40B4-BE49-F238E27FC236}">
                <a16:creationId xmlns:a16="http://schemas.microsoft.com/office/drawing/2014/main" id="{0178E4FC-B7AA-42C4-AF34-4B1B1BDF96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30490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030" name="Rectangle 11">
            <a:extLst>
              <a:ext uri="{FF2B5EF4-FFF2-40B4-BE49-F238E27FC236}">
                <a16:creationId xmlns:a16="http://schemas.microsoft.com/office/drawing/2014/main" id="{C036D2DB-A335-44A8-8B21-0A4AFA348A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30490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031" name="Rectangle 13">
            <a:extLst>
              <a:ext uri="{FF2B5EF4-FFF2-40B4-BE49-F238E27FC236}">
                <a16:creationId xmlns:a16="http://schemas.microsoft.com/office/drawing/2014/main" id="{47C1A6D6-8D96-4163-9386-38EEC230CC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303478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032" name="Rectangle 15">
            <a:extLst>
              <a:ext uri="{FF2B5EF4-FFF2-40B4-BE49-F238E27FC236}">
                <a16:creationId xmlns:a16="http://schemas.microsoft.com/office/drawing/2014/main" id="{AB9BA227-4AD5-40B7-A404-2789504AAA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30490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graphicFrame>
        <p:nvGraphicFramePr>
          <p:cNvPr id="1026" name="Object 16">
            <a:extLst>
              <a:ext uri="{FF2B5EF4-FFF2-40B4-BE49-F238E27FC236}">
                <a16:creationId xmlns:a16="http://schemas.microsoft.com/office/drawing/2014/main" id="{FE691A3A-2A68-44C7-AA9A-EBCC32DC13F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486401" y="4114801"/>
          <a:ext cx="322263" cy="35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18" name="公式" r:id="rId4" imgW="126720" imgH="139680" progId="Equation.3">
                  <p:embed/>
                </p:oleObj>
              </mc:Choice>
              <mc:Fallback>
                <p:oleObj name="公式" r:id="rId4" imgW="126720" imgH="139680" progId="Equation.3">
                  <p:embed/>
                  <p:pic>
                    <p:nvPicPr>
                      <p:cNvPr id="1026" name="Object 16">
                        <a:extLst>
                          <a:ext uri="{FF2B5EF4-FFF2-40B4-BE49-F238E27FC236}">
                            <a16:creationId xmlns:a16="http://schemas.microsoft.com/office/drawing/2014/main" id="{FE691A3A-2A68-44C7-AA9A-EBCC32DC13F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1" y="4114801"/>
                        <a:ext cx="322263" cy="352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3357360"/>
      </p:ext>
    </p:extLst>
  </p:cSld>
  <p:clrMapOvr>
    <a:masterClrMapping/>
  </p:clrMapOvr>
  <p:transition>
    <p:checke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>
            <a:extLst>
              <a:ext uri="{FF2B5EF4-FFF2-40B4-BE49-F238E27FC236}">
                <a16:creationId xmlns:a16="http://schemas.microsoft.com/office/drawing/2014/main" id="{500A796D-0129-49B9-9E40-89F9A91313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4800" y="0"/>
            <a:ext cx="2743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latin typeface="Times New Roman" panose="02010509060101010101" pitchFamily="49" charset="-122"/>
                <a:ea typeface="楷体" panose="02010509060101010101" pitchFamily="49" charset="-122"/>
              </a:rPr>
              <a:t>分式的概念</a:t>
            </a:r>
          </a:p>
        </p:txBody>
      </p:sp>
      <p:sp>
        <p:nvSpPr>
          <p:cNvPr id="16387" name="Text Box 3">
            <a:extLst>
              <a:ext uri="{FF2B5EF4-FFF2-40B4-BE49-F238E27FC236}">
                <a16:creationId xmlns:a16="http://schemas.microsoft.com/office/drawing/2014/main" id="{16368A7D-ED34-43E6-AD1F-FCD4D5CE4B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484313"/>
            <a:ext cx="91440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/>
          </a:p>
        </p:txBody>
      </p:sp>
      <p:pic>
        <p:nvPicPr>
          <p:cNvPr id="27652" name="Picture 4">
            <a:extLst>
              <a:ext uri="{FF2B5EF4-FFF2-40B4-BE49-F238E27FC236}">
                <a16:creationId xmlns:a16="http://schemas.microsoft.com/office/drawing/2014/main" id="{D2259F6B-A2D5-43DE-99C1-9C975AB93E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32"/>
          <a:stretch>
            <a:fillRect/>
          </a:stretch>
        </p:blipFill>
        <p:spPr bwMode="auto">
          <a:xfrm>
            <a:off x="3354388" y="762001"/>
            <a:ext cx="4265612" cy="11398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3" name="Text Box 5">
            <a:extLst>
              <a:ext uri="{FF2B5EF4-FFF2-40B4-BE49-F238E27FC236}">
                <a16:creationId xmlns:a16="http://schemas.microsoft.com/office/drawing/2014/main" id="{98A47010-E1B1-4C88-9AD4-C72E13B00E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1989138"/>
            <a:ext cx="83820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Times New Roman" panose="02010600030101010101" pitchFamily="2" charset="-122"/>
                <a:ea typeface="楷体"/>
              </a:rPr>
              <a:t>问：在上面所列出的代数式中，哪些是整式？哪些不是？它们之间有什么区别？</a:t>
            </a:r>
          </a:p>
        </p:txBody>
      </p:sp>
      <p:sp>
        <p:nvSpPr>
          <p:cNvPr id="16390" name="Text Box 6">
            <a:extLst>
              <a:ext uri="{FF2B5EF4-FFF2-40B4-BE49-F238E27FC236}">
                <a16:creationId xmlns:a16="http://schemas.microsoft.com/office/drawing/2014/main" id="{4C79CF09-3C58-4D2E-88F1-02814E479F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3068638"/>
            <a:ext cx="91440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/>
          </a:p>
        </p:txBody>
      </p:sp>
      <p:sp>
        <p:nvSpPr>
          <p:cNvPr id="16391" name="WordArt 9">
            <a:extLst>
              <a:ext uri="{FF2B5EF4-FFF2-40B4-BE49-F238E27FC236}">
                <a16:creationId xmlns:a16="http://schemas.microsoft.com/office/drawing/2014/main" id="{2DC19A09-C879-4C63-B413-91722155704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24000" y="0"/>
            <a:ext cx="2057400" cy="6096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 panose="02010600030101010101" pitchFamily="2" charset="-122"/>
                <a:ea typeface="楷体"/>
              </a:rPr>
              <a:t>探究归纳</a:t>
            </a:r>
          </a:p>
        </p:txBody>
      </p:sp>
    </p:spTree>
    <p:extLst>
      <p:ext uri="{BB962C8B-B14F-4D97-AF65-F5344CB8AC3E}">
        <p14:creationId xmlns:p14="http://schemas.microsoft.com/office/powerpoint/2010/main" val="3761323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autoUpdateAnimBg="0"/>
      <p:bldP spid="27653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9">
            <a:extLst>
              <a:ext uri="{FF2B5EF4-FFF2-40B4-BE49-F238E27FC236}">
                <a16:creationId xmlns:a16="http://schemas.microsoft.com/office/drawing/2014/main" id="{22D1563A-B7D9-4930-96FA-E03108EF5A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52" name="Rectangle 31">
            <a:extLst>
              <a:ext uri="{FF2B5EF4-FFF2-40B4-BE49-F238E27FC236}">
                <a16:creationId xmlns:a16="http://schemas.microsoft.com/office/drawing/2014/main" id="{30B1A915-2E73-41A0-9E72-00608720F8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30490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grpSp>
        <p:nvGrpSpPr>
          <p:cNvPr id="2" name="Group 34">
            <a:extLst>
              <a:ext uri="{FF2B5EF4-FFF2-40B4-BE49-F238E27FC236}">
                <a16:creationId xmlns:a16="http://schemas.microsoft.com/office/drawing/2014/main" id="{B95DA9FF-242D-40A8-90D5-358E7B98A08F}"/>
              </a:ext>
            </a:extLst>
          </p:cNvPr>
          <p:cNvGrpSpPr>
            <a:grpSpLocks/>
          </p:cNvGrpSpPr>
          <p:nvPr/>
        </p:nvGrpSpPr>
        <p:grpSpPr bwMode="auto">
          <a:xfrm>
            <a:off x="2133600" y="762001"/>
            <a:ext cx="7467600" cy="1920875"/>
            <a:chOff x="336" y="2448"/>
            <a:chExt cx="4800" cy="1210"/>
          </a:xfrm>
        </p:grpSpPr>
        <p:graphicFrame>
          <p:nvGraphicFramePr>
            <p:cNvPr id="2050" name="Object 5">
              <a:extLst>
                <a:ext uri="{FF2B5EF4-FFF2-40B4-BE49-F238E27FC236}">
                  <a16:creationId xmlns:a16="http://schemas.microsoft.com/office/drawing/2014/main" id="{A4929184-6EBC-47BC-830B-81E7FF036F90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736" y="2448"/>
            <a:ext cx="368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5842" name="Equation" r:id="rId4" imgW="177480" imgH="393480" progId="Equation.DSMT4">
                    <p:embed/>
                  </p:oleObj>
                </mc:Choice>
                <mc:Fallback>
                  <p:oleObj name="Equation" r:id="rId4" imgW="177480" imgH="393480" progId="Equation.DSMT4">
                    <p:embed/>
                    <p:pic>
                      <p:nvPicPr>
                        <p:cNvPr id="2050" name="Object 5">
                          <a:extLst>
                            <a:ext uri="{FF2B5EF4-FFF2-40B4-BE49-F238E27FC236}">
                              <a16:creationId xmlns:a16="http://schemas.microsoft.com/office/drawing/2014/main" id="{A4929184-6EBC-47BC-830B-81E7FF036F90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36" y="2448"/>
                          <a:ext cx="368" cy="81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054" name="Text Box 33">
              <a:extLst>
                <a:ext uri="{FF2B5EF4-FFF2-40B4-BE49-F238E27FC236}">
                  <a16:creationId xmlns:a16="http://schemas.microsoft.com/office/drawing/2014/main" id="{6D6CBFED-F171-46BD-BFE6-6942E12CF6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6" y="2669"/>
              <a:ext cx="4800" cy="9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rgbClr val="FF00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分式的概念：</a:t>
              </a:r>
              <a:r>
                <a:rPr lang="zh-CN" altLang="en-US" sz="3200" b="1">
                  <a:latin typeface="华文楷体" panose="02010600040101010101" pitchFamily="2" charset="-122"/>
                  <a:ea typeface="华文楷体" panose="02010600040101010101" pitchFamily="2" charset="-122"/>
                </a:rPr>
                <a:t>即形如  （</a:t>
              </a:r>
              <a:r>
                <a:rPr lang="en-US" altLang="zh-CN" sz="3200" b="1">
                  <a:latin typeface="华文楷体" panose="02010600040101010101" pitchFamily="2" charset="-122"/>
                  <a:ea typeface="华文楷体" panose="02010600040101010101" pitchFamily="2" charset="-122"/>
                </a:rPr>
                <a:t>A</a:t>
              </a:r>
              <a:r>
                <a:rPr lang="zh-CN" altLang="en-US" sz="3200" b="1">
                  <a:latin typeface="华文楷体" panose="02010600040101010101" pitchFamily="2" charset="-122"/>
                  <a:ea typeface="华文楷体" panose="02010600040101010101" pitchFamily="2" charset="-122"/>
                </a:rPr>
                <a:t>、</a:t>
              </a:r>
              <a:r>
                <a:rPr lang="en-US" altLang="zh-CN" sz="3200" b="1">
                  <a:latin typeface="华文楷体" panose="02010600040101010101" pitchFamily="2" charset="-122"/>
                  <a:ea typeface="华文楷体" panose="02010600040101010101" pitchFamily="2" charset="-122"/>
                </a:rPr>
                <a:t>B</a:t>
              </a:r>
              <a:r>
                <a:rPr lang="zh-CN" altLang="en-US" sz="3200" b="1">
                  <a:latin typeface="华文楷体" panose="02010600040101010101" pitchFamily="2" charset="-122"/>
                  <a:ea typeface="华文楷体" panose="02010600040101010101" pitchFamily="2" charset="-122"/>
                </a:rPr>
                <a:t>是整式，</a:t>
              </a:r>
            </a:p>
            <a:p>
              <a:pPr eaLnBrk="1" hangingPunct="1"/>
              <a:endParaRPr lang="zh-CN" altLang="en-US" sz="3200" b="1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  <a:p>
              <a:pPr eaLnBrk="1" hangingPunct="1"/>
              <a:r>
                <a:rPr lang="zh-CN" altLang="en-US" sz="3200" b="1">
                  <a:latin typeface="华文楷体" panose="02010600040101010101" pitchFamily="2" charset="-122"/>
                  <a:ea typeface="华文楷体" panose="02010600040101010101" pitchFamily="2" charset="-122"/>
                </a:rPr>
                <a:t>且</a:t>
              </a:r>
              <a:r>
                <a:rPr lang="en-US" altLang="zh-CN" sz="3200" b="1" u="sng">
                  <a:solidFill>
                    <a:srgbClr val="FF33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B</a:t>
              </a:r>
              <a:r>
                <a:rPr lang="zh-CN" altLang="en-US" sz="3200" b="1" u="sng">
                  <a:solidFill>
                    <a:srgbClr val="FF33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中含有字母</a:t>
              </a:r>
              <a:r>
                <a:rPr lang="zh-CN" altLang="en-US" sz="3200" b="1">
                  <a:latin typeface="华文楷体" panose="02010600040101010101" pitchFamily="2" charset="-122"/>
                  <a:ea typeface="华文楷体" panose="02010600040101010101" pitchFamily="2" charset="-122"/>
                </a:rPr>
                <a:t>，</a:t>
              </a:r>
              <a:r>
                <a:rPr lang="en-US" altLang="zh-CN" sz="3200" b="1">
                  <a:solidFill>
                    <a:srgbClr val="FF00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B≠0</a:t>
              </a:r>
              <a:r>
                <a:rPr lang="zh-CN" altLang="en-US" sz="3200" b="1">
                  <a:latin typeface="华文楷体" panose="02010600040101010101" pitchFamily="2" charset="-122"/>
                  <a:ea typeface="华文楷体" panose="02010600040101010101" pitchFamily="2" charset="-122"/>
                </a:rPr>
                <a:t>）的式子叫分式。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47884688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11">
            <a:extLst>
              <a:ext uri="{FF2B5EF4-FFF2-40B4-BE49-F238E27FC236}">
                <a16:creationId xmlns:a16="http://schemas.microsoft.com/office/drawing/2014/main" id="{F1BEB36C-0AA5-4164-8192-49BE9BA2EC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1219200"/>
            <a:ext cx="67056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latin typeface="Times New Roman" panose="02010600030101010101" pitchFamily="2" charset="-122"/>
                <a:ea typeface="楷体"/>
              </a:rPr>
              <a:t>到本节课</a:t>
            </a:r>
            <a:r>
              <a:rPr lang="en-US" altLang="zh-CN" sz="3600" b="1">
                <a:latin typeface="Times New Roman" panose="02010600030101010101" pitchFamily="2" charset="-122"/>
                <a:ea typeface="楷体"/>
              </a:rPr>
              <a:t>,</a:t>
            </a:r>
            <a:r>
              <a:rPr lang="zh-CN" altLang="en-US" sz="3600" b="1">
                <a:latin typeface="Times New Roman" panose="02010600030101010101" pitchFamily="2" charset="-122"/>
                <a:ea typeface="楷体"/>
              </a:rPr>
              <a:t>我们一共学习了哪些代数式呢</a:t>
            </a:r>
            <a:r>
              <a:rPr lang="en-US" altLang="zh-CN" sz="3600" b="1">
                <a:latin typeface="Times New Roman" panose="02010600030101010101" pitchFamily="2" charset="-122"/>
                <a:ea typeface="楷体"/>
              </a:rPr>
              <a:t>?</a:t>
            </a:r>
            <a:r>
              <a:rPr lang="zh-CN" altLang="en-US" sz="3600" b="1">
                <a:latin typeface="Times New Roman" panose="02010600030101010101" pitchFamily="2" charset="-122"/>
                <a:ea typeface="楷体"/>
              </a:rPr>
              <a:t>请同学们讨论一下</a:t>
            </a:r>
            <a:r>
              <a:rPr lang="en-US" altLang="zh-CN" sz="3600" b="1">
                <a:latin typeface="Times New Roman" panose="02010600030101010101" pitchFamily="2" charset="-122"/>
                <a:ea typeface="楷体"/>
              </a:rPr>
              <a:t>!</a:t>
            </a:r>
          </a:p>
        </p:txBody>
      </p:sp>
      <p:sp>
        <p:nvSpPr>
          <p:cNvPr id="58380" name="Rectangle 12">
            <a:extLst>
              <a:ext uri="{FF2B5EF4-FFF2-40B4-BE49-F238E27FC236}">
                <a16:creationId xmlns:a16="http://schemas.microsoft.com/office/drawing/2014/main" id="{A7CAF84B-4F07-4D93-8AC0-85DB2464DE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3276600"/>
            <a:ext cx="6172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600" b="1">
                <a:latin typeface="Times New Roman" panose="02020603050405020304" pitchFamily="18" charset="0"/>
                <a:ea typeface="楷体"/>
              </a:rPr>
              <a:t>整式和分式统称为有理式。</a:t>
            </a:r>
          </a:p>
        </p:txBody>
      </p:sp>
    </p:spTree>
    <p:extLst>
      <p:ext uri="{BB962C8B-B14F-4D97-AF65-F5344CB8AC3E}">
        <p14:creationId xmlns:p14="http://schemas.microsoft.com/office/powerpoint/2010/main" val="2491279665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83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3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83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>
            <a:extLst>
              <a:ext uri="{FF2B5EF4-FFF2-40B4-BE49-F238E27FC236}">
                <a16:creationId xmlns:a16="http://schemas.microsoft.com/office/drawing/2014/main" id="{9FEBFFF8-3F73-4F4D-9D7F-59EB0EF44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080" b="1456"/>
          <a:stretch>
            <a:fillRect/>
          </a:stretch>
        </p:blipFill>
        <p:spPr bwMode="auto">
          <a:xfrm>
            <a:off x="1828800" y="4495800"/>
            <a:ext cx="8064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 Box 21">
            <a:extLst>
              <a:ext uri="{FF2B5EF4-FFF2-40B4-BE49-F238E27FC236}">
                <a16:creationId xmlns:a16="http://schemas.microsoft.com/office/drawing/2014/main" id="{7B7250C2-4A4B-4A54-8310-B4674E58CC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2438401"/>
            <a:ext cx="5791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/>
          </a:p>
        </p:txBody>
      </p:sp>
      <p:graphicFrame>
        <p:nvGraphicFramePr>
          <p:cNvPr id="29719" name="Object 23">
            <a:extLst>
              <a:ext uri="{FF2B5EF4-FFF2-40B4-BE49-F238E27FC236}">
                <a16:creationId xmlns:a16="http://schemas.microsoft.com/office/drawing/2014/main" id="{3E19C805-F30C-4F23-9797-F1473C61321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24000" y="838200"/>
          <a:ext cx="9144000" cy="358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66" name="公式" r:id="rId5" imgW="2997000" imgH="1218960" progId="Equation.3">
                  <p:embed/>
                </p:oleObj>
              </mc:Choice>
              <mc:Fallback>
                <p:oleObj name="公式" r:id="rId5" imgW="2997000" imgH="1218960" progId="Equation.3">
                  <p:embed/>
                  <p:pic>
                    <p:nvPicPr>
                      <p:cNvPr id="29719" name="Object 23">
                        <a:extLst>
                          <a:ext uri="{FF2B5EF4-FFF2-40B4-BE49-F238E27FC236}">
                            <a16:creationId xmlns:a16="http://schemas.microsoft.com/office/drawing/2014/main" id="{3E19C805-F30C-4F23-9797-F1473C61321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838200"/>
                        <a:ext cx="9144000" cy="3581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7" name="Text Box 31">
            <a:extLst>
              <a:ext uri="{FF2B5EF4-FFF2-40B4-BE49-F238E27FC236}">
                <a16:creationId xmlns:a16="http://schemas.microsoft.com/office/drawing/2014/main" id="{653577DE-53E5-4590-8B96-642FDD7EB1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304800"/>
            <a:ext cx="8763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latin typeface="Times New Roman"/>
                <a:ea typeface="楷体" panose="02010600040101010101" pitchFamily="2" charset="-122"/>
              </a:rPr>
              <a:t>例</a:t>
            </a:r>
            <a:r>
              <a:rPr lang="en-US" altLang="zh-CN" sz="3200" b="1">
                <a:latin typeface="Times New Roman"/>
                <a:ea typeface="楷体" panose="02010600040101010101" pitchFamily="2" charset="-122"/>
              </a:rPr>
              <a:t>1</a:t>
            </a:r>
            <a:r>
              <a:rPr lang="zh-CN" altLang="en-US" sz="3200" b="1">
                <a:latin typeface="Times New Roman"/>
                <a:ea typeface="楷体" panose="02010600040101010101" pitchFamily="2" charset="-122"/>
              </a:rPr>
              <a:t>：下列代数式，哪些是整式？哪些是分式？</a:t>
            </a:r>
          </a:p>
        </p:txBody>
      </p:sp>
      <p:sp>
        <p:nvSpPr>
          <p:cNvPr id="3078" name="Text Box 36">
            <a:extLst>
              <a:ext uri="{FF2B5EF4-FFF2-40B4-BE49-F238E27FC236}">
                <a16:creationId xmlns:a16="http://schemas.microsoft.com/office/drawing/2014/main" id="{D3E503AA-B94E-48FF-A827-E00BB1A384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3657601"/>
            <a:ext cx="685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5382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9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0" name="WordArt 8">
            <a:extLst>
              <a:ext uri="{FF2B5EF4-FFF2-40B4-BE49-F238E27FC236}">
                <a16:creationId xmlns:a16="http://schemas.microsoft.com/office/drawing/2014/main" id="{92F460DF-2212-4FAE-BFC4-A72291CC36C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209801" y="1219200"/>
            <a:ext cx="1647825" cy="457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solidFill>
                  <a:srgbClr val="FF66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10800040101010101" pitchFamily="2" charset="-122"/>
                <a:ea typeface="楷体" panose="02010800040101010101" pitchFamily="2" charset="-122"/>
              </a:rPr>
              <a:t>知识要点</a:t>
            </a:r>
          </a:p>
        </p:txBody>
      </p:sp>
      <p:sp>
        <p:nvSpPr>
          <p:cNvPr id="8201" name="Text Box 9">
            <a:extLst>
              <a:ext uri="{FF2B5EF4-FFF2-40B4-BE49-F238E27FC236}">
                <a16:creationId xmlns:a16="http://schemas.microsoft.com/office/drawing/2014/main" id="{001BCA11-7DE1-4E94-8788-15E9D42391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1828801"/>
            <a:ext cx="7696200" cy="326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latin typeface="Times New Roman"/>
                <a:ea typeface="楷体" panose="02010600040101010101" pitchFamily="2" charset="-122"/>
              </a:rPr>
              <a:t>1</a:t>
            </a:r>
            <a:r>
              <a:rPr lang="zh-CN" altLang="en-US" sz="3200" b="1">
                <a:latin typeface="Times New Roman"/>
                <a:ea typeface="楷体" panose="02010600040101010101" pitchFamily="2" charset="-122"/>
              </a:rPr>
              <a:t>、判断一个有理式是不是分式，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latin typeface="Times New Roman"/>
                <a:ea typeface="楷体" panose="02010600040101010101" pitchFamily="2" charset="-122"/>
              </a:rPr>
              <a:t>关键看是否符合下式：</a:t>
            </a:r>
          </a:p>
          <a:p>
            <a:pPr eaLnBrk="1" hangingPunct="1">
              <a:spcBef>
                <a:spcPct val="50000"/>
              </a:spcBef>
            </a:pPr>
            <a:endParaRPr lang="zh-CN" altLang="en-US" sz="3200" b="1">
              <a:ea typeface="华文楷体" panose="0201060004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latin typeface="Times New Roman"/>
                <a:ea typeface="楷体" panose="02010600040101010101" pitchFamily="2" charset="-122"/>
              </a:rPr>
              <a:t>2</a:t>
            </a:r>
            <a:r>
              <a:rPr lang="zh-CN" altLang="en-US" sz="3200" b="1">
                <a:latin typeface="Times New Roman"/>
                <a:ea typeface="楷体" panose="02010600040101010101" pitchFamily="2" charset="-122"/>
              </a:rPr>
              <a:t>、整式包括单项式和多项式，单个字母或数字是单项式。</a:t>
            </a:r>
          </a:p>
        </p:txBody>
      </p:sp>
      <p:graphicFrame>
        <p:nvGraphicFramePr>
          <p:cNvPr id="8202" name="Object 10">
            <a:extLst>
              <a:ext uri="{FF2B5EF4-FFF2-40B4-BE49-F238E27FC236}">
                <a16:creationId xmlns:a16="http://schemas.microsoft.com/office/drawing/2014/main" id="{73F4BAFB-AD98-4B1A-8243-A384B398D40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172200" y="2362200"/>
          <a:ext cx="44958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0" name="Equation" r:id="rId4" imgW="1993680" imgH="431640" progId="Equation.DSMT4">
                  <p:embed/>
                </p:oleObj>
              </mc:Choice>
              <mc:Fallback>
                <p:oleObj name="Equation" r:id="rId4" imgW="1993680" imgH="431640" progId="Equation.DSMT4">
                  <p:embed/>
                  <p:pic>
                    <p:nvPicPr>
                      <p:cNvPr id="8202" name="Object 10">
                        <a:extLst>
                          <a:ext uri="{FF2B5EF4-FFF2-40B4-BE49-F238E27FC236}">
                            <a16:creationId xmlns:a16="http://schemas.microsoft.com/office/drawing/2014/main" id="{73F4BAFB-AD98-4B1A-8243-A384B398D40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2200" y="2362200"/>
                        <a:ext cx="4495800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1" name="WordArt 12">
            <a:extLst>
              <a:ext uri="{FF2B5EF4-FFF2-40B4-BE49-F238E27FC236}">
                <a16:creationId xmlns:a16="http://schemas.microsoft.com/office/drawing/2014/main" id="{07192A4C-FBF2-49AA-A3A6-F6E93FAC937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209800" y="457200"/>
            <a:ext cx="3657600" cy="457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gradFill rotWithShape="1">
                  <a:gsLst>
                    <a:gs pos="0">
                      <a:srgbClr val="FF9933"/>
                    </a:gs>
                    <a:gs pos="100000">
                      <a:srgbClr val="FF6600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Times New Roman" panose="02010600030101010101" pitchFamily="2" charset="-122"/>
                <a:ea typeface="楷体"/>
              </a:rPr>
              <a:t>整式与分式的识别</a:t>
            </a:r>
          </a:p>
        </p:txBody>
      </p:sp>
    </p:spTree>
    <p:extLst>
      <p:ext uri="{BB962C8B-B14F-4D97-AF65-F5344CB8AC3E}">
        <p14:creationId xmlns:p14="http://schemas.microsoft.com/office/powerpoint/2010/main" val="1370611858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1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4" name="Group 8">
            <a:extLst>
              <a:ext uri="{FF2B5EF4-FFF2-40B4-BE49-F238E27FC236}">
                <a16:creationId xmlns:a16="http://schemas.microsoft.com/office/drawing/2014/main" id="{4EA3C58D-B778-4087-B34F-FF458BFF1832}"/>
              </a:ext>
            </a:extLst>
          </p:cNvPr>
          <p:cNvGrpSpPr>
            <a:grpSpLocks/>
          </p:cNvGrpSpPr>
          <p:nvPr/>
        </p:nvGrpSpPr>
        <p:grpSpPr bwMode="auto">
          <a:xfrm>
            <a:off x="1828800" y="1"/>
            <a:ext cx="8458200" cy="2867025"/>
            <a:chOff x="192" y="192"/>
            <a:chExt cx="5328" cy="1806"/>
          </a:xfrm>
        </p:grpSpPr>
        <p:sp>
          <p:nvSpPr>
            <p:cNvPr id="5125" name="Rectangle 2">
              <a:extLst>
                <a:ext uri="{FF2B5EF4-FFF2-40B4-BE49-F238E27FC236}">
                  <a16:creationId xmlns:a16="http://schemas.microsoft.com/office/drawing/2014/main" id="{446A1843-5703-4B46-8A11-BC11470D64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2" y="288"/>
              <a:ext cx="5328" cy="17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ea typeface="华文楷体" panose="02010600040101010101" pitchFamily="2" charset="-122"/>
                </a:rPr>
                <a:t>例</a:t>
              </a:r>
              <a:r>
                <a:rPr lang="en-US" altLang="zh-CN" sz="3200" b="1">
                  <a:ea typeface="华文楷体" panose="02010600040101010101" pitchFamily="2" charset="-122"/>
                </a:rPr>
                <a:t>2   </a:t>
              </a:r>
              <a:r>
                <a:rPr lang="en-US" altLang="zh-CN" sz="2800" b="1">
                  <a:ea typeface="华文楷体" panose="02010600040101010101" pitchFamily="2" charset="-122"/>
                </a:rPr>
                <a:t>(1)</a:t>
              </a:r>
              <a:r>
                <a:rPr lang="zh-CN" altLang="en-US" sz="2800" b="1">
                  <a:ea typeface="华文楷体" panose="02010600040101010101" pitchFamily="2" charset="-122"/>
                </a:rPr>
                <a:t>当</a:t>
              </a:r>
              <a:r>
                <a:rPr lang="en-US" altLang="zh-CN" sz="2800" b="1">
                  <a:ea typeface="华文楷体" panose="02010600040101010101" pitchFamily="2" charset="-122"/>
                </a:rPr>
                <a:t>x</a:t>
              </a:r>
              <a:r>
                <a:rPr lang="zh-CN" altLang="en-US" sz="2800" b="1">
                  <a:ea typeface="华文楷体" panose="02010600040101010101" pitchFamily="2" charset="-122"/>
                </a:rPr>
                <a:t>为何值时</a:t>
              </a:r>
              <a:r>
                <a:rPr lang="en-US" altLang="zh-CN" sz="2800" b="1">
                  <a:ea typeface="华文楷体" panose="02010600040101010101" pitchFamily="2" charset="-122"/>
                </a:rPr>
                <a:t>,</a:t>
              </a:r>
              <a:r>
                <a:rPr lang="zh-CN" altLang="en-US" sz="2800" b="1">
                  <a:ea typeface="华文楷体" panose="02010600040101010101" pitchFamily="2" charset="-122"/>
                </a:rPr>
                <a:t>分式             有意义</a:t>
              </a:r>
              <a:r>
                <a:rPr lang="en-US" altLang="zh-CN" sz="2800" b="1">
                  <a:ea typeface="华文楷体" panose="02010600040101010101" pitchFamily="2" charset="-122"/>
                </a:rPr>
                <a:t>?</a:t>
              </a:r>
            </a:p>
            <a:p>
              <a:pPr eaLnBrk="1" hangingPunct="1"/>
              <a:r>
                <a:rPr lang="en-US" altLang="zh-CN" sz="2800" b="1">
                  <a:ea typeface="华文楷体" panose="02010600040101010101" pitchFamily="2" charset="-122"/>
                </a:rPr>
                <a:t>        </a:t>
              </a:r>
            </a:p>
            <a:p>
              <a:pPr eaLnBrk="1" hangingPunct="1"/>
              <a:endParaRPr lang="en-US" altLang="zh-CN" sz="2800" b="1">
                <a:ea typeface="华文楷体" panose="02010600040101010101" pitchFamily="2" charset="-122"/>
              </a:endParaRPr>
            </a:p>
            <a:p>
              <a:pPr eaLnBrk="1" hangingPunct="1"/>
              <a:r>
                <a:rPr lang="en-US" altLang="zh-CN" sz="2800" b="1">
                  <a:ea typeface="华文楷体" panose="02010600040101010101" pitchFamily="2" charset="-122"/>
                </a:rPr>
                <a:t>          (2)</a:t>
              </a:r>
              <a:r>
                <a:rPr lang="zh-CN" altLang="en-US" sz="2800" b="1">
                  <a:ea typeface="华文楷体" panose="02010600040101010101" pitchFamily="2" charset="-122"/>
                </a:rPr>
                <a:t>当</a:t>
              </a:r>
              <a:r>
                <a:rPr lang="en-US" altLang="zh-CN" sz="2800" b="1">
                  <a:ea typeface="华文楷体" panose="02010600040101010101" pitchFamily="2" charset="-122"/>
                </a:rPr>
                <a:t>x</a:t>
              </a:r>
              <a:r>
                <a:rPr lang="zh-CN" altLang="en-US" sz="2800" b="1">
                  <a:ea typeface="华文楷体" panose="02010600040101010101" pitchFamily="2" charset="-122"/>
                </a:rPr>
                <a:t>为何值时</a:t>
              </a:r>
              <a:r>
                <a:rPr lang="en-US" altLang="zh-CN" sz="2800" b="1">
                  <a:ea typeface="华文楷体" panose="02010600040101010101" pitchFamily="2" charset="-122"/>
                </a:rPr>
                <a:t>,</a:t>
              </a:r>
              <a:r>
                <a:rPr lang="zh-CN" altLang="en-US" sz="2800" b="1">
                  <a:ea typeface="华文楷体" panose="02010600040101010101" pitchFamily="2" charset="-122"/>
                </a:rPr>
                <a:t>分式              有意义</a:t>
              </a:r>
              <a:r>
                <a:rPr lang="en-US" altLang="zh-CN" sz="2800" b="1">
                  <a:ea typeface="华文楷体" panose="02010600040101010101" pitchFamily="2" charset="-122"/>
                </a:rPr>
                <a:t>?</a:t>
              </a:r>
            </a:p>
            <a:p>
              <a:pPr eaLnBrk="1" hangingPunct="1"/>
              <a:endParaRPr lang="en-US" altLang="zh-CN" sz="2800" b="1">
                <a:ea typeface="华文楷体" panose="02010600040101010101" pitchFamily="2" charset="-122"/>
              </a:endParaRPr>
            </a:p>
            <a:p>
              <a:pPr eaLnBrk="1" hangingPunct="1"/>
              <a:r>
                <a:rPr lang="en-US" altLang="zh-CN" sz="2800" b="1"/>
                <a:t>        </a:t>
              </a:r>
            </a:p>
          </p:txBody>
        </p:sp>
        <p:graphicFrame>
          <p:nvGraphicFramePr>
            <p:cNvPr id="5122" name="Object 3">
              <a:extLst>
                <a:ext uri="{FF2B5EF4-FFF2-40B4-BE49-F238E27FC236}">
                  <a16:creationId xmlns:a16="http://schemas.microsoft.com/office/drawing/2014/main" id="{6A5311AD-3F9B-43A7-91D8-8F53677043C5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011" y="192"/>
            <a:ext cx="545" cy="6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8914" name="公式" r:id="rId4" imgW="330120" imgH="393480" progId="Equation.3">
                    <p:embed/>
                  </p:oleObj>
                </mc:Choice>
                <mc:Fallback>
                  <p:oleObj name="公式" r:id="rId4" imgW="330120" imgH="393480" progId="Equation.3">
                    <p:embed/>
                    <p:pic>
                      <p:nvPicPr>
                        <p:cNvPr id="5122" name="Object 3">
                          <a:extLst>
                            <a:ext uri="{FF2B5EF4-FFF2-40B4-BE49-F238E27FC236}">
                              <a16:creationId xmlns:a16="http://schemas.microsoft.com/office/drawing/2014/main" id="{6A5311AD-3F9B-43A7-91D8-8F53677043C5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11" y="192"/>
                          <a:ext cx="545" cy="6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23" name="Object 4">
              <a:extLst>
                <a:ext uri="{FF2B5EF4-FFF2-40B4-BE49-F238E27FC236}">
                  <a16:creationId xmlns:a16="http://schemas.microsoft.com/office/drawing/2014/main" id="{32AC12BB-F15D-42B5-9E34-DC72AFC1833B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024" y="1008"/>
            <a:ext cx="699" cy="6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8915" name="公式" r:id="rId6" imgW="431640" imgH="393480" progId="Equation.3">
                    <p:embed/>
                  </p:oleObj>
                </mc:Choice>
                <mc:Fallback>
                  <p:oleObj name="公式" r:id="rId6" imgW="431640" imgH="393480" progId="Equation.3">
                    <p:embed/>
                    <p:pic>
                      <p:nvPicPr>
                        <p:cNvPr id="5123" name="Object 4">
                          <a:extLst>
                            <a:ext uri="{FF2B5EF4-FFF2-40B4-BE49-F238E27FC236}">
                              <a16:creationId xmlns:a16="http://schemas.microsoft.com/office/drawing/2014/main" id="{32AC12BB-F15D-42B5-9E34-DC72AFC1833B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24" y="1008"/>
                          <a:ext cx="699" cy="6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3986655838"/>
      </p:ext>
    </p:extLst>
  </p:cSld>
  <p:clrMapOvr>
    <a:masterClrMapping/>
  </p:clrMapOvr>
  <p:transition>
    <p:checke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5">
            <a:extLst>
              <a:ext uri="{FF2B5EF4-FFF2-40B4-BE49-F238E27FC236}">
                <a16:creationId xmlns:a16="http://schemas.microsoft.com/office/drawing/2014/main" id="{E08541C0-878C-46D7-8B15-5FCF0186F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684214"/>
            <a:ext cx="748823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latin typeface="Times New Roman"/>
                <a:ea typeface="楷体" panose="02010600040101010101" pitchFamily="2" charset="-122"/>
              </a:rPr>
              <a:t>例</a:t>
            </a:r>
            <a:r>
              <a:rPr lang="en-US" altLang="zh-CN" sz="3200" b="1">
                <a:latin typeface="Times New Roman"/>
                <a:ea typeface="楷体" panose="02010600040101010101" pitchFamily="2" charset="-122"/>
              </a:rPr>
              <a:t>3   </a:t>
            </a:r>
            <a:r>
              <a:rPr lang="zh-CN" altLang="en-US" sz="2800" b="1">
                <a:latin typeface="Times New Roman"/>
                <a:ea typeface="楷体" panose="02010600040101010101" pitchFamily="2" charset="-122"/>
              </a:rPr>
              <a:t>当</a:t>
            </a:r>
            <a:r>
              <a:rPr lang="en-US" altLang="zh-CN" sz="2800" b="1">
                <a:latin typeface="Times New Roman"/>
                <a:ea typeface="楷体" panose="02010600040101010101" pitchFamily="2" charset="-122"/>
              </a:rPr>
              <a:t>x</a:t>
            </a:r>
            <a:r>
              <a:rPr lang="zh-CN" altLang="en-US" sz="2800" b="1">
                <a:latin typeface="Times New Roman"/>
                <a:ea typeface="楷体" panose="02010600040101010101" pitchFamily="2" charset="-122"/>
              </a:rPr>
              <a:t>为何值时</a:t>
            </a:r>
            <a:r>
              <a:rPr lang="en-US" altLang="zh-CN" sz="2800" b="1">
                <a:latin typeface="Times New Roman"/>
                <a:ea typeface="楷体" panose="02010600040101010101" pitchFamily="2" charset="-122"/>
              </a:rPr>
              <a:t>,</a:t>
            </a:r>
            <a:r>
              <a:rPr lang="zh-CN" altLang="en-US" sz="2800" b="1">
                <a:latin typeface="Times New Roman"/>
                <a:ea typeface="楷体" panose="02010600040101010101" pitchFamily="2" charset="-122"/>
              </a:rPr>
              <a:t>分式             无意义</a:t>
            </a:r>
            <a:r>
              <a:rPr lang="en-US" altLang="zh-CN" sz="2800" b="1">
                <a:latin typeface="Times New Roman"/>
                <a:ea typeface="楷体" panose="02010600040101010101" pitchFamily="2" charset="-122"/>
              </a:rPr>
              <a:t>?          </a:t>
            </a:r>
            <a:endParaRPr lang="en-US" altLang="zh-CN" sz="2800" b="1"/>
          </a:p>
        </p:txBody>
      </p:sp>
      <p:graphicFrame>
        <p:nvGraphicFramePr>
          <p:cNvPr id="6146" name="Object 6">
            <a:extLst>
              <a:ext uri="{FF2B5EF4-FFF2-40B4-BE49-F238E27FC236}">
                <a16:creationId xmlns:a16="http://schemas.microsoft.com/office/drawing/2014/main" id="{00012D0B-01BD-4904-AA51-565EA627A48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803900" y="492126"/>
          <a:ext cx="1130300" cy="103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38" name="公式" r:id="rId4" imgW="431640" imgH="393480" progId="Equation.3">
                  <p:embed/>
                </p:oleObj>
              </mc:Choice>
              <mc:Fallback>
                <p:oleObj name="公式" r:id="rId4" imgW="431640" imgH="393480" progId="Equation.3">
                  <p:embed/>
                  <p:pic>
                    <p:nvPicPr>
                      <p:cNvPr id="6146" name="Object 6">
                        <a:extLst>
                          <a:ext uri="{FF2B5EF4-FFF2-40B4-BE49-F238E27FC236}">
                            <a16:creationId xmlns:a16="http://schemas.microsoft.com/office/drawing/2014/main" id="{00012D0B-01BD-4904-AA51-565EA627A48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03900" y="492126"/>
                        <a:ext cx="1130300" cy="1031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01399587"/>
      </p:ext>
    </p:extLst>
  </p:cSld>
  <p:clrMapOvr>
    <a:masterClrMapping/>
  </p:clrMapOvr>
  <p:transition>
    <p:checke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Rectangle 17">
            <a:extLst>
              <a:ext uri="{FF2B5EF4-FFF2-40B4-BE49-F238E27FC236}">
                <a16:creationId xmlns:a16="http://schemas.microsoft.com/office/drawing/2014/main" id="{4A029856-4D8D-4163-8D10-DA8BB69122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2734747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7177" name="Text Box 21">
            <a:extLst>
              <a:ext uri="{FF2B5EF4-FFF2-40B4-BE49-F238E27FC236}">
                <a16:creationId xmlns:a16="http://schemas.microsoft.com/office/drawing/2014/main" id="{C9CBF27D-97E4-403D-BBC2-F8670B012E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228600"/>
            <a:ext cx="3200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/>
                <a:ea typeface="楷体" panose="02010600040101010101" pitchFamily="2" charset="-122"/>
              </a:rPr>
              <a:t>请你来做一做：</a:t>
            </a:r>
          </a:p>
        </p:txBody>
      </p:sp>
      <p:grpSp>
        <p:nvGrpSpPr>
          <p:cNvPr id="7178" name="Group 32">
            <a:extLst>
              <a:ext uri="{FF2B5EF4-FFF2-40B4-BE49-F238E27FC236}">
                <a16:creationId xmlns:a16="http://schemas.microsoft.com/office/drawing/2014/main" id="{68935235-68FC-4E1B-9169-34BAFB6CA895}"/>
              </a:ext>
            </a:extLst>
          </p:cNvPr>
          <p:cNvGrpSpPr>
            <a:grpSpLocks/>
          </p:cNvGrpSpPr>
          <p:nvPr/>
        </p:nvGrpSpPr>
        <p:grpSpPr bwMode="auto">
          <a:xfrm>
            <a:off x="1828800" y="587376"/>
            <a:ext cx="8153400" cy="1295401"/>
            <a:chOff x="192" y="453"/>
            <a:chExt cx="5136" cy="816"/>
          </a:xfrm>
        </p:grpSpPr>
        <p:graphicFrame>
          <p:nvGraphicFramePr>
            <p:cNvPr id="7175" name="Object 16">
              <a:extLst>
                <a:ext uri="{FF2B5EF4-FFF2-40B4-BE49-F238E27FC236}">
                  <a16:creationId xmlns:a16="http://schemas.microsoft.com/office/drawing/2014/main" id="{4125712A-A1FE-4048-B8DE-B1108C3821A6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120" y="453"/>
            <a:ext cx="960" cy="6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962" name="Equation" r:id="rId4" imgW="355446" imgH="583947" progId="Equation.3">
                    <p:embed/>
                  </p:oleObj>
                </mc:Choice>
                <mc:Fallback>
                  <p:oleObj name="Equation" r:id="rId4" imgW="355446" imgH="583947" progId="Equation.3">
                    <p:embed/>
                    <p:pic>
                      <p:nvPicPr>
                        <p:cNvPr id="7175" name="Object 16">
                          <a:extLst>
                            <a:ext uri="{FF2B5EF4-FFF2-40B4-BE49-F238E27FC236}">
                              <a16:creationId xmlns:a16="http://schemas.microsoft.com/office/drawing/2014/main" id="{4125712A-A1FE-4048-B8DE-B1108C3821A6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20" y="453"/>
                          <a:ext cx="960" cy="68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7186" name="Group 31">
              <a:extLst>
                <a:ext uri="{FF2B5EF4-FFF2-40B4-BE49-F238E27FC236}">
                  <a16:creationId xmlns:a16="http://schemas.microsoft.com/office/drawing/2014/main" id="{6202810A-8C6C-4B50-8E53-BCFAAE6875F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2" y="595"/>
              <a:ext cx="5136" cy="674"/>
              <a:chOff x="192" y="595"/>
              <a:chExt cx="5136" cy="674"/>
            </a:xfrm>
          </p:grpSpPr>
          <p:sp>
            <p:nvSpPr>
              <p:cNvPr id="7187" name="Rectangle 19">
                <a:extLst>
                  <a:ext uri="{FF2B5EF4-FFF2-40B4-BE49-F238E27FC236}">
                    <a16:creationId xmlns:a16="http://schemas.microsoft.com/office/drawing/2014/main" id="{B11511C6-1AF4-4298-BE5E-F23A85A679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4" y="1036"/>
                <a:ext cx="116" cy="2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7188" name="Text Box 22">
                <a:extLst>
                  <a:ext uri="{FF2B5EF4-FFF2-40B4-BE49-F238E27FC236}">
                    <a16:creationId xmlns:a16="http://schemas.microsoft.com/office/drawing/2014/main" id="{D5854D1C-4EC1-47F2-BA1D-5E55D0C1B19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2" y="595"/>
                <a:ext cx="5136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3200" b="1">
                    <a:latin typeface="华文楷体" panose="02010600040101010101" pitchFamily="2" charset="-122"/>
                    <a:ea typeface="华文楷体" panose="02010600040101010101" pitchFamily="2" charset="-122"/>
                  </a:rPr>
                  <a:t>1</a:t>
                </a:r>
                <a:r>
                  <a:rPr lang="zh-CN" altLang="en-US" sz="3200" b="1">
                    <a:latin typeface="华文楷体" panose="02010600040101010101" pitchFamily="2" charset="-122"/>
                    <a:ea typeface="华文楷体" panose="02010600040101010101" pitchFamily="2" charset="-122"/>
                  </a:rPr>
                  <a:t>、当</a:t>
                </a:r>
                <a:r>
                  <a:rPr lang="en-US" altLang="zh-CN" sz="3200" b="1">
                    <a:latin typeface="华文楷体" panose="02010600040101010101" pitchFamily="2" charset="-122"/>
                    <a:ea typeface="华文楷体" panose="02010600040101010101" pitchFamily="2" charset="-122"/>
                  </a:rPr>
                  <a:t>x</a:t>
                </a:r>
                <a:r>
                  <a:rPr lang="zh-CN" altLang="en-US" sz="3200" b="1">
                    <a:latin typeface="华文楷体" panose="02010600040101010101" pitchFamily="2" charset="-122"/>
                    <a:ea typeface="华文楷体" panose="02010600040101010101" pitchFamily="2" charset="-122"/>
                  </a:rPr>
                  <a:t>为何值时，代数式                  有意义？</a:t>
                </a:r>
              </a:p>
            </p:txBody>
          </p:sp>
        </p:grpSp>
      </p:grpSp>
      <p:grpSp>
        <p:nvGrpSpPr>
          <p:cNvPr id="7179" name="Group 33">
            <a:extLst>
              <a:ext uri="{FF2B5EF4-FFF2-40B4-BE49-F238E27FC236}">
                <a16:creationId xmlns:a16="http://schemas.microsoft.com/office/drawing/2014/main" id="{64F91F94-B842-4303-B791-E78C4EB7BE55}"/>
              </a:ext>
            </a:extLst>
          </p:cNvPr>
          <p:cNvGrpSpPr>
            <a:grpSpLocks/>
          </p:cNvGrpSpPr>
          <p:nvPr/>
        </p:nvGrpSpPr>
        <p:grpSpPr bwMode="auto">
          <a:xfrm>
            <a:off x="1828800" y="1828800"/>
            <a:ext cx="8610600" cy="1066800"/>
            <a:chOff x="192" y="1308"/>
            <a:chExt cx="5424" cy="672"/>
          </a:xfrm>
        </p:grpSpPr>
        <p:graphicFrame>
          <p:nvGraphicFramePr>
            <p:cNvPr id="7174" name="Object 18">
              <a:extLst>
                <a:ext uri="{FF2B5EF4-FFF2-40B4-BE49-F238E27FC236}">
                  <a16:creationId xmlns:a16="http://schemas.microsoft.com/office/drawing/2014/main" id="{79274E0E-42E1-4127-8C70-C4C181C16B92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976" y="1308"/>
            <a:ext cx="843" cy="6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963" name="Equation" r:id="rId6" imgW="406224" imgH="418918" progId="Equation.3">
                    <p:embed/>
                  </p:oleObj>
                </mc:Choice>
                <mc:Fallback>
                  <p:oleObj name="Equation" r:id="rId6" imgW="406224" imgH="418918" progId="Equation.3">
                    <p:embed/>
                    <p:pic>
                      <p:nvPicPr>
                        <p:cNvPr id="7174" name="Object 18">
                          <a:extLst>
                            <a:ext uri="{FF2B5EF4-FFF2-40B4-BE49-F238E27FC236}">
                              <a16:creationId xmlns:a16="http://schemas.microsoft.com/office/drawing/2014/main" id="{79274E0E-42E1-4127-8C70-C4C181C16B92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76" y="1308"/>
                          <a:ext cx="843" cy="67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185" name="Text Box 23">
              <a:extLst>
                <a:ext uri="{FF2B5EF4-FFF2-40B4-BE49-F238E27FC236}">
                  <a16:creationId xmlns:a16="http://schemas.microsoft.com/office/drawing/2014/main" id="{92475C8F-C357-4270-90D6-696F69584F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2" y="1507"/>
              <a:ext cx="5424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200" b="1">
                  <a:latin typeface="华文楷体" panose="02010600040101010101" pitchFamily="2" charset="-122"/>
                  <a:ea typeface="华文楷体" panose="02010600040101010101" pitchFamily="2" charset="-122"/>
                </a:rPr>
                <a:t>2</a:t>
              </a:r>
              <a:r>
                <a:rPr lang="zh-CN" altLang="en-US" sz="3200" b="1">
                  <a:latin typeface="华文楷体" panose="02010600040101010101" pitchFamily="2" charset="-122"/>
                  <a:ea typeface="华文楷体" panose="02010600040101010101" pitchFamily="2" charset="-122"/>
                </a:rPr>
                <a:t>、当</a:t>
              </a:r>
              <a:r>
                <a:rPr lang="en-US" altLang="zh-CN" sz="3200" b="1">
                  <a:latin typeface="华文楷体" panose="02010600040101010101" pitchFamily="2" charset="-122"/>
                  <a:ea typeface="华文楷体" panose="02010600040101010101" pitchFamily="2" charset="-122"/>
                </a:rPr>
                <a:t>x</a:t>
              </a:r>
              <a:r>
                <a:rPr lang="zh-CN" altLang="en-US" sz="3200" b="1">
                  <a:latin typeface="华文楷体" panose="02010600040101010101" pitchFamily="2" charset="-122"/>
                  <a:ea typeface="华文楷体" panose="02010600040101010101" pitchFamily="2" charset="-122"/>
                </a:rPr>
                <a:t>为何值时，分式                  有意义？</a:t>
              </a:r>
            </a:p>
          </p:txBody>
        </p:sp>
      </p:grpSp>
      <p:grpSp>
        <p:nvGrpSpPr>
          <p:cNvPr id="7180" name="Group 34">
            <a:extLst>
              <a:ext uri="{FF2B5EF4-FFF2-40B4-BE49-F238E27FC236}">
                <a16:creationId xmlns:a16="http://schemas.microsoft.com/office/drawing/2014/main" id="{C86EE610-1C82-4344-AA7A-C2A10E1052D6}"/>
              </a:ext>
            </a:extLst>
          </p:cNvPr>
          <p:cNvGrpSpPr>
            <a:grpSpLocks/>
          </p:cNvGrpSpPr>
          <p:nvPr/>
        </p:nvGrpSpPr>
        <p:grpSpPr bwMode="auto">
          <a:xfrm>
            <a:off x="1828800" y="3276601"/>
            <a:ext cx="8229600" cy="1135063"/>
            <a:chOff x="192" y="2316"/>
            <a:chExt cx="5184" cy="715"/>
          </a:xfrm>
        </p:grpSpPr>
        <p:graphicFrame>
          <p:nvGraphicFramePr>
            <p:cNvPr id="7173" name="Object 7">
              <a:extLst>
                <a:ext uri="{FF2B5EF4-FFF2-40B4-BE49-F238E27FC236}">
                  <a16:creationId xmlns:a16="http://schemas.microsoft.com/office/drawing/2014/main" id="{A03ED715-40FF-4B0C-8733-5B1334FAC11C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880" y="2316"/>
            <a:ext cx="672" cy="71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964" name="Equation" r:id="rId8" imgW="393480" imgH="419040" progId="Equation.DSMT4">
                    <p:embed/>
                  </p:oleObj>
                </mc:Choice>
                <mc:Fallback>
                  <p:oleObj name="Equation" r:id="rId8" imgW="393480" imgH="419040" progId="Equation.DSMT4">
                    <p:embed/>
                    <p:pic>
                      <p:nvPicPr>
                        <p:cNvPr id="7173" name="Object 7">
                          <a:extLst>
                            <a:ext uri="{FF2B5EF4-FFF2-40B4-BE49-F238E27FC236}">
                              <a16:creationId xmlns:a16="http://schemas.microsoft.com/office/drawing/2014/main" id="{A03ED715-40FF-4B0C-8733-5B1334FAC11C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80" y="2316"/>
                          <a:ext cx="672" cy="71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184" name="Text Box 24">
              <a:extLst>
                <a:ext uri="{FF2B5EF4-FFF2-40B4-BE49-F238E27FC236}">
                  <a16:creationId xmlns:a16="http://schemas.microsoft.com/office/drawing/2014/main" id="{8E76A3C5-5A2E-46DD-9EDA-0022801510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2" y="2448"/>
              <a:ext cx="5184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200" b="1">
                  <a:latin typeface="华文楷体" panose="02010600040101010101" pitchFamily="2" charset="-122"/>
                  <a:ea typeface="华文楷体" panose="02010600040101010101" pitchFamily="2" charset="-122"/>
                </a:rPr>
                <a:t>3</a:t>
              </a:r>
              <a:r>
                <a:rPr lang="zh-CN" altLang="en-US" sz="3200" b="1">
                  <a:latin typeface="华文楷体" panose="02010600040101010101" pitchFamily="2" charset="-122"/>
                  <a:ea typeface="华文楷体" panose="02010600040101010101" pitchFamily="2" charset="-122"/>
                </a:rPr>
                <a:t>、当</a:t>
              </a:r>
              <a:r>
                <a:rPr lang="en-US" altLang="zh-CN" sz="3200" b="1">
                  <a:latin typeface="华文楷体" panose="02010600040101010101" pitchFamily="2" charset="-122"/>
                  <a:ea typeface="华文楷体" panose="02010600040101010101" pitchFamily="2" charset="-122"/>
                </a:rPr>
                <a:t>x</a:t>
              </a:r>
              <a:r>
                <a:rPr lang="zh-CN" altLang="en-US" sz="3200" b="1">
                  <a:latin typeface="华文楷体" panose="02010600040101010101" pitchFamily="2" charset="-122"/>
                  <a:ea typeface="华文楷体" panose="02010600040101010101" pitchFamily="2" charset="-122"/>
                </a:rPr>
                <a:t>为何值时，分式            有意义？</a:t>
              </a:r>
            </a:p>
          </p:txBody>
        </p:sp>
      </p:grpSp>
      <p:sp>
        <p:nvSpPr>
          <p:cNvPr id="7181" name="Rectangle 26">
            <a:extLst>
              <a:ext uri="{FF2B5EF4-FFF2-40B4-BE49-F238E27FC236}">
                <a16:creationId xmlns:a16="http://schemas.microsoft.com/office/drawing/2014/main" id="{E39B88EA-3AC9-424C-B919-F63C5CA7F1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309193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graphicFrame>
        <p:nvGraphicFramePr>
          <p:cNvPr id="9241" name="Object 25">
            <a:extLst>
              <a:ext uri="{FF2B5EF4-FFF2-40B4-BE49-F238E27FC236}">
                <a16:creationId xmlns:a16="http://schemas.microsoft.com/office/drawing/2014/main" id="{3F73F5DA-997A-450B-82FF-BA59D10D105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90800" y="1524000"/>
          <a:ext cx="1447800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5" name="公式" r:id="rId10" imgW="444240" imgH="177480" progId="Equation.3">
                  <p:embed/>
                </p:oleObj>
              </mc:Choice>
              <mc:Fallback>
                <p:oleObj name="公式" r:id="rId10" imgW="444240" imgH="177480" progId="Equation.3">
                  <p:embed/>
                  <p:pic>
                    <p:nvPicPr>
                      <p:cNvPr id="9241" name="Object 25">
                        <a:extLst>
                          <a:ext uri="{FF2B5EF4-FFF2-40B4-BE49-F238E27FC236}">
                            <a16:creationId xmlns:a16="http://schemas.microsoft.com/office/drawing/2014/main" id="{3F73F5DA-997A-450B-82FF-BA59D10D105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1524000"/>
                        <a:ext cx="1447800" cy="57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82" name="Rectangle 28">
            <a:extLst>
              <a:ext uri="{FF2B5EF4-FFF2-40B4-BE49-F238E27FC236}">
                <a16:creationId xmlns:a16="http://schemas.microsoft.com/office/drawing/2014/main" id="{2E5C6052-305C-481D-8320-B81D3589F7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309193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graphicFrame>
        <p:nvGraphicFramePr>
          <p:cNvPr id="9243" name="Object 27">
            <a:extLst>
              <a:ext uri="{FF2B5EF4-FFF2-40B4-BE49-F238E27FC236}">
                <a16:creationId xmlns:a16="http://schemas.microsoft.com/office/drawing/2014/main" id="{3462262F-C448-4883-AEF6-F92E06BACFC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667001" y="2819400"/>
          <a:ext cx="1165225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6" name="Equation" r:id="rId12" imgW="330120" imgH="177480" progId="Equation.3">
                  <p:embed/>
                </p:oleObj>
              </mc:Choice>
              <mc:Fallback>
                <p:oleObj name="Equation" r:id="rId12" imgW="330120" imgH="177480" progId="Equation.3">
                  <p:embed/>
                  <p:pic>
                    <p:nvPicPr>
                      <p:cNvPr id="9243" name="Object 27">
                        <a:extLst>
                          <a:ext uri="{FF2B5EF4-FFF2-40B4-BE49-F238E27FC236}">
                            <a16:creationId xmlns:a16="http://schemas.microsoft.com/office/drawing/2014/main" id="{3462262F-C448-4883-AEF6-F92E06BACFC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1" y="2819400"/>
                        <a:ext cx="1165225" cy="6175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45" name="Object 29">
            <a:extLst>
              <a:ext uri="{FF2B5EF4-FFF2-40B4-BE49-F238E27FC236}">
                <a16:creationId xmlns:a16="http://schemas.microsoft.com/office/drawing/2014/main" id="{C888992C-6F90-4363-85DA-8D7B3A311F7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63813" y="4114800"/>
          <a:ext cx="1524000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7" name="公式" r:id="rId14" imgW="431640" imgH="177480" progId="Equation.3">
                  <p:embed/>
                </p:oleObj>
              </mc:Choice>
              <mc:Fallback>
                <p:oleObj name="公式" r:id="rId14" imgW="431640" imgH="177480" progId="Equation.3">
                  <p:embed/>
                  <p:pic>
                    <p:nvPicPr>
                      <p:cNvPr id="9245" name="Object 29">
                        <a:extLst>
                          <a:ext uri="{FF2B5EF4-FFF2-40B4-BE49-F238E27FC236}">
                            <a16:creationId xmlns:a16="http://schemas.microsoft.com/office/drawing/2014/main" id="{C888992C-6F90-4363-85DA-8D7B3A311F7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3813" y="4114800"/>
                        <a:ext cx="1524000" cy="6175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54" name="Text Box 38">
            <a:extLst>
              <a:ext uri="{FF2B5EF4-FFF2-40B4-BE49-F238E27FC236}">
                <a16:creationId xmlns:a16="http://schemas.microsoft.com/office/drawing/2014/main" id="{F44B8C84-ABCB-4CC0-BF2B-A4E6C75E66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4953000"/>
            <a:ext cx="7848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latin typeface="Times New Roman"/>
                <a:ea typeface="楷体"/>
              </a:rPr>
              <a:t>当</a:t>
            </a:r>
            <a:r>
              <a:rPr lang="en-US" altLang="zh-CN" sz="3200" b="1">
                <a:latin typeface="Times New Roman"/>
                <a:ea typeface="楷体"/>
              </a:rPr>
              <a:t>x</a:t>
            </a:r>
            <a:r>
              <a:rPr lang="zh-CN" altLang="en-US" sz="3200" b="1">
                <a:latin typeface="Times New Roman"/>
                <a:ea typeface="楷体"/>
              </a:rPr>
              <a:t>为何值时，上面这些代数式无意义呢</a:t>
            </a:r>
            <a:r>
              <a:rPr lang="en-US" altLang="zh-CN" sz="3200" b="1">
                <a:latin typeface="Times New Roman"/>
                <a:ea typeface="楷体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189937688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>
            <a:extLst>
              <a:ext uri="{FF2B5EF4-FFF2-40B4-BE49-F238E27FC236}">
                <a16:creationId xmlns:a16="http://schemas.microsoft.com/office/drawing/2014/main" id="{699C7992-0530-4A32-9F55-8F0866A32BF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457200"/>
            <a:ext cx="2514600" cy="712788"/>
          </a:xfrm>
        </p:spPr>
        <p:txBody>
          <a:bodyPr/>
          <a:lstStyle/>
          <a:p>
            <a:r>
              <a:rPr lang="zh-CN" altLang="en-US" sz="4000" b="1">
                <a:latin typeface="Times New Roman" panose="02010600030101010101" pitchFamily="2" charset="-122"/>
                <a:ea typeface="楷体"/>
              </a:rPr>
              <a:t>例</a:t>
            </a:r>
            <a:r>
              <a:rPr lang="en-US" altLang="zh-CN" sz="4000" b="1">
                <a:latin typeface="Times New Roman" panose="02010600030101010101" pitchFamily="2" charset="-122"/>
                <a:ea typeface="楷体"/>
              </a:rPr>
              <a:t>4</a:t>
            </a:r>
          </a:p>
        </p:txBody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393BEAF5-9061-4F66-A7DF-72FD2505D366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1669311" y="1436688"/>
            <a:ext cx="9484241" cy="1981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/>
                <a:ea typeface="楷体"/>
              </a:rPr>
              <a:t>当</a:t>
            </a:r>
            <a:r>
              <a:rPr lang="en-US" altLang="zh-CN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/>
                <a:ea typeface="楷体"/>
              </a:rPr>
              <a:t>y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/>
                <a:ea typeface="楷体"/>
              </a:rPr>
              <a:t>取什么值时，分式              的值是零？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en-US" altLang="zh-CN" sz="3400" b="1" dirty="0">
              <a:solidFill>
                <a:srgbClr val="CC0099"/>
              </a:solidFill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zh-CN" sz="3400" b="1" dirty="0">
                <a:solidFill>
                  <a:srgbClr val="CC0099"/>
                </a:solidFill>
                <a:latin typeface="Times New Roman"/>
                <a:ea typeface="楷体"/>
              </a:rPr>
              <a:t>    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zh-CN" sz="3400" b="1" dirty="0">
                <a:solidFill>
                  <a:srgbClr val="CC0099"/>
                </a:solidFill>
                <a:latin typeface="Times New Roman"/>
                <a:ea typeface="楷体"/>
              </a:rPr>
              <a:t>          </a:t>
            </a:r>
          </a:p>
        </p:txBody>
      </p:sp>
      <p:graphicFrame>
        <p:nvGraphicFramePr>
          <p:cNvPr id="51204" name="Object 4">
            <a:extLst>
              <a:ext uri="{FF2B5EF4-FFF2-40B4-BE49-F238E27FC236}">
                <a16:creationId xmlns:a16="http://schemas.microsoft.com/office/drawing/2014/main" id="{DAADBF4F-B85D-49C3-8998-ED16105FF3E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1329845"/>
              </p:ext>
            </p:extLst>
          </p:nvPr>
        </p:nvGraphicFramePr>
        <p:xfrm>
          <a:off x="6849139" y="1437095"/>
          <a:ext cx="1295400" cy="1257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86" name="Equation" r:id="rId4" imgW="431640" imgH="419040" progId="Equation.3">
                  <p:embed/>
                </p:oleObj>
              </mc:Choice>
              <mc:Fallback>
                <p:oleObj name="Equation" r:id="rId4" imgW="431640" imgH="419040" progId="Equation.3">
                  <p:embed/>
                  <p:pic>
                    <p:nvPicPr>
                      <p:cNvPr id="51204" name="Object 4">
                        <a:extLst>
                          <a:ext uri="{FF2B5EF4-FFF2-40B4-BE49-F238E27FC236}">
                            <a16:creationId xmlns:a16="http://schemas.microsoft.com/office/drawing/2014/main" id="{DAADBF4F-B85D-49C3-8998-ED16105FF3E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9139" y="1437095"/>
                        <a:ext cx="1295400" cy="1257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9332391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2">
            <a:extLst>
              <a:ext uri="{FF2B5EF4-FFF2-40B4-BE49-F238E27FC236}">
                <a16:creationId xmlns:a16="http://schemas.microsoft.com/office/drawing/2014/main" id="{B9531E76-169A-452D-BDCB-98DF72EF4D0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762000"/>
            <a:ext cx="3505200" cy="762000"/>
          </a:xfrm>
        </p:spPr>
        <p:txBody>
          <a:bodyPr/>
          <a:lstStyle/>
          <a:p>
            <a:pPr eaLnBrk="1" hangingPunct="1"/>
            <a:r>
              <a:rPr lang="zh-CN" altLang="en-US" sz="4800" b="1">
                <a:latin typeface="Times New Roman"/>
                <a:ea typeface="楷体"/>
              </a:rPr>
              <a:t>友情提示：</a:t>
            </a:r>
          </a:p>
        </p:txBody>
      </p:sp>
      <p:sp>
        <p:nvSpPr>
          <p:cNvPr id="9221" name="Rectangle 3">
            <a:extLst>
              <a:ext uri="{FF2B5EF4-FFF2-40B4-BE49-F238E27FC236}">
                <a16:creationId xmlns:a16="http://schemas.microsoft.com/office/drawing/2014/main" id="{7F272F39-E6F2-497D-B506-65DE7289461A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0" y="2514600"/>
            <a:ext cx="4191000" cy="2438400"/>
          </a:xfrm>
        </p:spPr>
        <p:txBody>
          <a:bodyPr/>
          <a:lstStyle/>
          <a:p>
            <a:pPr eaLnBrk="1" hangingPunct="1">
              <a:buClr>
                <a:srgbClr val="FF3300"/>
              </a:buClr>
              <a:buFont typeface="Wingdings" panose="05000000000000000000" pitchFamily="2" charset="2"/>
              <a:buChar char="F"/>
            </a:pPr>
            <a:r>
              <a:rPr lang="zh-CN" altLang="en-US" sz="4400" b="1">
                <a:latin typeface="Times New Roman"/>
                <a:ea typeface="楷体"/>
              </a:rPr>
              <a:t>分式的定义</a:t>
            </a:r>
          </a:p>
          <a:p>
            <a:pPr eaLnBrk="1" hangingPunct="1">
              <a:buClr>
                <a:srgbClr val="FF3300"/>
              </a:buClr>
              <a:buFont typeface="Wingdings" panose="05000000000000000000" pitchFamily="2" charset="2"/>
              <a:buChar char="F"/>
            </a:pPr>
            <a:r>
              <a:rPr lang="zh-CN" altLang="en-US" sz="4400" b="1">
                <a:latin typeface="Times New Roman"/>
                <a:ea typeface="楷体"/>
              </a:rPr>
              <a:t>分式的意义</a:t>
            </a:r>
          </a:p>
          <a:p>
            <a:pPr eaLnBrk="1" hangingPunct="1">
              <a:buClr>
                <a:srgbClr val="FF3300"/>
              </a:buClr>
              <a:buFont typeface="Wingdings" panose="05000000000000000000" pitchFamily="2" charset="2"/>
              <a:buChar char="F"/>
            </a:pPr>
            <a:r>
              <a:rPr lang="zh-CN" altLang="en-US" sz="4400" b="1">
                <a:latin typeface="Times New Roman"/>
                <a:ea typeface="楷体"/>
              </a:rPr>
              <a:t>分式的值为</a:t>
            </a:r>
            <a:r>
              <a:rPr lang="en-US" altLang="zh-CN" sz="4400" b="1">
                <a:latin typeface="Times New Roman"/>
                <a:ea typeface="楷体"/>
              </a:rPr>
              <a:t>0</a:t>
            </a:r>
          </a:p>
        </p:txBody>
      </p:sp>
      <p:grpSp>
        <p:nvGrpSpPr>
          <p:cNvPr id="2" name="Group 4">
            <a:extLst>
              <a:ext uri="{FF2B5EF4-FFF2-40B4-BE49-F238E27FC236}">
                <a16:creationId xmlns:a16="http://schemas.microsoft.com/office/drawing/2014/main" id="{67731963-E7E8-44DE-BB34-269F207A279D}"/>
              </a:ext>
            </a:extLst>
          </p:cNvPr>
          <p:cNvGrpSpPr>
            <a:grpSpLocks/>
          </p:cNvGrpSpPr>
          <p:nvPr/>
        </p:nvGrpSpPr>
        <p:grpSpPr bwMode="auto">
          <a:xfrm>
            <a:off x="7696200" y="3048000"/>
            <a:ext cx="2667000" cy="1752600"/>
            <a:chOff x="3888" y="1920"/>
            <a:chExt cx="1680" cy="1104"/>
          </a:xfrm>
        </p:grpSpPr>
        <p:sp>
          <p:nvSpPr>
            <p:cNvPr id="9229" name="AutoShape 5">
              <a:extLst>
                <a:ext uri="{FF2B5EF4-FFF2-40B4-BE49-F238E27FC236}">
                  <a16:creationId xmlns:a16="http://schemas.microsoft.com/office/drawing/2014/main" id="{7C53749F-9344-4376-828E-200E2B006A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88" y="1920"/>
              <a:ext cx="1680" cy="1104"/>
            </a:xfrm>
            <a:prstGeom prst="wedgeRoundRectCallout">
              <a:avLst>
                <a:gd name="adj1" fmla="val -103333"/>
                <a:gd name="adj2" fmla="val -2991"/>
                <a:gd name="adj3" fmla="val 16667"/>
              </a:avLst>
            </a:prstGeom>
            <a:gradFill rotWithShape="0">
              <a:gsLst>
                <a:gs pos="0">
                  <a:srgbClr val="FFFF99"/>
                </a:gs>
                <a:gs pos="50000">
                  <a:srgbClr val="CCFFCC"/>
                </a:gs>
                <a:gs pos="100000">
                  <a:srgbClr val="FFFF99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kumimoji="1" lang="zh-CN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52230" name="Text Box 6">
              <a:extLst>
                <a:ext uri="{FF2B5EF4-FFF2-40B4-BE49-F238E27FC236}">
                  <a16:creationId xmlns:a16="http://schemas.microsoft.com/office/drawing/2014/main" id="{D9CCA568-4B5E-451F-8BDB-AF39A0180E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32" y="2256"/>
              <a:ext cx="1392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kumimoji="1" lang="zh-CN" altLang="en-US" sz="40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分母≠</a:t>
              </a:r>
              <a:r>
                <a:rPr kumimoji="1" lang="en-US" altLang="zh-CN" sz="40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0</a:t>
              </a:r>
            </a:p>
          </p:txBody>
        </p:sp>
      </p:grpSp>
      <p:grpSp>
        <p:nvGrpSpPr>
          <p:cNvPr id="3" name="Group 7">
            <a:extLst>
              <a:ext uri="{FF2B5EF4-FFF2-40B4-BE49-F238E27FC236}">
                <a16:creationId xmlns:a16="http://schemas.microsoft.com/office/drawing/2014/main" id="{40D73C09-F69F-4B53-8AAC-63F8F58D17AC}"/>
              </a:ext>
            </a:extLst>
          </p:cNvPr>
          <p:cNvGrpSpPr>
            <a:grpSpLocks/>
          </p:cNvGrpSpPr>
          <p:nvPr/>
        </p:nvGrpSpPr>
        <p:grpSpPr bwMode="auto">
          <a:xfrm>
            <a:off x="2362200" y="5334000"/>
            <a:ext cx="7848600" cy="1143000"/>
            <a:chOff x="576" y="3408"/>
            <a:chExt cx="4944" cy="720"/>
          </a:xfrm>
        </p:grpSpPr>
        <p:sp>
          <p:nvSpPr>
            <p:cNvPr id="9227" name="AutoShape 8">
              <a:extLst>
                <a:ext uri="{FF2B5EF4-FFF2-40B4-BE49-F238E27FC236}">
                  <a16:creationId xmlns:a16="http://schemas.microsoft.com/office/drawing/2014/main" id="{94A682F3-F67F-4FD5-A8F6-636AD63A4F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" y="3408"/>
              <a:ext cx="4896" cy="720"/>
            </a:xfrm>
            <a:prstGeom prst="wedgeRoundRectCallout">
              <a:avLst>
                <a:gd name="adj1" fmla="val 389"/>
                <a:gd name="adj2" fmla="val -77917"/>
                <a:gd name="adj3" fmla="val 16667"/>
              </a:avLst>
            </a:prstGeom>
            <a:gradFill rotWithShape="0">
              <a:gsLst>
                <a:gs pos="0">
                  <a:srgbClr val="99CCFF"/>
                </a:gs>
                <a:gs pos="100000">
                  <a:srgbClr val="FFFFCC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kumimoji="1" lang="zh-CN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52233" name="Text Box 9">
              <a:extLst>
                <a:ext uri="{FF2B5EF4-FFF2-40B4-BE49-F238E27FC236}">
                  <a16:creationId xmlns:a16="http://schemas.microsoft.com/office/drawing/2014/main" id="{7E3B5541-2927-45A0-B0D2-647D44CBF8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4" y="3600"/>
              <a:ext cx="4896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kumimoji="1" lang="en-US" altLang="zh-CN" sz="3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   ①</a:t>
              </a:r>
              <a:r>
                <a:rPr kumimoji="1" lang="zh-CN" altLang="en-US" sz="3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分子</a:t>
              </a:r>
              <a:r>
                <a:rPr kumimoji="1" lang="en-US" altLang="zh-CN" sz="3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=0  ②</a:t>
              </a:r>
              <a:r>
                <a:rPr kumimoji="1" lang="zh-CN" altLang="en-US" sz="3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代入分母≠</a:t>
              </a:r>
              <a:r>
                <a:rPr kumimoji="1" lang="en-US" altLang="zh-CN" sz="3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0  ③</a:t>
              </a:r>
              <a:r>
                <a:rPr kumimoji="1" lang="zh-CN" altLang="en-US" sz="3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最后答案</a:t>
              </a:r>
            </a:p>
          </p:txBody>
        </p:sp>
      </p:grpSp>
      <p:grpSp>
        <p:nvGrpSpPr>
          <p:cNvPr id="4" name="Group 10">
            <a:extLst>
              <a:ext uri="{FF2B5EF4-FFF2-40B4-BE49-F238E27FC236}">
                <a16:creationId xmlns:a16="http://schemas.microsoft.com/office/drawing/2014/main" id="{FF8C60C5-0CB1-42BA-85C8-6C3B8AC4A7C7}"/>
              </a:ext>
            </a:extLst>
          </p:cNvPr>
          <p:cNvGrpSpPr>
            <a:grpSpLocks/>
          </p:cNvGrpSpPr>
          <p:nvPr/>
        </p:nvGrpSpPr>
        <p:grpSpPr bwMode="auto">
          <a:xfrm>
            <a:off x="6781800" y="533400"/>
            <a:ext cx="3352800" cy="2362200"/>
            <a:chOff x="3312" y="336"/>
            <a:chExt cx="2112" cy="1488"/>
          </a:xfrm>
        </p:grpSpPr>
        <p:sp>
          <p:nvSpPr>
            <p:cNvPr id="9225" name="AutoShape 11">
              <a:extLst>
                <a:ext uri="{FF2B5EF4-FFF2-40B4-BE49-F238E27FC236}">
                  <a16:creationId xmlns:a16="http://schemas.microsoft.com/office/drawing/2014/main" id="{F78F431F-DC59-4840-8AE3-28972BF0B0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2" y="336"/>
              <a:ext cx="2112" cy="1488"/>
            </a:xfrm>
            <a:prstGeom prst="wedgeRoundRectCallout">
              <a:avLst>
                <a:gd name="adj1" fmla="val -66523"/>
                <a:gd name="adj2" fmla="val 47917"/>
                <a:gd name="adj3" fmla="val 16667"/>
              </a:avLst>
            </a:prstGeom>
            <a:gradFill rotWithShape="0">
              <a:gsLst>
                <a:gs pos="0">
                  <a:srgbClr val="FF66CC"/>
                </a:gs>
                <a:gs pos="100000">
                  <a:schemeClr val="bg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kumimoji="1" lang="zh-CN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52236" name="Text Box 12">
              <a:extLst>
                <a:ext uri="{FF2B5EF4-FFF2-40B4-BE49-F238E27FC236}">
                  <a16:creationId xmlns:a16="http://schemas.microsoft.com/office/drawing/2014/main" id="{4A885B1F-5FA9-4703-8E94-4F29B94377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56" y="384"/>
              <a:ext cx="1872" cy="14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kumimoji="1" lang="zh-CN" altLang="en-US" sz="28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整式</a:t>
              </a:r>
              <a:r>
                <a:rPr kumimoji="1" lang="en-US" altLang="zh-CN" sz="28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A</a:t>
              </a:r>
              <a:r>
                <a:rPr kumimoji="1" lang="zh-CN" altLang="en-US" sz="28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、</a:t>
              </a:r>
              <a:r>
                <a:rPr kumimoji="1" lang="en-US" altLang="zh-CN" sz="28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B</a:t>
              </a:r>
              <a:r>
                <a:rPr kumimoji="1" lang="zh-CN" altLang="en-US" sz="28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相除可写为     的形式，若分母中含有字母，那么     叫做分式。</a:t>
              </a:r>
            </a:p>
          </p:txBody>
        </p:sp>
        <p:graphicFrame>
          <p:nvGraphicFramePr>
            <p:cNvPr id="9218" name="Object 13">
              <a:extLst>
                <a:ext uri="{FF2B5EF4-FFF2-40B4-BE49-F238E27FC236}">
                  <a16:creationId xmlns:a16="http://schemas.microsoft.com/office/drawing/2014/main" id="{22DB6263-E8EA-4885-AE12-CA6FD1CFE107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984" y="624"/>
            <a:ext cx="240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3010" name="Equation" r:id="rId4" imgW="190440" imgH="393480" progId="Equation.3">
                    <p:embed/>
                  </p:oleObj>
                </mc:Choice>
                <mc:Fallback>
                  <p:oleObj name="Equation" r:id="rId4" imgW="190440" imgH="393480" progId="Equation.3">
                    <p:embed/>
                    <p:pic>
                      <p:nvPicPr>
                        <p:cNvPr id="9218" name="Object 13">
                          <a:extLst>
                            <a:ext uri="{FF2B5EF4-FFF2-40B4-BE49-F238E27FC236}">
                              <a16:creationId xmlns:a16="http://schemas.microsoft.com/office/drawing/2014/main" id="{22DB6263-E8EA-4885-AE12-CA6FD1CFE107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84" y="624"/>
                          <a:ext cx="240" cy="33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219" name="Object 14">
              <a:extLst>
                <a:ext uri="{FF2B5EF4-FFF2-40B4-BE49-F238E27FC236}">
                  <a16:creationId xmlns:a16="http://schemas.microsoft.com/office/drawing/2014/main" id="{6D7955D7-8198-47A4-A16D-5864A982945C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464" y="1248"/>
            <a:ext cx="240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3011" name="Equation" r:id="rId6" imgW="190440" imgH="393480" progId="Equation.3">
                    <p:embed/>
                  </p:oleObj>
                </mc:Choice>
                <mc:Fallback>
                  <p:oleObj name="Equation" r:id="rId6" imgW="190440" imgH="393480" progId="Equation.3">
                    <p:embed/>
                    <p:pic>
                      <p:nvPicPr>
                        <p:cNvPr id="9219" name="Object 14">
                          <a:extLst>
                            <a:ext uri="{FF2B5EF4-FFF2-40B4-BE49-F238E27FC236}">
                              <a16:creationId xmlns:a16="http://schemas.microsoft.com/office/drawing/2014/main" id="{6D7955D7-8198-47A4-A16D-5864A982945C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64" y="1248"/>
                          <a:ext cx="240" cy="33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415714380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>
            <a:extLst>
              <a:ext uri="{FF2B5EF4-FFF2-40B4-BE49-F238E27FC236}">
                <a16:creationId xmlns:a16="http://schemas.microsoft.com/office/drawing/2014/main" id="{D7C688BD-EB2D-4CF2-B47D-B2DB7E77174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1905000" cy="1139825"/>
          </a:xfrm>
        </p:spPr>
        <p:txBody>
          <a:bodyPr/>
          <a:lstStyle/>
          <a:p>
            <a:pPr eaLnBrk="1" hangingPunct="1"/>
            <a:r>
              <a:rPr lang="zh-CN" altLang="en-US" sz="4800" b="1">
                <a:latin typeface="Times New Roman"/>
                <a:ea typeface="楷体"/>
              </a:rPr>
              <a:t>讨论：</a:t>
            </a:r>
          </a:p>
        </p:txBody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79601770-0BAC-48FC-AEB8-1411120D95B3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-1" y="1600200"/>
            <a:ext cx="11982893" cy="38100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/>
                <a:ea typeface="楷体"/>
              </a:rPr>
              <a:t>若分式                的值为</a:t>
            </a:r>
            <a:r>
              <a:rPr lang="en-US" altLang="zh-CN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/>
                <a:ea typeface="楷体"/>
              </a:rPr>
              <a:t>0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/>
                <a:ea typeface="楷体"/>
              </a:rPr>
              <a:t>，则</a:t>
            </a:r>
            <a:r>
              <a:rPr lang="en-US" altLang="zh-CN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/>
                <a:ea typeface="楷体"/>
              </a:rPr>
              <a:t>x</a:t>
            </a:r>
            <a:r>
              <a:rPr lang="zh-CN" altLang="en-US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/>
                <a:ea typeface="楷体"/>
              </a:rPr>
              <a:t>的值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/>
                <a:ea typeface="楷体"/>
              </a:rPr>
              <a:t>是多少？ </a:t>
            </a:r>
          </a:p>
        </p:txBody>
      </p:sp>
      <p:graphicFrame>
        <p:nvGraphicFramePr>
          <p:cNvPr id="10242" name="Object 6">
            <a:extLst>
              <a:ext uri="{FF2B5EF4-FFF2-40B4-BE49-F238E27FC236}">
                <a16:creationId xmlns:a16="http://schemas.microsoft.com/office/drawing/2014/main" id="{4A16B873-94B8-416C-BE27-AD451E3FF66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6439324"/>
              </p:ext>
            </p:extLst>
          </p:nvPr>
        </p:nvGraphicFramePr>
        <p:xfrm>
          <a:off x="2690037" y="1389248"/>
          <a:ext cx="2090738" cy="1049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34" name="Equation" r:id="rId4" imgW="736560" imgH="393480" progId="Equation.3">
                  <p:embed/>
                </p:oleObj>
              </mc:Choice>
              <mc:Fallback>
                <p:oleObj name="Equation" r:id="rId4" imgW="736560" imgH="393480" progId="Equation.3">
                  <p:embed/>
                  <p:pic>
                    <p:nvPicPr>
                      <p:cNvPr id="10242" name="Object 6">
                        <a:extLst>
                          <a:ext uri="{FF2B5EF4-FFF2-40B4-BE49-F238E27FC236}">
                            <a16:creationId xmlns:a16="http://schemas.microsoft.com/office/drawing/2014/main" id="{4A16B873-94B8-416C-BE27-AD451E3FF66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0037" y="1389248"/>
                        <a:ext cx="2090738" cy="1049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10652980"/>
      </p:ext>
    </p:extLst>
  </p:cSld>
  <p:clrMapOvr>
    <a:masterClrMapping/>
  </p:clrMapOvr>
  <p:transition spd="med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>
            <a:extLst>
              <a:ext uri="{FF2B5EF4-FFF2-40B4-BE49-F238E27FC236}">
                <a16:creationId xmlns:a16="http://schemas.microsoft.com/office/drawing/2014/main" id="{C3E0F127-F4A4-4BCA-A209-EE48CF7B3B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381000"/>
            <a:ext cx="8534400" cy="582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b="1">
                <a:latin typeface="Times New Roman"/>
                <a:ea typeface="楷体" panose="02010600040101010101" pitchFamily="2" charset="-122"/>
              </a:rPr>
              <a:t>自主练习：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latin typeface="Times New Roman"/>
                <a:ea typeface="楷体" panose="02010600040101010101" pitchFamily="2" charset="-122"/>
              </a:rPr>
              <a:t>1</a:t>
            </a:r>
            <a:r>
              <a:rPr lang="zh-CN" altLang="en-US" sz="3200" b="1">
                <a:latin typeface="Times New Roman"/>
                <a:ea typeface="楷体" panose="02010600040101010101" pitchFamily="2" charset="-122"/>
              </a:rPr>
              <a:t>、当</a:t>
            </a:r>
            <a:r>
              <a:rPr lang="en-US" altLang="zh-CN" sz="3200" b="1">
                <a:latin typeface="Times New Roman"/>
                <a:ea typeface="楷体" panose="02010600040101010101" pitchFamily="2" charset="-122"/>
              </a:rPr>
              <a:t>x</a:t>
            </a:r>
            <a:r>
              <a:rPr lang="zh-CN" altLang="en-US" sz="3200" b="1">
                <a:latin typeface="Times New Roman"/>
                <a:ea typeface="楷体" panose="02010600040101010101" pitchFamily="2" charset="-122"/>
              </a:rPr>
              <a:t>为何值时，代数式                   有意义？</a:t>
            </a:r>
          </a:p>
          <a:p>
            <a:pPr eaLnBrk="1" hangingPunct="1">
              <a:spcBef>
                <a:spcPct val="50000"/>
              </a:spcBef>
            </a:pPr>
            <a:endParaRPr lang="zh-CN" altLang="en-US" sz="3200" b="1">
              <a:ea typeface="华文楷体" panose="0201060004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latin typeface="Times New Roman"/>
                <a:ea typeface="楷体" panose="02010600040101010101" pitchFamily="2" charset="-122"/>
              </a:rPr>
              <a:t>2</a:t>
            </a:r>
            <a:r>
              <a:rPr lang="zh-CN" altLang="en-US" sz="3200" b="1">
                <a:latin typeface="Times New Roman"/>
                <a:ea typeface="楷体" panose="02010600040101010101" pitchFamily="2" charset="-122"/>
              </a:rPr>
              <a:t>、当</a:t>
            </a:r>
            <a:r>
              <a:rPr lang="en-US" altLang="zh-CN" sz="3200" b="1">
                <a:latin typeface="Times New Roman"/>
                <a:ea typeface="楷体" panose="02010600040101010101" pitchFamily="2" charset="-122"/>
              </a:rPr>
              <a:t>x</a:t>
            </a:r>
            <a:r>
              <a:rPr lang="zh-CN" altLang="en-US" sz="3200" b="1">
                <a:latin typeface="Times New Roman"/>
                <a:ea typeface="楷体" panose="02010600040101010101" pitchFamily="2" charset="-122"/>
              </a:rPr>
              <a:t>为何值时，分式                   无意义？</a:t>
            </a:r>
          </a:p>
          <a:p>
            <a:pPr eaLnBrk="1" hangingPunct="1">
              <a:spcBef>
                <a:spcPct val="50000"/>
              </a:spcBef>
            </a:pPr>
            <a:endParaRPr lang="zh-CN" altLang="en-US" sz="3200" b="1">
              <a:ea typeface="华文楷体" panose="0201060004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latin typeface="Times New Roman"/>
                <a:ea typeface="楷体" panose="02010600040101010101" pitchFamily="2" charset="-122"/>
              </a:rPr>
              <a:t>3</a:t>
            </a:r>
            <a:r>
              <a:rPr lang="zh-CN" altLang="en-US" sz="3200" b="1">
                <a:latin typeface="Times New Roman"/>
                <a:ea typeface="楷体" panose="02010600040101010101" pitchFamily="2" charset="-122"/>
              </a:rPr>
              <a:t>、当</a:t>
            </a:r>
            <a:r>
              <a:rPr lang="en-US" altLang="zh-CN" sz="3200" b="1">
                <a:latin typeface="Times New Roman"/>
                <a:ea typeface="楷体" panose="02010600040101010101" pitchFamily="2" charset="-122"/>
              </a:rPr>
              <a:t>x</a:t>
            </a:r>
            <a:r>
              <a:rPr lang="zh-CN" altLang="en-US" sz="3200" b="1">
                <a:latin typeface="Times New Roman"/>
                <a:ea typeface="楷体" panose="02010600040101010101" pitchFamily="2" charset="-122"/>
              </a:rPr>
              <a:t>为何值时，分式                的值为零？</a:t>
            </a:r>
          </a:p>
          <a:p>
            <a:pPr eaLnBrk="1" hangingPunct="1">
              <a:spcBef>
                <a:spcPct val="50000"/>
              </a:spcBef>
            </a:pPr>
            <a:endParaRPr lang="zh-CN" altLang="en-US" sz="3200" b="1">
              <a:ea typeface="华文楷体" panose="0201060004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latin typeface="Times New Roman"/>
                <a:ea typeface="楷体" panose="02010600040101010101" pitchFamily="2" charset="-122"/>
              </a:rPr>
              <a:t>4</a:t>
            </a:r>
            <a:r>
              <a:rPr lang="zh-CN" altLang="en-US" sz="3200" b="1">
                <a:latin typeface="Times New Roman"/>
                <a:ea typeface="楷体" panose="02010600040101010101" pitchFamily="2" charset="-122"/>
              </a:rPr>
              <a:t>、</a:t>
            </a:r>
            <a:r>
              <a:rPr lang="en-US" altLang="zh-CN" sz="3200" b="1">
                <a:latin typeface="Times New Roman"/>
                <a:ea typeface="楷体" panose="02010600040101010101" pitchFamily="2" charset="-122"/>
              </a:rPr>
              <a:t>x</a:t>
            </a:r>
            <a:r>
              <a:rPr lang="zh-CN" altLang="en-US" sz="3200" b="1">
                <a:latin typeface="Times New Roman"/>
                <a:ea typeface="楷体" panose="02010600040101010101" pitchFamily="2" charset="-122"/>
              </a:rPr>
              <a:t>为何整数时，分式               的值为整数？</a:t>
            </a:r>
          </a:p>
        </p:txBody>
      </p:sp>
      <p:graphicFrame>
        <p:nvGraphicFramePr>
          <p:cNvPr id="54275" name="Object 3">
            <a:extLst>
              <a:ext uri="{FF2B5EF4-FFF2-40B4-BE49-F238E27FC236}">
                <a16:creationId xmlns:a16="http://schemas.microsoft.com/office/drawing/2014/main" id="{248940CD-C630-40DC-AD1A-C5FB643D343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651625" y="827088"/>
          <a:ext cx="1860550" cy="1077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58" name="Equation" r:id="rId4" imgW="660240" imgH="419040" progId="Equation.DSMT4">
                  <p:embed/>
                </p:oleObj>
              </mc:Choice>
              <mc:Fallback>
                <p:oleObj name="Equation" r:id="rId4" imgW="660240" imgH="419040" progId="Equation.DSMT4">
                  <p:embed/>
                  <p:pic>
                    <p:nvPicPr>
                      <p:cNvPr id="54275" name="Object 3">
                        <a:extLst>
                          <a:ext uri="{FF2B5EF4-FFF2-40B4-BE49-F238E27FC236}">
                            <a16:creationId xmlns:a16="http://schemas.microsoft.com/office/drawing/2014/main" id="{248940CD-C630-40DC-AD1A-C5FB643D343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51625" y="827088"/>
                        <a:ext cx="1860550" cy="1077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276" name="Object 4">
            <a:extLst>
              <a:ext uri="{FF2B5EF4-FFF2-40B4-BE49-F238E27FC236}">
                <a16:creationId xmlns:a16="http://schemas.microsoft.com/office/drawing/2014/main" id="{431A472A-78F1-45C3-99DF-E374440DBC4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197600" y="2286000"/>
          <a:ext cx="2032000" cy="1125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59" name="Equation" r:id="rId6" imgW="711000" imgH="393480" progId="Equation.DSMT4">
                  <p:embed/>
                </p:oleObj>
              </mc:Choice>
              <mc:Fallback>
                <p:oleObj name="Equation" r:id="rId6" imgW="711000" imgH="393480" progId="Equation.DSMT4">
                  <p:embed/>
                  <p:pic>
                    <p:nvPicPr>
                      <p:cNvPr id="54276" name="Object 4">
                        <a:extLst>
                          <a:ext uri="{FF2B5EF4-FFF2-40B4-BE49-F238E27FC236}">
                            <a16:creationId xmlns:a16="http://schemas.microsoft.com/office/drawing/2014/main" id="{431A472A-78F1-45C3-99DF-E374440DBC4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97600" y="2286000"/>
                        <a:ext cx="2032000" cy="1125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277" name="Object 5">
            <a:extLst>
              <a:ext uri="{FF2B5EF4-FFF2-40B4-BE49-F238E27FC236}">
                <a16:creationId xmlns:a16="http://schemas.microsoft.com/office/drawing/2014/main" id="{372B21C5-C489-4586-BA8C-7CF9BFC2D64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477000" y="3752850"/>
          <a:ext cx="984250" cy="1047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0" name="Equation" r:id="rId8" imgW="393480" imgH="419040" progId="Equation.DSMT4">
                  <p:embed/>
                </p:oleObj>
              </mc:Choice>
              <mc:Fallback>
                <p:oleObj name="Equation" r:id="rId8" imgW="393480" imgH="419040" progId="Equation.DSMT4">
                  <p:embed/>
                  <p:pic>
                    <p:nvPicPr>
                      <p:cNvPr id="54277" name="Object 5">
                        <a:extLst>
                          <a:ext uri="{FF2B5EF4-FFF2-40B4-BE49-F238E27FC236}">
                            <a16:creationId xmlns:a16="http://schemas.microsoft.com/office/drawing/2014/main" id="{372B21C5-C489-4586-BA8C-7CF9BFC2D64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7000" y="3752850"/>
                        <a:ext cx="984250" cy="1047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278" name="Object 6">
            <a:extLst>
              <a:ext uri="{FF2B5EF4-FFF2-40B4-BE49-F238E27FC236}">
                <a16:creationId xmlns:a16="http://schemas.microsoft.com/office/drawing/2014/main" id="{DA8398C8-C7E8-4A9A-ADCD-8152D18337F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632575" y="5213350"/>
          <a:ext cx="825500" cy="98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1" name="Equation" r:id="rId10" imgW="330120" imgH="393480" progId="Equation.DSMT4">
                  <p:embed/>
                </p:oleObj>
              </mc:Choice>
              <mc:Fallback>
                <p:oleObj name="Equation" r:id="rId10" imgW="330120" imgH="393480" progId="Equation.DSMT4">
                  <p:embed/>
                  <p:pic>
                    <p:nvPicPr>
                      <p:cNvPr id="54278" name="Object 6">
                        <a:extLst>
                          <a:ext uri="{FF2B5EF4-FFF2-40B4-BE49-F238E27FC236}">
                            <a16:creationId xmlns:a16="http://schemas.microsoft.com/office/drawing/2014/main" id="{DA8398C8-C7E8-4A9A-ADCD-8152D18337F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32575" y="5213350"/>
                        <a:ext cx="825500" cy="984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51752245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4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42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542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42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abg033">
            <a:extLst>
              <a:ext uri="{FF2B5EF4-FFF2-40B4-BE49-F238E27FC236}">
                <a16:creationId xmlns:a16="http://schemas.microsoft.com/office/drawing/2014/main" id="{1EA2D0C1-6EEA-4C5E-B03C-5B5B22E338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95400" y="0"/>
            <a:ext cx="9372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</p:pic>
      <p:sp>
        <p:nvSpPr>
          <p:cNvPr id="18435" name="Text Box 3">
            <a:extLst>
              <a:ext uri="{FF2B5EF4-FFF2-40B4-BE49-F238E27FC236}">
                <a16:creationId xmlns:a16="http://schemas.microsoft.com/office/drawing/2014/main" id="{D474B5CD-41B0-4092-9A91-DD880B0AA1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00200"/>
            <a:ext cx="5486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latin typeface="Times New Roman"/>
                <a:ea typeface="楷体"/>
              </a:rPr>
              <a:t>1</a:t>
            </a:r>
            <a:r>
              <a:rPr lang="zh-CN" altLang="en-US" sz="3200" b="1">
                <a:latin typeface="Times New Roman"/>
                <a:ea typeface="楷体"/>
              </a:rPr>
              <a:t>、我们学习了什么新知识？</a:t>
            </a:r>
          </a:p>
        </p:txBody>
      </p:sp>
      <p:sp>
        <p:nvSpPr>
          <p:cNvPr id="18436" name="Text Box 4">
            <a:extLst>
              <a:ext uri="{FF2B5EF4-FFF2-40B4-BE49-F238E27FC236}">
                <a16:creationId xmlns:a16="http://schemas.microsoft.com/office/drawing/2014/main" id="{C01134D4-4E1F-4B5E-88DB-C909E7DCE2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2743200"/>
            <a:ext cx="5638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latin typeface="Times New Roman"/>
                <a:ea typeface="楷体"/>
              </a:rPr>
              <a:t>2</a:t>
            </a:r>
            <a:r>
              <a:rPr lang="zh-CN" altLang="en-US" sz="3200" b="1">
                <a:latin typeface="Times New Roman"/>
                <a:ea typeface="楷体"/>
              </a:rPr>
              <a:t>、你有什么收获？</a:t>
            </a:r>
          </a:p>
        </p:txBody>
      </p:sp>
    </p:spTree>
    <p:extLst>
      <p:ext uri="{BB962C8B-B14F-4D97-AF65-F5344CB8AC3E}">
        <p14:creationId xmlns:p14="http://schemas.microsoft.com/office/powerpoint/2010/main" val="833580234"/>
      </p:ext>
    </p:extLst>
  </p:cSld>
  <p:clrMapOvr>
    <a:masterClrMapping/>
  </p:clrMapOvr>
  <p:transition>
    <p:checke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abg033">
            <a:extLst>
              <a:ext uri="{FF2B5EF4-FFF2-40B4-BE49-F238E27FC236}">
                <a16:creationId xmlns:a16="http://schemas.microsoft.com/office/drawing/2014/main" id="{B972EC06-D102-42E5-8D93-F797ECFBA8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95400" y="0"/>
            <a:ext cx="9372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</p:pic>
      <p:sp>
        <p:nvSpPr>
          <p:cNvPr id="19459" name="Text Box 3">
            <a:extLst>
              <a:ext uri="{FF2B5EF4-FFF2-40B4-BE49-F238E27FC236}">
                <a16:creationId xmlns:a16="http://schemas.microsoft.com/office/drawing/2014/main" id="{322686DB-B9F0-4FC9-98E1-5B72E34FDD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0400" y="1752601"/>
            <a:ext cx="5867400" cy="204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latin typeface="Times New Roman"/>
                <a:ea typeface="楷体"/>
              </a:rPr>
              <a:t>课后作业：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latin typeface="Times New Roman"/>
                <a:ea typeface="楷体"/>
              </a:rPr>
              <a:t>               书  </a:t>
            </a:r>
            <a:r>
              <a:rPr lang="en-US" altLang="zh-CN" sz="3200" b="1">
                <a:latin typeface="Times New Roman"/>
                <a:ea typeface="楷体"/>
              </a:rPr>
              <a:t>P5  </a:t>
            </a:r>
            <a:r>
              <a:rPr lang="zh-CN" altLang="en-US" sz="3200" b="1">
                <a:latin typeface="Times New Roman"/>
                <a:ea typeface="楷体"/>
              </a:rPr>
              <a:t>习题</a:t>
            </a:r>
            <a:r>
              <a:rPr lang="en-US" altLang="zh-CN" sz="3200" b="1">
                <a:latin typeface="Times New Roman"/>
                <a:ea typeface="楷体"/>
              </a:rPr>
              <a:t>17.1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latin typeface="Times New Roman"/>
                <a:ea typeface="楷体"/>
              </a:rPr>
              <a:t>                </a:t>
            </a:r>
            <a:r>
              <a:rPr lang="zh-CN" altLang="en-US" sz="3200" b="1">
                <a:latin typeface="Times New Roman"/>
                <a:ea typeface="楷体"/>
              </a:rPr>
              <a:t>第</a:t>
            </a:r>
            <a:r>
              <a:rPr lang="en-US" altLang="zh-CN" sz="3200" b="1">
                <a:latin typeface="Times New Roman"/>
                <a:ea typeface="楷体"/>
              </a:rPr>
              <a:t>1</a:t>
            </a:r>
            <a:r>
              <a:rPr lang="zh-CN" altLang="en-US" sz="3200" b="1">
                <a:latin typeface="Times New Roman"/>
                <a:ea typeface="楷体"/>
              </a:rPr>
              <a:t>、</a:t>
            </a:r>
            <a:r>
              <a:rPr lang="en-US" altLang="zh-CN" sz="3200" b="1">
                <a:latin typeface="Times New Roman"/>
                <a:ea typeface="楷体"/>
              </a:rPr>
              <a:t>2</a:t>
            </a:r>
            <a:r>
              <a:rPr lang="zh-CN" altLang="en-US" sz="3200" b="1">
                <a:latin typeface="Times New Roman"/>
                <a:ea typeface="楷体"/>
              </a:rPr>
              <a:t>、</a:t>
            </a:r>
            <a:r>
              <a:rPr lang="en-US" altLang="zh-CN" sz="3200" b="1">
                <a:latin typeface="Times New Roman"/>
                <a:ea typeface="楷体"/>
              </a:rPr>
              <a:t>3</a:t>
            </a:r>
            <a:r>
              <a:rPr lang="zh-CN" altLang="en-US" sz="3200" b="1">
                <a:latin typeface="Times New Roman"/>
                <a:ea typeface="楷体"/>
              </a:rPr>
              <a:t>题</a:t>
            </a:r>
          </a:p>
        </p:txBody>
      </p:sp>
    </p:spTree>
    <p:extLst>
      <p:ext uri="{BB962C8B-B14F-4D97-AF65-F5344CB8AC3E}">
        <p14:creationId xmlns:p14="http://schemas.microsoft.com/office/powerpoint/2010/main" val="944832142"/>
      </p:ext>
    </p:extLst>
  </p:cSld>
  <p:clrMapOvr>
    <a:masterClrMapping/>
  </p:clrMapOvr>
  <p:transition>
    <p:checke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6A1245AA-3A43-48FB-B23E-B61875C320A1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CN" altLang="en-US"/>
              <a:t>谢    谢</a:t>
            </a:r>
          </a:p>
        </p:txBody>
      </p:sp>
    </p:spTree>
    <p:extLst>
      <p:ext uri="{BB962C8B-B14F-4D97-AF65-F5344CB8AC3E}">
        <p14:creationId xmlns:p14="http://schemas.microsoft.com/office/powerpoint/2010/main" val="29961645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数学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数学" id="{53B19456-E453-48CD-966F-C29EF0B90311}" vid="{3AF47B23-9C39-46A4-B523-A4BE104CC34D}"/>
    </a:ext>
  </a:extLst>
</a:theme>
</file>

<file path=ppt/theme/theme3.xml><?xml version="1.0" encoding="utf-8"?>
<a:theme xmlns:a="http://schemas.openxmlformats.org/drawingml/2006/main" name="1_数学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数学" id="{53B19456-E453-48CD-966F-C29EF0B90311}" vid="{3AF47B23-9C39-46A4-B523-A4BE104CC34D}"/>
    </a:ext>
  </a:extLst>
</a:theme>
</file>

<file path=ppt/theme/theme4.xml><?xml version="1.0" encoding="utf-8"?>
<a:theme xmlns:a="http://schemas.openxmlformats.org/drawingml/2006/main" name="2_数学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数学" id="{53B19456-E453-48CD-966F-C29EF0B90311}" vid="{3AF47B23-9C39-46A4-B523-A4BE104CC34D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516</Words>
  <Application>Microsoft Office PowerPoint</Application>
  <PresentationFormat>宽屏</PresentationFormat>
  <Paragraphs>71</Paragraphs>
  <Slides>17</Slides>
  <Notes>15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4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32" baseType="lpstr">
      <vt:lpstr>等线</vt:lpstr>
      <vt:lpstr>华文楷体</vt:lpstr>
      <vt:lpstr>楷体</vt:lpstr>
      <vt:lpstr>宋体</vt:lpstr>
      <vt:lpstr>Arial</vt:lpstr>
      <vt:lpstr>Calibri</vt:lpstr>
      <vt:lpstr>Calibri Light</vt:lpstr>
      <vt:lpstr>Times New Roman</vt:lpstr>
      <vt:lpstr>Wingdings</vt:lpstr>
      <vt:lpstr>Office 主题</vt:lpstr>
      <vt:lpstr>数学</vt:lpstr>
      <vt:lpstr>1_数学</vt:lpstr>
      <vt:lpstr>2_数学</vt:lpstr>
      <vt:lpstr>公式</vt:lpstr>
      <vt:lpstr>Equation</vt:lpstr>
      <vt:lpstr>分式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例4</vt:lpstr>
      <vt:lpstr>友情提示：</vt:lpstr>
      <vt:lpstr>讨论：</vt:lpstr>
      <vt:lpstr>PowerPoint 演示文稿</vt:lpstr>
      <vt:lpstr>PowerPoint 演示文稿</vt:lpstr>
      <vt:lpstr>PowerPoint 演示文稿</vt:lpstr>
      <vt:lpstr>PowerPoint 演示文稿</vt:lpstr>
    </vt:vector>
  </TitlesOfParts>
  <Company>系统天地官网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5</cp:revision>
  <dcterms:created xsi:type="dcterms:W3CDTF">2021-06-09T13:14:53Z</dcterms:created>
  <dcterms:modified xsi:type="dcterms:W3CDTF">2021-06-09T13:36:45Z</dcterms:modified>
</cp:coreProperties>
</file>