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77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A9E3B-0859-4B38-B0AE-59B498F07A3F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1C5DB-0AFF-4B59-8C44-EACA7300C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8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8434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963191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112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01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150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457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76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74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5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050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79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99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929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单击以编辑母版副标题样式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29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41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601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16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137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39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610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617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059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64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0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206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cs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345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73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5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jpe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audio" Target="../media/audio1.wav"/><Relationship Id="rId7" Type="http://schemas.openxmlformats.org/officeDocument/2006/relationships/slide" Target="slide5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6" Type="http://schemas.openxmlformats.org/officeDocument/2006/relationships/slide" Target="slide4.xml"/><Relationship Id="rId5" Type="http://schemas.openxmlformats.org/officeDocument/2006/relationships/image" Target="../media/image15.png"/><Relationship Id="rId4" Type="http://schemas.openxmlformats.org/officeDocument/2006/relationships/oleObject" Target="../embeddings/oleObject4.bin"/><Relationship Id="rId9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slide" Target="slide4.xml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slide" Target="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653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39939" descr="051008kore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" y="-63500"/>
            <a:ext cx="12231688" cy="69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矩形 39937"/>
          <p:cNvSpPr>
            <a:spLocks noChangeArrowheads="1" noChangeShapeType="1" noTextEdit="1"/>
          </p:cNvSpPr>
          <p:nvPr/>
        </p:nvSpPr>
        <p:spPr bwMode="auto">
          <a:xfrm>
            <a:off x="2943225" y="1309688"/>
            <a:ext cx="6553200" cy="22320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n-US" altLang="zh-CN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宋体" panose="02010600030101010101" pitchFamily="2" charset="-122"/>
              </a:rPr>
              <a:t>17.3.4  </a:t>
            </a:r>
            <a:r>
              <a:rPr lang="zh-CN" altLang="en-U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宋体" panose="02010600030101010101" pitchFamily="2" charset="-122"/>
              </a:rPr>
              <a:t>求一次函数的表达式</a:t>
            </a:r>
          </a:p>
        </p:txBody>
      </p:sp>
      <p:sp>
        <p:nvSpPr>
          <p:cNvPr id="4099" name="矩形 44"/>
          <p:cNvSpPr>
            <a:spLocks noChangeArrowheads="1"/>
          </p:cNvSpPr>
          <p:nvPr/>
        </p:nvSpPr>
        <p:spPr bwMode="auto">
          <a:xfrm>
            <a:off x="833438" y="358775"/>
            <a:ext cx="3400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>
                <a:solidFill>
                  <a:srgbClr val="FF0000"/>
                </a:solidFill>
                <a:latin typeface="Calibri" panose="020F0502020204030204" pitchFamily="34" charset="0"/>
              </a:rPr>
              <a:t>八年级数学下册（华东师大版）</a:t>
            </a:r>
          </a:p>
        </p:txBody>
      </p:sp>
      <p:grpSp>
        <p:nvGrpSpPr>
          <p:cNvPr id="4100" name="组合 41"/>
          <p:cNvGrpSpPr>
            <a:grpSpLocks/>
          </p:cNvGrpSpPr>
          <p:nvPr/>
        </p:nvGrpSpPr>
        <p:grpSpPr bwMode="auto">
          <a:xfrm>
            <a:off x="3213100" y="4170363"/>
            <a:ext cx="5689600" cy="549275"/>
            <a:chOff x="-90337" y="3922929"/>
            <a:chExt cx="5689599" cy="548198"/>
          </a:xfrm>
        </p:grpSpPr>
        <p:sp>
          <p:nvSpPr>
            <p:cNvPr id="4101" name="TextBox 13"/>
            <p:cNvSpPr txBox="1">
              <a:spLocks noChangeArrowheads="1"/>
            </p:cNvSpPr>
            <p:nvPr/>
          </p:nvSpPr>
          <p:spPr bwMode="auto">
            <a:xfrm>
              <a:off x="-90337" y="4014031"/>
              <a:ext cx="5689599" cy="457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>
                  <a:solidFill>
                    <a:srgbClr val="3333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东方市铁路中学   杨敏</a:t>
              </a:r>
            </a:p>
          </p:txBody>
        </p:sp>
        <p:cxnSp>
          <p:nvCxnSpPr>
            <p:cNvPr id="4102" name="直接连接符 2"/>
            <p:cNvCxnSpPr>
              <a:cxnSpLocks noChangeShapeType="1"/>
            </p:cNvCxnSpPr>
            <p:nvPr/>
          </p:nvCxnSpPr>
          <p:spPr bwMode="auto">
            <a:xfrm>
              <a:off x="423635" y="3922929"/>
              <a:ext cx="4758956" cy="0"/>
            </a:xfrm>
            <a:prstGeom prst="line">
              <a:avLst/>
            </a:prstGeom>
            <a:noFill/>
            <a:ln w="12700">
              <a:solidFill>
                <a:srgbClr val="BFBFB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2461126538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325" y="2889250"/>
            <a:ext cx="2867025" cy="397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矩形 4"/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汉语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简介</a:t>
            </a:r>
          </a:p>
        </p:txBody>
      </p:sp>
      <p:sp>
        <p:nvSpPr>
          <p:cNvPr id="5123" name="矩形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   探究</a:t>
            </a:r>
          </a:p>
        </p:txBody>
      </p:sp>
      <p:sp>
        <p:nvSpPr>
          <p:cNvPr id="5124" name="矩形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   总结</a:t>
            </a:r>
          </a:p>
        </p:txBody>
      </p:sp>
      <p:sp>
        <p:nvSpPr>
          <p:cNvPr id="5125" name="矩形 16"/>
          <p:cNvSpPr>
            <a:spLocks noChangeArrowheads="1"/>
          </p:cNvSpPr>
          <p:nvPr/>
        </p:nvSpPr>
        <p:spPr bwMode="auto">
          <a:xfrm>
            <a:off x="766763" y="765175"/>
            <a:ext cx="5776912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SzPct val="150000"/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FC30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求一次函数的表达式</a:t>
            </a:r>
          </a:p>
        </p:txBody>
      </p:sp>
      <p:sp>
        <p:nvSpPr>
          <p:cNvPr id="5126" name="矩形 2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5127" name="矩形 1"/>
          <p:cNvSpPr>
            <a:spLocks noChangeArrowheads="1"/>
          </p:cNvSpPr>
          <p:nvPr/>
        </p:nvSpPr>
        <p:spPr bwMode="auto">
          <a:xfrm>
            <a:off x="766763" y="1706563"/>
            <a:ext cx="9893300" cy="310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学习目标：</a:t>
            </a:r>
          </a:p>
          <a:p>
            <a:r>
              <a:rPr lang="zh-CN" altLang="en-US" sz="2800" b="1">
                <a:latin typeface="Calibri" panose="020F0502020204030204" pitchFamily="34" charset="0"/>
              </a:rPr>
              <a:t>        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会根据所给信息用待定系数法求一次函数的表达式。</a:t>
            </a:r>
          </a:p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      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能把实际问题转换为数学问题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。 </a:t>
            </a: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学习重点：</a:t>
            </a:r>
          </a:p>
          <a:p>
            <a:r>
              <a:rPr lang="zh-CN" altLang="en-US" sz="2800" b="1">
                <a:latin typeface="Calibri" panose="020F0502020204030204" pitchFamily="34" charset="0"/>
              </a:rPr>
              <a:t>        用待定系数法求一次函数的表达式。</a:t>
            </a: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学习难点：</a:t>
            </a:r>
          </a:p>
          <a:p>
            <a:r>
              <a:rPr lang="zh-CN" altLang="en-US" sz="2800" b="1">
                <a:latin typeface="Calibri" panose="020F0502020204030204" pitchFamily="34" charset="0"/>
              </a:rPr>
              <a:t>       解决实际的函数问题。</a:t>
            </a:r>
          </a:p>
        </p:txBody>
      </p:sp>
      <p:sp>
        <p:nvSpPr>
          <p:cNvPr id="5128" name="矩形 4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0344150" y="0"/>
            <a:ext cx="100647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   小结</a:t>
            </a:r>
          </a:p>
        </p:txBody>
      </p:sp>
    </p:spTree>
    <p:extLst>
      <p:ext uri="{BB962C8B-B14F-4D97-AF65-F5344CB8AC3E}">
        <p14:creationId xmlns:p14="http://schemas.microsoft.com/office/powerpoint/2010/main" val="1533366105"/>
      </p:ext>
    </p:extLst>
  </p:cSld>
  <p:clrMapOvr>
    <a:masterClrMapping/>
  </p:clrMapOvr>
  <p:transition spd="med" advClick="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矩形 16"/>
          <p:cNvSpPr>
            <a:spLocks noChangeArrowheads="1"/>
          </p:cNvSpPr>
          <p:nvPr/>
        </p:nvSpPr>
        <p:spPr bwMode="auto">
          <a:xfrm>
            <a:off x="498475" y="242888"/>
            <a:ext cx="4792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复习旧知　导入新课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6" name="右箭头 29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11169650" y="6103938"/>
            <a:ext cx="798513" cy="604837"/>
          </a:xfrm>
          <a:prstGeom prst="rightArrow">
            <a:avLst>
              <a:gd name="adj1" fmla="val 50000"/>
              <a:gd name="adj2" fmla="val 49954"/>
            </a:avLst>
          </a:prstGeom>
          <a:solidFill>
            <a:srgbClr val="3333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next</a:t>
            </a:r>
            <a:endParaRPr lang="zh-CN" altLang="en-US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7" name="文本框 6"/>
          <p:cNvSpPr txBox="1">
            <a:spLocks noChangeArrowheads="1"/>
          </p:cNvSpPr>
          <p:nvPr/>
        </p:nvSpPr>
        <p:spPr bwMode="auto">
          <a:xfrm>
            <a:off x="436563" y="1000125"/>
            <a:ext cx="11317287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    1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、形如y=kx+b （k、b为常数，k≠0）的函数叫做 （                ） ；特别地，当b＝０时，一次函数y=kx（k≠0）也叫做 （                  ）。</a:t>
            </a:r>
          </a:p>
        </p:txBody>
      </p:sp>
      <p:sp>
        <p:nvSpPr>
          <p:cNvPr id="6148" name="文本框 7"/>
          <p:cNvSpPr txBox="1">
            <a:spLocks noChangeArrowheads="1"/>
          </p:cNvSpPr>
          <p:nvPr/>
        </p:nvSpPr>
        <p:spPr bwMode="auto">
          <a:xfrm>
            <a:off x="436563" y="2044700"/>
            <a:ext cx="114173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    2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、一次函数的图像是（               ），而两点确定一条直线；所以画一次函数的图像只需要确定（         ）点。</a:t>
            </a:r>
          </a:p>
        </p:txBody>
      </p:sp>
      <p:sp>
        <p:nvSpPr>
          <p:cNvPr id="6149" name="文本框 99"/>
          <p:cNvSpPr txBox="1">
            <a:spLocks noChangeArrowheads="1"/>
          </p:cNvSpPr>
          <p:nvPr/>
        </p:nvSpPr>
        <p:spPr bwMode="auto">
          <a:xfrm>
            <a:off x="387350" y="3192463"/>
            <a:ext cx="11366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４、</a:t>
            </a:r>
            <a:r>
              <a:rPr lang="zh-CN" altLang="en-US" sz="2800">
                <a:solidFill>
                  <a:srgbClr val="2A2A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明在坐标系中画了如图所示的正比例函数</a:t>
            </a:r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y=kx 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 ≠ 0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），你能写出它的表达式吗？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50" name="图片 10737432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3871913"/>
            <a:ext cx="2844800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9458325" y="1000125"/>
            <a:ext cx="17113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 次函数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978900" y="1431925"/>
            <a:ext cx="2065338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正比例函数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 </a:t>
            </a:r>
            <a:endParaRPr lang="zh-CN" altLang="en-US" sz="2800"/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756150" y="2044700"/>
            <a:ext cx="1606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一条直线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5291138" y="2476500"/>
            <a:ext cx="8937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两个</a:t>
            </a:r>
          </a:p>
        </p:txBody>
      </p:sp>
    </p:spTree>
    <p:extLst>
      <p:ext uri="{BB962C8B-B14F-4D97-AF65-F5344CB8AC3E}">
        <p14:creationId xmlns:p14="http://schemas.microsoft.com/office/powerpoint/2010/main" val="831522617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矩形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7170" name="矩形 5"/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指南</a:t>
            </a:r>
          </a:p>
        </p:txBody>
      </p:sp>
      <p:sp>
        <p:nvSpPr>
          <p:cNvPr id="7171" name="矩形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7172" name="矩形 16"/>
          <p:cNvSpPr>
            <a:spLocks noChangeArrowheads="1"/>
          </p:cNvSpPr>
          <p:nvPr/>
        </p:nvSpPr>
        <p:spPr bwMode="auto">
          <a:xfrm>
            <a:off x="331788" y="122238"/>
            <a:ext cx="4292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自主学习　探究新知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3" name="矩形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7174" name="矩形 1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0344150" y="0"/>
            <a:ext cx="100647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   小结</a:t>
            </a:r>
          </a:p>
        </p:txBody>
      </p:sp>
      <p:pic>
        <p:nvPicPr>
          <p:cNvPr id="7175" name="图片 9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81013"/>
            <a:ext cx="3632200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" name="文本框 100"/>
          <p:cNvSpPr txBox="1"/>
          <p:nvPr/>
        </p:nvSpPr>
        <p:spPr>
          <a:xfrm>
            <a:off x="331788" y="644525"/>
            <a:ext cx="6423025" cy="1814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304800"/>
            <a:r>
              <a:rPr lang="zh-CN" altLang="en-US" sz="28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问题</a:t>
            </a:r>
            <a:r>
              <a:rPr lang="en-US" altLang="zh-CN" sz="2800" b="1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1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、如图所示，已知直线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AB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和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x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轴交于点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A,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和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y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轴交于点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B.</a:t>
            </a:r>
            <a:endParaRPr lang="zh-CN" altLang="en-US" sz="2800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</a:endParaRPr>
          </a:p>
          <a:p>
            <a:pPr indent="304800"/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1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）出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A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、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B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两点的坐标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;</a:t>
            </a:r>
            <a:r>
              <a:rPr lang="zh-CN" altLang="en-US" sz="2800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抢答</a:t>
            </a:r>
          </a:p>
          <a:p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2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）求直线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AB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的表达式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幼圆" panose="02010509060101010101" charset="-122"/>
              </a:rPr>
              <a:t>.</a:t>
            </a:r>
            <a:endParaRPr lang="zh-CN" altLang="en-US" sz="2800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7" name="文本框 1"/>
          <p:cNvSpPr txBox="1">
            <a:spLocks noChangeArrowheads="1"/>
          </p:cNvSpPr>
          <p:nvPr/>
        </p:nvSpPr>
        <p:spPr bwMode="auto">
          <a:xfrm>
            <a:off x="-22225" y="2459038"/>
            <a:ext cx="7405688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要求：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(1)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学生相互讨论，自行解答；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</a:p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(2)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请学生作答，老师分析总结；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31788" y="3503613"/>
            <a:ext cx="92567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①A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的坐标是（１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０）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,B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的坐标是（０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３）；</a:t>
            </a:r>
            <a:endParaRPr lang="en-US" altLang="zh-CN" sz="280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4457700"/>
            <a:ext cx="3341687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0" name="文本框 101"/>
          <p:cNvSpPr txBox="1">
            <a:spLocks noChangeArrowheads="1"/>
          </p:cNvSpPr>
          <p:nvPr/>
        </p:nvSpPr>
        <p:spPr bwMode="auto">
          <a:xfrm>
            <a:off x="5510213" y="2679700"/>
            <a:ext cx="5080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2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  <a:p>
            <a:r>
              <a:rPr lang="en-US" altLang="zh-CN" sz="12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  <a:p>
            <a:r>
              <a:rPr lang="en-US" altLang="zh-CN" sz="120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  <a:endParaRPr lang="zh-CN" altLang="en-US"/>
          </a:p>
        </p:txBody>
      </p:sp>
      <p:pic>
        <p:nvPicPr>
          <p:cNvPr id="6" name="图片 5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313" y="4687888"/>
            <a:ext cx="3425825" cy="134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" name="文本框 102"/>
          <p:cNvSpPr txBox="1">
            <a:spLocks noChangeArrowheads="1"/>
          </p:cNvSpPr>
          <p:nvPr/>
        </p:nvSpPr>
        <p:spPr bwMode="auto">
          <a:xfrm>
            <a:off x="1044575" y="6267450"/>
            <a:ext cx="783272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∴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直线ＡＢ的表达式为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y=-3x+3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044575" y="3935413"/>
            <a:ext cx="66230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②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设该直线的表达式为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y=</a:t>
            </a:r>
            <a:r>
              <a:rPr lang="en-US" altLang="zh-CN" sz="2800" i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kx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+b 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k≠0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1819095019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3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1287463"/>
            <a:ext cx="4891088" cy="544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矩形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8195" name="矩形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8196" name="矩形 1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8197" name="矩形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0344150" y="0"/>
            <a:ext cx="100647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   小结</a:t>
            </a:r>
          </a:p>
        </p:txBody>
      </p:sp>
      <p:sp>
        <p:nvSpPr>
          <p:cNvPr id="8198" name="Text Box 20"/>
          <p:cNvSpPr txBox="1">
            <a:spLocks noChangeArrowheads="1"/>
          </p:cNvSpPr>
          <p:nvPr/>
        </p:nvSpPr>
        <p:spPr bwMode="auto">
          <a:xfrm>
            <a:off x="8116888" y="4584700"/>
            <a:ext cx="34178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ea typeface="微软雅黑" panose="020B0503020204020204" pitchFamily="34" charset="-122"/>
              </a:rPr>
              <a:t>相信自己，你们组是最棒的！</a:t>
            </a:r>
          </a:p>
        </p:txBody>
      </p:sp>
      <p:sp>
        <p:nvSpPr>
          <p:cNvPr id="8199" name="矩形 16"/>
          <p:cNvSpPr>
            <a:spLocks noChangeArrowheads="1"/>
          </p:cNvSpPr>
          <p:nvPr/>
        </p:nvSpPr>
        <p:spPr bwMode="auto">
          <a:xfrm>
            <a:off x="331788" y="122238"/>
            <a:ext cx="4292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引导观察  讨论归纳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文本框 2"/>
          <p:cNvSpPr txBox="1">
            <a:spLocks noChangeArrowheads="1"/>
          </p:cNvSpPr>
          <p:nvPr/>
        </p:nvSpPr>
        <p:spPr bwMode="auto">
          <a:xfrm>
            <a:off x="52388" y="765175"/>
            <a:ext cx="5080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（１）什么待定系数法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文本框 3"/>
          <p:cNvSpPr txBox="1">
            <a:spLocks noChangeArrowheads="1"/>
          </p:cNvSpPr>
          <p:nvPr/>
        </p:nvSpPr>
        <p:spPr bwMode="auto">
          <a:xfrm>
            <a:off x="441325" y="2952750"/>
            <a:ext cx="7335838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（２）用待定系数法求一次函数表达式的一般步骤。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31788" y="1427163"/>
            <a:ext cx="76692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先设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出函数表达式（其中含有待定系数），再根据条件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列出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方程或方程组，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求出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待定系数，从而得到所求结果的方法叫做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待定系数法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331788" y="4025900"/>
            <a:ext cx="735488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一设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：设出函数的一般形式。 </a:t>
            </a: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二列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：根据已知条件列出方程或方程组。</a:t>
            </a: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三解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：解方程或方程组求出待定系数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k,b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的值。</a:t>
            </a:r>
            <a:endParaRPr lang="zh-CN" altLang="en-US" sz="280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四代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：代入所设表达式中，得到函数的表达式。</a:t>
            </a:r>
          </a:p>
        </p:txBody>
      </p:sp>
    </p:spTree>
    <p:extLst>
      <p:ext uri="{BB962C8B-B14F-4D97-AF65-F5344CB8AC3E}">
        <p14:creationId xmlns:p14="http://schemas.microsoft.com/office/powerpoint/2010/main" val="42049166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0737432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50" y="949325"/>
            <a:ext cx="4537075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文本框 105"/>
          <p:cNvSpPr txBox="1">
            <a:spLocks noChangeArrowheads="1"/>
          </p:cNvSpPr>
          <p:nvPr/>
        </p:nvSpPr>
        <p:spPr bwMode="auto">
          <a:xfrm>
            <a:off x="727075" y="63500"/>
            <a:ext cx="5080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【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牛刀小试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】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19" name="文本框 1"/>
          <p:cNvSpPr txBox="1">
            <a:spLocks noChangeArrowheads="1"/>
          </p:cNvSpPr>
          <p:nvPr/>
        </p:nvSpPr>
        <p:spPr bwMode="auto">
          <a:xfrm>
            <a:off x="358775" y="781050"/>
            <a:ext cx="7359650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如图所示，一次函数的图象经过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（－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）两点，求该一次函数的表达式。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（学生练习，抽生板书）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</a:t>
            </a:r>
          </a:p>
        </p:txBody>
      </p:sp>
      <p:pic>
        <p:nvPicPr>
          <p:cNvPr id="1073743285" name="图片 10737432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2163763"/>
            <a:ext cx="10088563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262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0850" y="958850"/>
            <a:ext cx="11249025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8600"/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  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如果直线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AB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经过原点，除开可以设成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y=kx+b 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k≠0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）以外，还可以怎样设表达式？</a:t>
            </a:r>
          </a:p>
          <a:p>
            <a:pPr indent="228600"/>
            <a:endParaRPr lang="zh-CN" altLang="en-US" sz="2800" noProof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endParaRPr lang="zh-CN" altLang="en-US" sz="2800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2" name="矩形 16"/>
          <p:cNvSpPr>
            <a:spLocks noChangeArrowheads="1"/>
          </p:cNvSpPr>
          <p:nvPr/>
        </p:nvSpPr>
        <p:spPr bwMode="auto">
          <a:xfrm>
            <a:off x="331788" y="122238"/>
            <a:ext cx="4292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引导观察  讨论归纳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331788" y="3605213"/>
            <a:ext cx="113680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４、</a:t>
            </a:r>
            <a:r>
              <a:rPr lang="zh-CN" altLang="en-US" sz="2800">
                <a:solidFill>
                  <a:srgbClr val="2A2A2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明在坐标系中画了如图所示的正比例函数</a:t>
            </a:r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y=kx 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k ≠ 0</a:t>
            </a:r>
            <a:r>
              <a:rPr lang="zh-CN" altLang="en-US" sz="2800">
                <a:solidFill>
                  <a:srgbClr val="15151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），你能写出它的表达式吗？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73743235" name="图片 10737432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178300"/>
            <a:ext cx="2844800" cy="283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06425" y="2097088"/>
            <a:ext cx="107743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 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因为直线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AB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经过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原点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，说明是一个正比例函数，所以还可以设成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y=kx 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k≠0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），此时只要求出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k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就可以，也就是说只要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一个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条件即可。</a:t>
            </a:r>
          </a:p>
        </p:txBody>
      </p:sp>
      <p:graphicFrame>
        <p:nvGraphicFramePr>
          <p:cNvPr id="10246" name="对象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4" imgW="114399" imgH="216088" progId="Equation.KSEE3">
                  <p:embed/>
                </p:oleObj>
              </mc:Choice>
              <mc:Fallback>
                <p:oleObj r:id="rId4" imgW="114399" imgH="216088" progId="Equation.KSEE3">
                  <p:embed/>
                  <p:pic>
                    <p:nvPicPr>
                      <p:cNvPr id="10246" name="对象 3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275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105"/>
          <p:cNvSpPr txBox="1">
            <a:spLocks noChangeArrowheads="1"/>
          </p:cNvSpPr>
          <p:nvPr/>
        </p:nvSpPr>
        <p:spPr bwMode="auto">
          <a:xfrm>
            <a:off x="512763" y="95250"/>
            <a:ext cx="5080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【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实际应用　能力提升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】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66" name="图片 1" descr="ca1349540923dd540f79ac51da09b3de9c82488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401638"/>
            <a:ext cx="4592638" cy="344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文本框 2"/>
          <p:cNvSpPr txBox="1">
            <a:spLocks noChangeArrowheads="1"/>
          </p:cNvSpPr>
          <p:nvPr/>
        </p:nvSpPr>
        <p:spPr bwMode="auto">
          <a:xfrm>
            <a:off x="222250" y="677863"/>
            <a:ext cx="6715125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 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温度计是利用水银（酒精）热胀冷缩的原理制作的，温度计中水银（酒精）的高度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（厘米）是温度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℃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）的一次函数，某种实验用的温度计能测量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-20℃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100℃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的温度，已知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10℃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时，水银柱的高度是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10cm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50℃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时，水银柱高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18cm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，求这个函数的表达示。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0875" y="3848100"/>
            <a:ext cx="7173913" cy="2244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28600"/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[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问题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]</a:t>
            </a:r>
          </a:p>
          <a:p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１、自变量是什么？因变量是什么？ </a:t>
            </a:r>
          </a:p>
          <a:p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２、题目中给定了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x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、</a:t>
            </a:r>
            <a:r>
              <a:rPr lang="en-US" altLang="zh-CN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y</a:t>
            </a:r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的几对对应值？分别是什么？</a:t>
            </a:r>
          </a:p>
          <a:p>
            <a:r>
              <a:rPr lang="zh-CN" altLang="en-US" sz="2800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３、自变量的取值范围是什么？</a:t>
            </a:r>
            <a:endParaRPr lang="zh-CN" altLang="en-US" sz="2800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0792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文本框 105"/>
          <p:cNvSpPr txBox="1">
            <a:spLocks noChangeArrowheads="1"/>
          </p:cNvSpPr>
          <p:nvPr/>
        </p:nvSpPr>
        <p:spPr bwMode="auto">
          <a:xfrm>
            <a:off x="1246188" y="1117600"/>
            <a:ext cx="8429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解：设所求函数表达式是</a:t>
            </a:r>
            <a:r>
              <a:rPr lang="en-US" altLang="zh-CN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y=kx+b(k≠0),</a:t>
            </a:r>
            <a:r>
              <a:rPr lang="zh-CN" altLang="en-US"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根据题意得：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0" name="文本框 2"/>
          <p:cNvSpPr txBox="1">
            <a:spLocks noChangeArrowheads="1"/>
          </p:cNvSpPr>
          <p:nvPr/>
        </p:nvSpPr>
        <p:spPr bwMode="auto">
          <a:xfrm>
            <a:off x="2087563" y="3168650"/>
            <a:ext cx="50800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6286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解这个方程得</a:t>
            </a:r>
          </a:p>
        </p:txBody>
      </p:sp>
      <p:graphicFrame>
        <p:nvGraphicFramePr>
          <p:cNvPr id="12291" name="对象 -2147482622"/>
          <p:cNvGraphicFramePr>
            <a:graphicFrameLocks noChangeAspect="1"/>
          </p:cNvGraphicFramePr>
          <p:nvPr/>
        </p:nvGraphicFramePr>
        <p:xfrm>
          <a:off x="2855913" y="3870325"/>
          <a:ext cx="2157412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r:id="rId3" imgW="545760" imgH="457200" progId="Equation.3">
                  <p:embed/>
                </p:oleObj>
              </mc:Choice>
              <mc:Fallback>
                <p:oleObj r:id="rId3" imgW="545760" imgH="457200" progId="Equation.3">
                  <p:embed/>
                  <p:pic>
                    <p:nvPicPr>
                      <p:cNvPr id="12291" name="对象 -21474826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3870325"/>
                        <a:ext cx="2157412" cy="143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2" name="文本框 5"/>
          <p:cNvSpPr txBox="1">
            <a:spLocks noChangeArrowheads="1"/>
          </p:cNvSpPr>
          <p:nvPr/>
        </p:nvSpPr>
        <p:spPr bwMode="auto">
          <a:xfrm>
            <a:off x="2087563" y="5310188"/>
            <a:ext cx="83375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191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所以，所求函数的表达式是</a:t>
            </a:r>
          </a:p>
          <a:p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y=0.2x+8 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(-20≤x≤100)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3" name="文本框 6"/>
          <p:cNvSpPr txBox="1">
            <a:spLocks noChangeArrowheads="1"/>
          </p:cNvSpPr>
          <p:nvPr/>
        </p:nvSpPr>
        <p:spPr bwMode="auto">
          <a:xfrm>
            <a:off x="512763" y="95250"/>
            <a:ext cx="5080000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实际应用　能力提升</a:t>
            </a:r>
          </a:p>
        </p:txBody>
      </p:sp>
      <p:graphicFrame>
        <p:nvGraphicFramePr>
          <p:cNvPr id="12294" name="对象 7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2855913" y="1778000"/>
          <a:ext cx="2330450" cy="1252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5" imgW="850680" imgH="457200" progId="Equation.KSEE3">
                  <p:embed/>
                </p:oleObj>
              </mc:Choice>
              <mc:Fallback>
                <p:oleObj r:id="rId5" imgW="850680" imgH="457200" progId="Equation.KSEE3">
                  <p:embed/>
                  <p:pic>
                    <p:nvPicPr>
                      <p:cNvPr id="12294" name="对象 7">
                        <a:hlinkClick r:id="" action="ppaction://ole?verb=1"/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1778000"/>
                        <a:ext cx="2330450" cy="1252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5173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13314" name="矩形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</a:t>
            </a:r>
          </a:p>
        </p:txBody>
      </p:sp>
      <p:sp>
        <p:nvSpPr>
          <p:cNvPr id="13315" name="矩形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13316" name="矩形 7"/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13317" name="右箭头 13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11169650" y="6103938"/>
            <a:ext cx="798513" cy="604837"/>
          </a:xfrm>
          <a:prstGeom prst="rightArrow">
            <a:avLst>
              <a:gd name="adj1" fmla="val 50000"/>
              <a:gd name="adj2" fmla="val 49954"/>
            </a:avLst>
          </a:prstGeom>
          <a:solidFill>
            <a:srgbClr val="9BD10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next</a:t>
            </a:r>
            <a:endParaRPr lang="zh-CN" altLang="en-US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8" name="矩形 11"/>
          <p:cNvSpPr>
            <a:spLocks noChangeArrowheads="1"/>
          </p:cNvSpPr>
          <p:nvPr/>
        </p:nvSpPr>
        <p:spPr bwMode="auto">
          <a:xfrm>
            <a:off x="192088" y="1103313"/>
            <a:ext cx="6149975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大比拼</a:t>
            </a:r>
          </a:p>
          <a:p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</a:p>
          <a:p>
            <a:r>
              <a:rPr lang="zh-CN" altLang="en-US" sz="2800" b="1">
                <a:solidFill>
                  <a:srgbClr val="7EBA0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各个小组看见你们组的分数了吗？</a:t>
            </a:r>
          </a:p>
          <a:p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今天的流动红旗到底花落谁家？</a:t>
            </a:r>
          </a:p>
        </p:txBody>
      </p:sp>
      <p:sp>
        <p:nvSpPr>
          <p:cNvPr id="13319" name="矩形 2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0344150" y="0"/>
            <a:ext cx="100647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   小结</a:t>
            </a:r>
          </a:p>
        </p:txBody>
      </p:sp>
      <p:pic>
        <p:nvPicPr>
          <p:cNvPr id="13320" name="Picture 39" descr="88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8" y="965200"/>
            <a:ext cx="5827712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 Box 40"/>
          <p:cNvSpPr txBox="1">
            <a:spLocks noChangeArrowheads="1"/>
          </p:cNvSpPr>
          <p:nvPr/>
        </p:nvSpPr>
        <p:spPr bwMode="auto">
          <a:xfrm>
            <a:off x="7362825" y="1387475"/>
            <a:ext cx="3436938" cy="460375"/>
          </a:xfrm>
          <a:prstGeom prst="rect">
            <a:avLst/>
          </a:prstGeom>
          <a:solidFill>
            <a:srgbClr val="FC30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本班优秀小组</a:t>
            </a:r>
          </a:p>
        </p:txBody>
      </p:sp>
    </p:spTree>
    <p:extLst>
      <p:ext uri="{BB962C8B-B14F-4D97-AF65-F5344CB8AC3E}">
        <p14:creationId xmlns:p14="http://schemas.microsoft.com/office/powerpoint/2010/main" val="375945131"/>
      </p:ext>
    </p:extLst>
  </p:cSld>
  <p:clrMapOvr>
    <a:masterClrMapping/>
  </p:clrMapOvr>
  <p:transition spd="med" advClick="0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0" y="1260475"/>
            <a:ext cx="4891088" cy="544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文本框 105"/>
          <p:cNvSpPr txBox="1">
            <a:spLocks noChangeArrowheads="1"/>
          </p:cNvSpPr>
          <p:nvPr/>
        </p:nvSpPr>
        <p:spPr bwMode="auto">
          <a:xfrm>
            <a:off x="404813" y="17463"/>
            <a:ext cx="5080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0638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课堂小结，回扣目标</a:t>
            </a:r>
          </a:p>
        </p:txBody>
      </p:sp>
      <p:sp>
        <p:nvSpPr>
          <p:cNvPr id="14339" name="文本框 1"/>
          <p:cNvSpPr txBox="1">
            <a:spLocks noChangeArrowheads="1"/>
          </p:cNvSpPr>
          <p:nvPr/>
        </p:nvSpPr>
        <p:spPr bwMode="auto">
          <a:xfrm>
            <a:off x="234950" y="769938"/>
            <a:ext cx="8154988" cy="461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引导学生自主进行课堂小结：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、本节课我们学习了什么</a:t>
            </a: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  <a:p>
            <a:pPr>
              <a:lnSpc>
                <a:spcPct val="150000"/>
              </a:lnSpc>
            </a:pP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、用待定系数求一次函数表达式的一般步骤是什么？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、利用待定系数求一次函数表达式时，应注意哪些问题？</a:t>
            </a:r>
          </a:p>
        </p:txBody>
      </p:sp>
      <p:sp>
        <p:nvSpPr>
          <p:cNvPr id="14340" name="文本框 9"/>
          <p:cNvSpPr txBox="1">
            <a:spLocks noChangeArrowheads="1"/>
          </p:cNvSpPr>
          <p:nvPr/>
        </p:nvSpPr>
        <p:spPr bwMode="auto">
          <a:xfrm>
            <a:off x="8047038" y="4738688"/>
            <a:ext cx="3668712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B050"/>
                </a:solidFill>
                <a:latin typeface="Aharoni" charset="-79"/>
              </a:rPr>
              <a:t>     </a:t>
            </a:r>
            <a:r>
              <a:rPr lang="zh-CN" altLang="en-US" sz="3200" b="1">
                <a:solidFill>
                  <a:srgbClr val="000066"/>
                </a:solidFill>
                <a:latin typeface="Aharoni" charset="-79"/>
                <a:ea typeface="微软雅黑" panose="020B0503020204020204" pitchFamily="34" charset="-122"/>
              </a:rPr>
              <a:t>同学们，今天你们学到了什么？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04813" y="2100263"/>
            <a:ext cx="55165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（用待定系数求一次函数表达式）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449388" y="3536950"/>
            <a:ext cx="48053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（一设、二列、三解、四代）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404813" y="5181600"/>
            <a:ext cx="70151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810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（在设一次函数表达式</a:t>
            </a:r>
            <a:r>
              <a:rPr lang="en-US" altLang="zh-CN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y=kx+b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时，必须说明</a:t>
            </a:r>
            <a:r>
              <a:rPr lang="en-US" altLang="zh-CN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k≠0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，实际问题中必须写清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自变量的取值范围</a:t>
            </a:r>
            <a:r>
              <a:rPr lang="zh-CN" altLang="en-US" sz="280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。）</a:t>
            </a:r>
          </a:p>
        </p:txBody>
      </p:sp>
    </p:spTree>
    <p:extLst>
      <p:ext uri="{BB962C8B-B14F-4D97-AF65-F5344CB8AC3E}">
        <p14:creationId xmlns:p14="http://schemas.microsoft.com/office/powerpoint/2010/main" val="418464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15362" name="矩形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</a:t>
            </a:r>
          </a:p>
        </p:txBody>
      </p:sp>
      <p:sp>
        <p:nvSpPr>
          <p:cNvPr id="15363" name="矩形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15364" name="矩形 7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15365" name="矩形 8"/>
          <p:cNvSpPr>
            <a:spLocks noChangeArrowheads="1"/>
          </p:cNvSpPr>
          <p:nvPr/>
        </p:nvSpPr>
        <p:spPr bwMode="auto">
          <a:xfrm>
            <a:off x="10344150" y="0"/>
            <a:ext cx="100647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结语</a:t>
            </a:r>
          </a:p>
        </p:txBody>
      </p:sp>
      <p:sp>
        <p:nvSpPr>
          <p:cNvPr id="15366" name="Text Box 14"/>
          <p:cNvSpPr txBox="1">
            <a:spLocks noChangeArrowheads="1"/>
          </p:cNvSpPr>
          <p:nvPr/>
        </p:nvSpPr>
        <p:spPr bwMode="auto">
          <a:xfrm>
            <a:off x="722313" y="965200"/>
            <a:ext cx="6681787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>
                <a:solidFill>
                  <a:srgbClr val="FC30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>
                <a:solidFill>
                  <a:srgbClr val="FC30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作业</a:t>
            </a:r>
            <a:r>
              <a:rPr lang="zh-CN" altLang="en-US" sz="2400">
                <a:solidFill>
                  <a:srgbClr val="FC3020"/>
                </a:solidFill>
              </a:rPr>
              <a:t>   </a:t>
            </a:r>
          </a:p>
          <a:p>
            <a:r>
              <a:rPr lang="zh-CN" altLang="en-US" sz="280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必做题：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课本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P.52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练习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</a:t>
            </a:r>
            <a:endParaRPr lang="en-US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选做题：</a:t>
            </a:r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课本</a:t>
            </a:r>
            <a:r>
              <a:rPr lang="zh-CN" altLang="zh-CN" sz="2400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P52习题第6、8、9</a:t>
            </a:r>
            <a:endParaRPr lang="zh-CN" altLang="en-US" sz="2000">
              <a:solidFill>
                <a:srgbClr val="FC3020"/>
              </a:solidFill>
            </a:endParaRPr>
          </a:p>
        </p:txBody>
      </p:sp>
      <p:sp>
        <p:nvSpPr>
          <p:cNvPr id="15367" name="WordArt 15"/>
          <p:cNvSpPr>
            <a:spLocks noChangeArrowheads="1" noChangeShapeType="1" noTextEdit="1"/>
          </p:cNvSpPr>
          <p:nvPr/>
        </p:nvSpPr>
        <p:spPr bwMode="auto">
          <a:xfrm>
            <a:off x="1698625" y="3736975"/>
            <a:ext cx="4089400" cy="22653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谢谢！</a:t>
            </a:r>
          </a:p>
        </p:txBody>
      </p:sp>
      <p:pic>
        <p:nvPicPr>
          <p:cNvPr id="15368" name="图片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13" y="965200"/>
            <a:ext cx="4891087" cy="544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文本框 9"/>
          <p:cNvSpPr txBox="1">
            <a:spLocks noChangeArrowheads="1"/>
          </p:cNvSpPr>
          <p:nvPr/>
        </p:nvSpPr>
        <p:spPr bwMode="auto">
          <a:xfrm>
            <a:off x="7404100" y="4032250"/>
            <a:ext cx="3668713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B050"/>
                </a:solidFill>
                <a:latin typeface="Aharoni" charset="-79"/>
              </a:rPr>
              <a:t>     </a:t>
            </a:r>
            <a:r>
              <a:rPr lang="zh-CN" altLang="en-US" sz="3200" b="1">
                <a:solidFill>
                  <a:srgbClr val="00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3200" b="1">
                <a:solidFill>
                  <a:srgbClr val="000066"/>
                </a:solidFill>
                <a:latin typeface="Aharoni" charset="-79"/>
                <a:ea typeface="微软雅黑" panose="020B0503020204020204" pitchFamily="34" charset="-122"/>
              </a:rPr>
              <a:t>同学们，下课后完成以下作业！！！</a:t>
            </a:r>
          </a:p>
        </p:txBody>
      </p:sp>
    </p:spTree>
    <p:extLst>
      <p:ext uri="{BB962C8B-B14F-4D97-AF65-F5344CB8AC3E}">
        <p14:creationId xmlns:p14="http://schemas.microsoft.com/office/powerpoint/2010/main" val="322901790"/>
      </p:ext>
    </p:extLst>
  </p:cSld>
  <p:clrMapOvr>
    <a:masterClrMapping/>
  </p:clrMapOvr>
  <p:transition spd="med" advClick="0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5" name="对象 13313"/>
          <p:cNvGraphicFramePr>
            <a:graphicFrameLocks noChangeAspect="1"/>
          </p:cNvGraphicFramePr>
          <p:nvPr/>
        </p:nvGraphicFramePr>
        <p:xfrm>
          <a:off x="8001000" y="3867150"/>
          <a:ext cx="4184650" cy="297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r:id="rId4" imgW="5714286" imgH="3809524" progId="">
                  <p:embed/>
                </p:oleObj>
              </mc:Choice>
              <mc:Fallback>
                <p:oleObj r:id="rId4" imgW="5714286" imgH="3809524" progId="">
                  <p:embed/>
                  <p:pic>
                    <p:nvPicPr>
                      <p:cNvPr id="16385" name="对象 133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286" t="8560" r="16559" b="9079"/>
                      <a:stretch>
                        <a:fillRect/>
                      </a:stretch>
                    </p:blipFill>
                    <p:spPr bwMode="auto">
                      <a:xfrm>
                        <a:off x="8001000" y="3867150"/>
                        <a:ext cx="4184650" cy="297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6" name="矩形 4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16387" name="矩形 5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</a:t>
            </a:r>
          </a:p>
        </p:txBody>
      </p:sp>
      <p:sp>
        <p:nvSpPr>
          <p:cNvPr id="16388" name="矩形 6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16389" name="矩形 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16390" name="矩形 8"/>
          <p:cNvSpPr>
            <a:spLocks noChangeArrowheads="1"/>
          </p:cNvSpPr>
          <p:nvPr/>
        </p:nvSpPr>
        <p:spPr bwMode="auto">
          <a:xfrm>
            <a:off x="10344150" y="0"/>
            <a:ext cx="84772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</a:p>
        </p:txBody>
      </p:sp>
      <p:pic>
        <p:nvPicPr>
          <p:cNvPr id="16391" name="图片 13315" descr="5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2627313" cy="198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矩形 13314"/>
          <p:cNvSpPr>
            <a:spLocks noChangeArrowheads="1" noChangeShapeType="1" noTextEdit="1"/>
          </p:cNvSpPr>
          <p:nvPr/>
        </p:nvSpPr>
        <p:spPr bwMode="auto">
          <a:xfrm>
            <a:off x="3095625" y="1989138"/>
            <a:ext cx="6002338" cy="20891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960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欢迎指导</a:t>
            </a:r>
          </a:p>
        </p:txBody>
      </p:sp>
      <p:sp>
        <p:nvSpPr>
          <p:cNvPr id="16393" name="矩形 16"/>
          <p:cNvSpPr>
            <a:spLocks noChangeArrowheads="1"/>
          </p:cNvSpPr>
          <p:nvPr/>
        </p:nvSpPr>
        <p:spPr bwMode="auto">
          <a:xfrm>
            <a:off x="3532188" y="0"/>
            <a:ext cx="5776912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SzPct val="150000"/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FC302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求一次函数的表达式</a:t>
            </a:r>
          </a:p>
        </p:txBody>
      </p:sp>
    </p:spTree>
    <p:extLst>
      <p:ext uri="{BB962C8B-B14F-4D97-AF65-F5344CB8AC3E}">
        <p14:creationId xmlns:p14="http://schemas.microsoft.com/office/powerpoint/2010/main" val="3130723790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es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259513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温故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知新</a:t>
            </a:r>
          </a:p>
        </p:txBody>
      </p:sp>
      <p:sp>
        <p:nvSpPr>
          <p:cNvPr id="17410" name="矩形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280275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探究</a:t>
            </a:r>
          </a:p>
        </p:txBody>
      </p:sp>
      <p:sp>
        <p:nvSpPr>
          <p:cNvPr id="17411" name="矩形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8301038" y="0"/>
            <a:ext cx="1008062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归纳</a:t>
            </a: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</a:p>
        </p:txBody>
      </p:sp>
      <p:sp>
        <p:nvSpPr>
          <p:cNvPr id="17412" name="矩形 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9321800" y="0"/>
            <a:ext cx="1008063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实战</a:t>
            </a:r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</a:p>
        </p:txBody>
      </p:sp>
      <p:sp>
        <p:nvSpPr>
          <p:cNvPr id="17413" name="矩形 8"/>
          <p:cNvSpPr>
            <a:spLocks noChangeArrowheads="1"/>
          </p:cNvSpPr>
          <p:nvPr/>
        </p:nvSpPr>
        <p:spPr bwMode="auto">
          <a:xfrm>
            <a:off x="10344150" y="0"/>
            <a:ext cx="847725" cy="765175"/>
          </a:xfrm>
          <a:prstGeom prst="rect">
            <a:avLst/>
          </a:prstGeom>
          <a:solidFill>
            <a:srgbClr val="FFFFFF">
              <a:alpha val="349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课堂小结</a:t>
            </a:r>
          </a:p>
        </p:txBody>
      </p:sp>
      <p:pic>
        <p:nvPicPr>
          <p:cNvPr id="17414" name="Picture 18" descr="rcvzpuuu[1]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88913"/>
            <a:ext cx="987425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WordArt 4"/>
          <p:cNvSpPr>
            <a:spLocks noChangeArrowheads="1" noChangeShapeType="1" noTextEdit="1"/>
          </p:cNvSpPr>
          <p:nvPr/>
        </p:nvSpPr>
        <p:spPr bwMode="auto">
          <a:xfrm>
            <a:off x="1154113" y="295275"/>
            <a:ext cx="2546350" cy="10017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0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80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outerShdw dist="53882" dir="2700000" algn="ctr" rotWithShape="0">
                    <a:srgbClr val="C0C0C0">
                      <a:alpha val="78000"/>
                    </a:srgbClr>
                  </a:outerShdw>
                </a:effectLst>
                <a:latin typeface="宋体" panose="02010600030101010101" pitchFamily="2" charset="-122"/>
              </a:rPr>
              <a:t>随堂练习</a:t>
            </a:r>
          </a:p>
        </p:txBody>
      </p:sp>
      <p:grpSp>
        <p:nvGrpSpPr>
          <p:cNvPr id="17416" name="组合 19597"/>
          <p:cNvGrpSpPr>
            <a:grpSpLocks/>
          </p:cNvGrpSpPr>
          <p:nvPr/>
        </p:nvGrpSpPr>
        <p:grpSpPr bwMode="auto">
          <a:xfrm>
            <a:off x="10648950" y="5781675"/>
            <a:ext cx="1439863" cy="925513"/>
            <a:chOff x="144" y="864"/>
            <a:chExt cx="768" cy="576"/>
          </a:xfrm>
        </p:grpSpPr>
        <p:sp>
          <p:nvSpPr>
            <p:cNvPr id="17417" name="任意多边形 19598" descr="插入图片2"/>
            <p:cNvSpPr>
              <a:spLocks noChangeArrowheads="1"/>
            </p:cNvSpPr>
            <p:nvPr/>
          </p:nvSpPr>
          <p:spPr bwMode="auto">
            <a:xfrm>
              <a:off x="192" y="864"/>
              <a:ext cx="336" cy="336"/>
            </a:xfrm>
            <a:custGeom>
              <a:avLst/>
              <a:gdLst>
                <a:gd name="T0" fmla="*/ 0 w 336"/>
                <a:gd name="T1" fmla="*/ 336 h 336"/>
                <a:gd name="T2" fmla="*/ 336 w 336"/>
                <a:gd name="T3" fmla="*/ 0 h 336"/>
                <a:gd name="T4" fmla="*/ 336 w 336"/>
                <a:gd name="T5" fmla="*/ 336 h 336"/>
                <a:gd name="T6" fmla="*/ 0 w 336"/>
                <a:gd name="T7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6" h="336">
                  <a:moveTo>
                    <a:pt x="0" y="336"/>
                  </a:moveTo>
                  <a:lnTo>
                    <a:pt x="336" y="0"/>
                  </a:lnTo>
                  <a:lnTo>
                    <a:pt x="336" y="336"/>
                  </a:lnTo>
                  <a:lnTo>
                    <a:pt x="0" y="336"/>
                  </a:lnTo>
                  <a:close/>
                </a:path>
              </a:pathLst>
            </a:custGeom>
            <a:blipFill dpi="0" rotWithShape="0">
              <a:blip r:embed="rId7"/>
              <a:srcRect/>
              <a:stretch>
                <a:fillRect/>
              </a:stretch>
            </a:blipFill>
            <a:ln>
              <a:noFill/>
            </a:ln>
            <a:effectLst>
              <a:prstShdw prst="shdw17" dist="17961" dir="2700000">
                <a:srgbClr val="999999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18" name="任意多边形 19599" descr="插入图片2"/>
            <p:cNvSpPr>
              <a:spLocks noChangeArrowheads="1"/>
            </p:cNvSpPr>
            <p:nvPr/>
          </p:nvSpPr>
          <p:spPr bwMode="auto">
            <a:xfrm>
              <a:off x="144" y="1200"/>
              <a:ext cx="624" cy="240"/>
            </a:xfrm>
            <a:custGeom>
              <a:avLst/>
              <a:gdLst>
                <a:gd name="T0" fmla="*/ 0 w 624"/>
                <a:gd name="T1" fmla="*/ 0 h 240"/>
                <a:gd name="T2" fmla="*/ 624 w 624"/>
                <a:gd name="T3" fmla="*/ 0 h 240"/>
                <a:gd name="T4" fmla="*/ 432 w 624"/>
                <a:gd name="T5" fmla="*/ 240 h 240"/>
                <a:gd name="T6" fmla="*/ 0 w 624"/>
                <a:gd name="T7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24" h="240">
                  <a:moveTo>
                    <a:pt x="0" y="0"/>
                  </a:moveTo>
                  <a:lnTo>
                    <a:pt x="624" y="0"/>
                  </a:lnTo>
                  <a:lnTo>
                    <a:pt x="432" y="24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0">
              <a:blip r:embed="rId7"/>
              <a:srcRect/>
              <a:stretch>
                <a:fillRect/>
              </a:stretch>
            </a:blipFill>
            <a:ln>
              <a:noFill/>
            </a:ln>
            <a:effectLst>
              <a:prstShdw prst="shdw17" dist="17961" dir="2700000">
                <a:srgbClr val="999999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17419" name="图片 19600" descr="RW_02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" y="864"/>
              <a:ext cx="33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20" name="Text Box 3"/>
          <p:cNvSpPr txBox="1">
            <a:spLocks noChangeArrowheads="1"/>
          </p:cNvSpPr>
          <p:nvPr/>
        </p:nvSpPr>
        <p:spPr bwMode="auto">
          <a:xfrm>
            <a:off x="1241425" y="1296988"/>
            <a:ext cx="9407525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、若一次函数图像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y=ax+3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的图象经过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-2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），则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a= 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（   ）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、直线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y=2x+b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过点（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-2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），则它与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轴交点坐标为（   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).</a:t>
            </a:r>
            <a:r>
              <a:rPr lang="zh-CN" altLang="en-US" sz="3200" u="sng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、某函数具有下列两条性质：它的图像经过原点（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）的一条直线；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y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值随</a:t>
            </a:r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的增大而减小。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请你写出三个满足上述条件的函数（用关系式表示）</a:t>
            </a:r>
            <a:r>
              <a:rPr lang="zh-CN" altLang="en-US" sz="3200" u="sng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3364931"/>
      </p:ext>
    </p:extLst>
  </p:cSld>
  <p:clrMapOvr>
    <a:masterClrMapping/>
  </p:clrMapOvr>
  <p:transition spd="med" advClick="0">
    <p:pull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1115</Words>
  <Application>Microsoft Office PowerPoint</Application>
  <PresentationFormat>宽屏</PresentationFormat>
  <Paragraphs>147</Paragraphs>
  <Slides>15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31" baseType="lpstr">
      <vt:lpstr>等线</vt:lpstr>
      <vt:lpstr>等线 Light</vt:lpstr>
      <vt:lpstr>隶书</vt:lpstr>
      <vt:lpstr>宋体</vt:lpstr>
      <vt:lpstr>微软雅黑</vt:lpstr>
      <vt:lpstr>幼圆</vt:lpstr>
      <vt:lpstr>Aharoni</vt:lpstr>
      <vt:lpstr>Arial</vt:lpstr>
      <vt:lpstr>Calibri</vt:lpstr>
      <vt:lpstr>Calibri Light</vt:lpstr>
      <vt:lpstr>Wingdings</vt:lpstr>
      <vt:lpstr>Wingdings 2</vt:lpstr>
      <vt:lpstr>Office 主题​​</vt:lpstr>
      <vt:lpstr>Office 主题</vt:lpstr>
      <vt:lpstr>Equation.KSEE3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系统天地官网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2021-06-09T13:14:53Z</dcterms:created>
  <dcterms:modified xsi:type="dcterms:W3CDTF">2021-06-09T13:15:43Z</dcterms:modified>
</cp:coreProperties>
</file>